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0" r:id="rId2"/>
    <p:sldMasterId id="2147483674" r:id="rId3"/>
  </p:sldMasterIdLst>
  <p:notesMasterIdLst>
    <p:notesMasterId r:id="rId24"/>
  </p:notesMasterIdLst>
  <p:sldIdLst>
    <p:sldId id="274" r:id="rId4"/>
    <p:sldId id="395" r:id="rId5"/>
    <p:sldId id="315" r:id="rId6"/>
    <p:sldId id="333" r:id="rId7"/>
    <p:sldId id="394" r:id="rId8"/>
    <p:sldId id="392" r:id="rId9"/>
    <p:sldId id="402" r:id="rId10"/>
    <p:sldId id="399" r:id="rId11"/>
    <p:sldId id="393" r:id="rId12"/>
    <p:sldId id="344" r:id="rId13"/>
    <p:sldId id="280" r:id="rId14"/>
    <p:sldId id="396" r:id="rId15"/>
    <p:sldId id="292" r:id="rId16"/>
    <p:sldId id="270" r:id="rId17"/>
    <p:sldId id="281" r:id="rId18"/>
    <p:sldId id="291" r:id="rId19"/>
    <p:sldId id="296" r:id="rId20"/>
    <p:sldId id="345" r:id="rId21"/>
    <p:sldId id="401" r:id="rId22"/>
    <p:sldId id="259" r:id="rId23"/>
  </p:sldIdLst>
  <p:sldSz cx="9144000" cy="6858000" type="screen4x3"/>
  <p:notesSz cx="6794500" cy="9931400"/>
  <p:custDataLst>
    <p:tags r:id="rId25"/>
  </p:custDataLst>
  <p:defaultTextStyle>
    <a:defPPr>
      <a:defRPr lang="de-DE"/>
    </a:defPPr>
    <a:lvl1pPr marL="0" algn="l" defTabSz="121889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48" algn="l" defTabSz="121889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895" algn="l" defTabSz="121889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343" algn="l" defTabSz="121889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790" algn="l" defTabSz="121889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238" algn="l" defTabSz="121889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686" algn="l" defTabSz="121889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133" algn="l" defTabSz="121889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581" algn="l" defTabSz="121889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22">
          <p15:clr>
            <a:srgbClr val="A4A3A4"/>
          </p15:clr>
        </p15:guide>
        <p15:guide id="2" orient="horz" pos="755">
          <p15:clr>
            <a:srgbClr val="A4A3A4"/>
          </p15:clr>
        </p15:guide>
        <p15:guide id="3" orient="horz" pos="3732">
          <p15:clr>
            <a:srgbClr val="A4A3A4"/>
          </p15:clr>
        </p15:guide>
        <p15:guide id="4" orient="horz" pos="4192">
          <p15:clr>
            <a:srgbClr val="A4A3A4"/>
          </p15:clr>
        </p15:guide>
        <p15:guide id="5" pos="141">
          <p15:clr>
            <a:srgbClr val="A4A3A4"/>
          </p15:clr>
        </p15:guide>
        <p15:guide id="6" pos="56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napToObjects="1" showGuides="1">
      <p:cViewPr varScale="1">
        <p:scale>
          <a:sx n="77" d="100"/>
          <a:sy n="77" d="100"/>
        </p:scale>
        <p:origin x="922" y="67"/>
      </p:cViewPr>
      <p:guideLst>
        <p:guide orient="horz" pos="922"/>
        <p:guide orient="horz" pos="755"/>
        <p:guide orient="horz" pos="3732"/>
        <p:guide orient="horz" pos="4192"/>
        <p:guide pos="141"/>
        <p:guide pos="563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9" d="100"/>
        <a:sy n="11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AF10D7-71F3-4BFE-B6A5-F859273D985E}" type="datetimeFigureOut">
              <a:rPr lang="de-DE" smtClean="0"/>
              <a:t>12.09.2018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46B48E-018C-476E-89E9-6949D8E2EC3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5488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8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48" algn="l" defTabSz="12188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895" algn="l" defTabSz="12188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343" algn="l" defTabSz="12188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790" algn="l" defTabSz="12188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238" algn="l" defTabSz="12188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686" algn="l" defTabSz="12188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133" algn="l" defTabSz="12188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581" algn="l" defTabSz="12188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2DC69CC2-E4C5-40F8-82C5-6C87EB9BCE4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INTERNAL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4E841A7B-9D58-47FB-B76B-5050527BF6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AEE44B-EBED-4F68-A061-59BD467E8EBE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80898" name="Rectangle 2">
            <a:extLst>
              <a:ext uri="{FF2B5EF4-FFF2-40B4-BE49-F238E27FC236}">
                <a16:creationId xmlns:a16="http://schemas.microsoft.com/office/drawing/2014/main" id="{C8726294-12AE-4C12-90DD-B9E17C6B3D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4850"/>
            <a:ext cx="4637088" cy="3476625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705143EC-623F-4DDD-9F7D-7C90A485AE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 lIns="90482" tIns="48473" rIns="90482" bIns="48473"/>
          <a:lstStyle/>
          <a:p>
            <a:pPr defTabSz="760413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3360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1FA9AB-F297-460E-BF96-6DF267D65DDD}" type="slidenum">
              <a: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8954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1FA9AB-F297-460E-BF96-6DF267D65DDD}" type="slidenum">
              <a: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48659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>
              <a:solidFill>
                <a:srgbClr val="21A0D2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1FA9AB-F297-460E-BF96-6DF267D65DDD}" type="slidenum">
              <a: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14462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5ED5B-4864-4EAE-985C-FBCA62A66EF1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6505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05" indent="-285733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2931" indent="-228586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103" indent="-228586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275" indent="-228586" eaLnBrk="0" hangingPunct="0"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447" indent="-22858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619" indent="-22858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8792" indent="-22858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5964" indent="-22858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9886A8-AB10-42FE-92BB-C82B2217D23D}" type="slidenum">
              <a:rPr kumimoji="0" lang="en-GB" sz="13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3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0000" y="990600"/>
            <a:ext cx="4532313" cy="3400425"/>
          </a:xfrm>
          <a:ln w="12700" cap="flat">
            <a:solidFill>
              <a:schemeClr val="tx1"/>
            </a:solidFill>
          </a:ln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9138" tIns="48698" rIns="99138" bIns="48698"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407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-1" y="1827213"/>
            <a:ext cx="5421599" cy="1936932"/>
          </a:xfrm>
          <a:solidFill>
            <a:schemeClr val="bg1">
              <a:alpha val="90000"/>
            </a:schemeClr>
          </a:solidFill>
        </p:spPr>
        <p:txBody>
          <a:bodyPr wrap="square" lIns="230400" tIns="370800" rIns="180000" bIns="252000">
            <a:spAutoFit/>
          </a:bodyPr>
          <a:lstStyle>
            <a:lvl1pPr>
              <a:defRPr sz="300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platzhalter 32"/>
          <p:cNvSpPr>
            <a:spLocks noGrp="1"/>
          </p:cNvSpPr>
          <p:nvPr>
            <p:ph type="body" sz="quarter" idx="32" hasCustomPrompt="1"/>
          </p:nvPr>
        </p:nvSpPr>
        <p:spPr>
          <a:xfrm>
            <a:off x="-2" y="912813"/>
            <a:ext cx="5421600" cy="914400"/>
          </a:xfrm>
          <a:prstGeom prst="rect">
            <a:avLst/>
          </a:prstGeom>
          <a:solidFill>
            <a:schemeClr val="accent1"/>
          </a:solidFill>
        </p:spPr>
        <p:txBody>
          <a:bodyPr vert="horz"/>
          <a:lstStyle>
            <a:lvl1pPr>
              <a:defRPr b="0" i="0">
                <a:latin typeface="Arial"/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10" name="Textplatzhalter 32"/>
          <p:cNvSpPr>
            <a:spLocks noGrp="1" noChangeAspect="1"/>
          </p:cNvSpPr>
          <p:nvPr>
            <p:ph type="body" sz="quarter" idx="33" hasCustomPrompt="1"/>
          </p:nvPr>
        </p:nvSpPr>
        <p:spPr>
          <a:xfrm>
            <a:off x="230400" y="1827213"/>
            <a:ext cx="486000" cy="162333"/>
          </a:xfrm>
          <a:custGeom>
            <a:avLst/>
            <a:gdLst>
              <a:gd name="connsiteX0" fmla="*/ 0 w 547200"/>
              <a:gd name="connsiteY0" fmla="*/ 0 h 182775"/>
              <a:gd name="connsiteX1" fmla="*/ 547200 w 547200"/>
              <a:gd name="connsiteY1" fmla="*/ 0 h 182775"/>
              <a:gd name="connsiteX2" fmla="*/ 547200 w 547200"/>
              <a:gd name="connsiteY2" fmla="*/ 182775 h 182775"/>
              <a:gd name="connsiteX3" fmla="*/ 0 w 547200"/>
              <a:gd name="connsiteY3" fmla="*/ 182775 h 182775"/>
              <a:gd name="connsiteX4" fmla="*/ 0 w 547200"/>
              <a:gd name="connsiteY4" fmla="*/ 0 h 182775"/>
              <a:gd name="connsiteX0" fmla="*/ 0 w 547200"/>
              <a:gd name="connsiteY0" fmla="*/ 0 h 375656"/>
              <a:gd name="connsiteX1" fmla="*/ 547200 w 547200"/>
              <a:gd name="connsiteY1" fmla="*/ 0 h 375656"/>
              <a:gd name="connsiteX2" fmla="*/ 547200 w 547200"/>
              <a:gd name="connsiteY2" fmla="*/ 182775 h 375656"/>
              <a:gd name="connsiteX3" fmla="*/ 202406 w 547200"/>
              <a:gd name="connsiteY3" fmla="*/ 375656 h 375656"/>
              <a:gd name="connsiteX4" fmla="*/ 0 w 547200"/>
              <a:gd name="connsiteY4" fmla="*/ 0 h 375656"/>
              <a:gd name="connsiteX0" fmla="*/ 0 w 547200"/>
              <a:gd name="connsiteY0" fmla="*/ 0 h 182775"/>
              <a:gd name="connsiteX1" fmla="*/ 547200 w 547200"/>
              <a:gd name="connsiteY1" fmla="*/ 0 h 182775"/>
              <a:gd name="connsiteX2" fmla="*/ 547200 w 547200"/>
              <a:gd name="connsiteY2" fmla="*/ 182775 h 182775"/>
              <a:gd name="connsiteX3" fmla="*/ 0 w 547200"/>
              <a:gd name="connsiteY3" fmla="*/ 0 h 182775"/>
              <a:gd name="connsiteX0" fmla="*/ 0 w 547200"/>
              <a:gd name="connsiteY0" fmla="*/ 0 h 182775"/>
              <a:gd name="connsiteX1" fmla="*/ 547200 w 547200"/>
              <a:gd name="connsiteY1" fmla="*/ 0 h 182775"/>
              <a:gd name="connsiteX2" fmla="*/ 273356 w 547200"/>
              <a:gd name="connsiteY2" fmla="*/ 182775 h 182775"/>
              <a:gd name="connsiteX3" fmla="*/ 0 w 547200"/>
              <a:gd name="connsiteY3" fmla="*/ 0 h 182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200" h="182775">
                <a:moveTo>
                  <a:pt x="0" y="0"/>
                </a:moveTo>
                <a:lnTo>
                  <a:pt x="547200" y="0"/>
                </a:lnTo>
                <a:lnTo>
                  <a:pt x="273356" y="1827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</p:spPr>
        <p:txBody>
          <a:bodyPr vert="horz"/>
          <a:lstStyle>
            <a:lvl1pPr>
              <a:defRPr b="0" i="0">
                <a:latin typeface="Arial"/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13" name="Textplatzhalter 32"/>
          <p:cNvSpPr>
            <a:spLocks noGrp="1"/>
          </p:cNvSpPr>
          <p:nvPr>
            <p:ph type="body" sz="quarter" idx="36" hasCustomPrompt="1"/>
          </p:nvPr>
        </p:nvSpPr>
        <p:spPr>
          <a:xfrm>
            <a:off x="0" y="912813"/>
            <a:ext cx="5421598" cy="9144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vert="horz"/>
          <a:lstStyle>
            <a:lvl1pPr>
              <a:defRPr b="0" i="0">
                <a:latin typeface="Arial"/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5868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6000" y="432000"/>
            <a:ext cx="8715600" cy="766800"/>
          </a:xfrm>
        </p:spPr>
        <p:txBody>
          <a:bodyPr lIns="0" tIns="0" rIns="0" bIns="0" anchor="b"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6000" y="1465200"/>
            <a:ext cx="8712000" cy="4460400"/>
          </a:xfrm>
        </p:spPr>
        <p:txBody>
          <a:bodyPr lIns="0" tIns="0" rIns="0" bIns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A4674-96BA-4FC0-AE17-735234747297}" type="datetime1">
              <a:rPr lang="de-DE" smtClean="0"/>
              <a:t>12.09.2018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EC161-DF93-415B-BE1A-BD1A3057B48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7199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half" idx="36"/>
          </p:nvPr>
        </p:nvSpPr>
        <p:spPr>
          <a:xfrm>
            <a:off x="605082" y="6541200"/>
            <a:ext cx="633140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914400" rtl="0" eaLnBrk="1" latinLnBrk="0" hangingPunct="1">
              <a:defRPr lang="de-DE" sz="9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EDF69228-2513-4A29-8520-BB86014DC8DB}" type="datetime1">
              <a:rPr lang="de-DE" smtClean="0"/>
              <a:t>12.09.2018</a:t>
            </a:fld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23838" y="6541200"/>
            <a:ext cx="237244" cy="1384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algn="l" defTabSz="914400" rtl="0" eaLnBrk="1" latinLnBrk="0" hangingPunct="1">
              <a:defRPr lang="de-DE" sz="900" b="1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ABD4CF88-E5B6-48A6-8588-ABAED2CB9D4D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38712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E6531B-A7E8-4F55-A992-46430A3336AD}" type="datetime1">
              <a:rPr lang="de-DE" smtClean="0"/>
              <a:t>12.09.2018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F0939A7-D92A-40E1-88E6-AF776DFB66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215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 (1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z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SeitePlaz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3CFCEEE9-687E-474B-87F2-B04582EB1F96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FussPlaz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Plaz"/>
          <p:cNvSpPr>
            <a:spLocks noGrp="1"/>
          </p:cNvSpPr>
          <p:nvPr>
            <p:ph type="dt" sz="half" idx="12"/>
            <p:custDataLst>
              <p:tags r:id="rId4"/>
            </p:custDataLst>
          </p:nvPr>
        </p:nvSpPr>
        <p:spPr/>
        <p:txBody>
          <a:bodyPr/>
          <a:lstStyle/>
          <a:p>
            <a:fld id="{5C636B78-7FC1-4B32-AD93-892142C3FACF}" type="datetime1">
              <a:rPr lang="de-DE" smtClean="0"/>
              <a:t>12.09.2018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7364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und Tex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z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z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SeitePlaz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3CFCEEE9-687E-474B-87F2-B04582EB1F96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5" name="FussPlaz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de-DE"/>
              <a:t>INTERN</a:t>
            </a:r>
          </a:p>
        </p:txBody>
      </p:sp>
      <p:sp>
        <p:nvSpPr>
          <p:cNvPr id="6" name="DatumPlaz"/>
          <p:cNvSpPr>
            <a:spLocks noGrp="1"/>
          </p:cNvSpPr>
          <p:nvPr>
            <p:ph type="dt" sz="half" idx="12"/>
            <p:custDataLst>
              <p:tags r:id="rId5"/>
            </p:custDataLst>
          </p:nvPr>
        </p:nvSpPr>
        <p:spPr/>
        <p:txBody>
          <a:bodyPr/>
          <a:lstStyle/>
          <a:p>
            <a:fld id="{967A2EFC-CCF6-4067-B282-097D433114B1}" type="datetime1">
              <a:rPr lang="de-DE" smtClean="0"/>
              <a:pPr/>
              <a:t>12.09.2018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5619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und Tex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z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z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SeitePlaz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FCEEE9-687E-474B-87F2-B04582EB1F96}" type="slidenum">
              <a:rPr kumimoji="0" lang="de-DE" sz="9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9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ussPlaz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DatumPlaz"/>
          <p:cNvSpPr>
            <a:spLocks noGrp="1"/>
          </p:cNvSpPr>
          <p:nvPr>
            <p:ph type="dt" sz="half" idx="12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CFC6E7-E0D0-4F95-B013-BA4EFB019319}" type="datetime1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12.09.2018</a:t>
            </a:fld>
            <a:endParaRPr kumimoji="0" lang="de-DE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675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2"/>
          </a:xfrm>
          <a:prstGeom prst="rect">
            <a:avLst/>
          </a:prstGeom>
        </p:spPr>
        <p:txBody>
          <a:bodyPr vert="horz" lIns="121890" tIns="60945" rIns="121890" bIns="60945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61341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sldNum="0" hdr="0" ftr="0" dt="0"/>
  <p:txStyles>
    <p:titleStyle>
      <a:lvl1pPr algn="ctr" defTabSz="121889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218895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3000" b="1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1218895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20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619" indent="-304724" algn="l" defTabSz="121889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067" indent="-304724" algn="l" defTabSz="1218895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14" indent="-304724" algn="l" defTabSz="1218895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1962" indent="-304724" algn="l" defTabSz="12188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409" indent="-304724" algn="l" defTabSz="12188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857" indent="-304724" algn="l" defTabSz="12188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05" indent="-304724" algn="l" defTabSz="12188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88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48" algn="l" defTabSz="12188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5" algn="l" defTabSz="12188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3" algn="l" defTabSz="12188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0" algn="l" defTabSz="12188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238" algn="l" defTabSz="12188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6" algn="l" defTabSz="12188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12188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12188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16000" y="432000"/>
            <a:ext cx="8715600" cy="7668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16000" y="1465200"/>
            <a:ext cx="8712000" cy="44604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4800" y="6541200"/>
            <a:ext cx="633600" cy="1384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algn="l" defTabSz="914400" rtl="0" eaLnBrk="1" latinLnBrk="0" hangingPunct="1">
              <a:defRPr lang="de-DE" sz="9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0E97840D-B435-4EB5-8D38-FE8F4A151537}" type="datetime1">
              <a:rPr lang="de-DE" smtClean="0"/>
              <a:t>12.09.2018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23200" y="6541200"/>
            <a:ext cx="237600" cy="1384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algn="l" defTabSz="914400" rtl="0" eaLnBrk="1" latinLnBrk="0" hangingPunct="1">
              <a:defRPr lang="de-DE" sz="900" b="1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861EC161-DF93-415B-BE1A-BD1A3057B48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Textplatzhalter 32"/>
          <p:cNvSpPr txBox="1">
            <a:spLocks/>
          </p:cNvSpPr>
          <p:nvPr userDrawn="1"/>
        </p:nvSpPr>
        <p:spPr>
          <a:xfrm>
            <a:off x="7350090" y="6233600"/>
            <a:ext cx="1793909" cy="421200"/>
          </a:xfrm>
          <a:prstGeom prst="rect">
            <a:avLst/>
          </a:prstGeom>
          <a:solidFill>
            <a:schemeClr val="accent1"/>
          </a:solidFill>
        </p:spPr>
        <p:txBody>
          <a:bodyPr vert="horz"/>
          <a:lstStyle>
            <a:lvl1pPr marL="252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"/>
              <a:defRPr lang="de-DE" sz="1800" b="0" i="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252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n"/>
              <a:defRPr lang="de-DE" sz="1800" b="0" i="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n"/>
              <a:defRPr lang="de-DE" sz="1800" b="0" i="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252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n"/>
              <a:defRPr lang="de-DE" sz="1800" b="0" i="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52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n"/>
              <a:defRPr lang="de-DE" sz="1800" b="0" i="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 </a:t>
            </a:r>
            <a:endParaRPr lang="de-DE" dirty="0"/>
          </a:p>
        </p:txBody>
      </p:sp>
      <p:sp>
        <p:nvSpPr>
          <p:cNvPr id="12" name="Textplatzhalter 32"/>
          <p:cNvSpPr txBox="1">
            <a:spLocks/>
          </p:cNvSpPr>
          <p:nvPr userDrawn="1"/>
        </p:nvSpPr>
        <p:spPr>
          <a:xfrm>
            <a:off x="7350091" y="6233600"/>
            <a:ext cx="1793908" cy="421200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txBody>
          <a:bodyPr vert="horz"/>
          <a:lstStyle>
            <a:lvl1pPr marL="252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"/>
              <a:defRPr lang="de-DE" sz="1800" b="0" i="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252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n"/>
              <a:defRPr lang="de-DE" sz="1800" b="0" i="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n"/>
              <a:defRPr lang="de-DE" sz="1800" b="0" i="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252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n"/>
              <a:defRPr lang="de-DE" sz="1800" b="0" i="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52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n"/>
              <a:defRPr lang="de-DE" sz="1800" b="0" i="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5079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6" r:id="rId3"/>
    <p:sldLayoutId id="2147483678" r:id="rId4"/>
    <p:sldLayoutId id="2147483679" r:id="rId5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lang="de-DE" sz="2500" b="1" i="0" kern="1200" dirty="0" smtClean="0">
          <a:solidFill>
            <a:schemeClr val="accent1"/>
          </a:solidFill>
          <a:latin typeface="Arial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accent1"/>
        </a:buClr>
        <a:buSzPct val="85000"/>
        <a:buFont typeface="Wingdings" panose="05000000000000000000" pitchFamily="2" charset="2"/>
        <a:buChar char=""/>
        <a:defRPr lang="de-DE" sz="1800" b="0" i="0" kern="1200" dirty="0" smtClean="0">
          <a:solidFill>
            <a:schemeClr val="tx1"/>
          </a:solidFill>
          <a:latin typeface="Arial"/>
          <a:ea typeface="+mn-ea"/>
          <a:cs typeface="+mn-cs"/>
        </a:defRPr>
      </a:lvl1pPr>
      <a:lvl2pPr marL="522000" indent="-252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accent1"/>
        </a:buClr>
        <a:buSzPct val="85000"/>
        <a:buFont typeface="Wingdings" panose="05000000000000000000" pitchFamily="2" charset="2"/>
        <a:buChar char="n"/>
        <a:defRPr lang="de-DE" sz="1800" b="0" i="0" kern="1200" dirty="0" smtClean="0">
          <a:solidFill>
            <a:schemeClr val="tx1"/>
          </a:solidFill>
          <a:latin typeface="Arial"/>
          <a:ea typeface="+mn-ea"/>
          <a:cs typeface="+mn-cs"/>
        </a:defRPr>
      </a:lvl2pPr>
      <a:lvl3pPr marL="774000" indent="-252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–"/>
        <a:defRPr lang="de-DE" sz="1800" b="0" i="0" kern="1200" dirty="0" smtClean="0">
          <a:solidFill>
            <a:schemeClr val="tx1"/>
          </a:solidFill>
          <a:latin typeface="Arial"/>
          <a:ea typeface="+mn-ea"/>
          <a:cs typeface="+mn-cs"/>
        </a:defRPr>
      </a:lvl3pPr>
      <a:lvl4pPr marL="1026000" indent="-252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–"/>
        <a:defRPr lang="de-DE" sz="1800" b="0" i="0" kern="1200" dirty="0" smtClean="0">
          <a:solidFill>
            <a:schemeClr val="tx1"/>
          </a:solidFill>
          <a:latin typeface="Arial"/>
          <a:ea typeface="+mn-ea"/>
          <a:cs typeface="+mn-cs"/>
        </a:defRPr>
      </a:lvl4pPr>
      <a:lvl5pPr marL="1278000" indent="-252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–"/>
        <a:defRPr lang="de-DE" sz="1800" b="0" i="0" kern="1200" dirty="0" smtClean="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16000" y="432000"/>
            <a:ext cx="8715600" cy="7668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16000" y="1465200"/>
            <a:ext cx="8712000" cy="44604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4800" y="6541200"/>
            <a:ext cx="633600" cy="1384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algn="l" defTabSz="914400" rtl="0" eaLnBrk="1" latinLnBrk="0" hangingPunct="1">
              <a:defRPr lang="de-DE" sz="9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053C37EF-787C-475D-8F6E-5F6973951920}" type="datetime1">
              <a:rPr lang="de-DE" smtClean="0"/>
              <a:t>12.09.2018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23200" y="6541200"/>
            <a:ext cx="237600" cy="1384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algn="l" defTabSz="914400" rtl="0" eaLnBrk="1" latinLnBrk="0" hangingPunct="1">
              <a:defRPr lang="de-DE" sz="900" b="1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fld id="{861EC161-DF93-415B-BE1A-BD1A3057B48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Textplatzhalter 32"/>
          <p:cNvSpPr txBox="1">
            <a:spLocks/>
          </p:cNvSpPr>
          <p:nvPr userDrawn="1"/>
        </p:nvSpPr>
        <p:spPr>
          <a:xfrm>
            <a:off x="7350090" y="6233600"/>
            <a:ext cx="1793909" cy="421200"/>
          </a:xfrm>
          <a:prstGeom prst="rect">
            <a:avLst/>
          </a:prstGeom>
          <a:solidFill>
            <a:schemeClr val="accent1"/>
          </a:solidFill>
        </p:spPr>
        <p:txBody>
          <a:bodyPr vert="horz"/>
          <a:lstStyle>
            <a:lvl1pPr marL="252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"/>
              <a:defRPr lang="de-DE" sz="1800" b="0" i="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252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n"/>
              <a:defRPr lang="de-DE" sz="1800" b="0" i="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n"/>
              <a:defRPr lang="de-DE" sz="1800" b="0" i="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252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n"/>
              <a:defRPr lang="de-DE" sz="1800" b="0" i="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52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n"/>
              <a:defRPr lang="de-DE" sz="1800" b="0" i="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 </a:t>
            </a:r>
            <a:endParaRPr lang="de-DE" dirty="0"/>
          </a:p>
        </p:txBody>
      </p:sp>
      <p:sp>
        <p:nvSpPr>
          <p:cNvPr id="12" name="Textplatzhalter 32"/>
          <p:cNvSpPr txBox="1">
            <a:spLocks/>
          </p:cNvSpPr>
          <p:nvPr userDrawn="1"/>
        </p:nvSpPr>
        <p:spPr>
          <a:xfrm>
            <a:off x="7350090" y="6233600"/>
            <a:ext cx="1793909" cy="421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vert="horz"/>
          <a:lstStyle>
            <a:lvl1pPr marL="252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"/>
              <a:defRPr lang="de-DE" sz="1800" b="0" i="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252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n"/>
              <a:defRPr lang="de-DE" sz="1800" b="0" i="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n"/>
              <a:defRPr lang="de-DE" sz="1800" b="0" i="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252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n"/>
              <a:defRPr lang="de-DE" sz="1800" b="0" i="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52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n"/>
              <a:defRPr lang="de-DE" sz="1800" b="0" i="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5" name="MSIPCM31994a4baf0476037b372921" descr="{&quot;HashCode&quot;:442047029,&quot;Placement&quot;:&quot;Footer&quot;,&quot;Top&quot;:519.343,&quot;Left&quot;:333.295349,&quot;SlideWidth&quot;:720,&quot;SlideHeight&quot;:540}">
            <a:extLst>
              <a:ext uri="{FF2B5EF4-FFF2-40B4-BE49-F238E27FC236}">
                <a16:creationId xmlns:a16="http://schemas.microsoft.com/office/drawing/2014/main" id="{B92FCD4A-1545-406D-9809-B8516CD4BE0E}"/>
              </a:ext>
            </a:extLst>
          </p:cNvPr>
          <p:cNvSpPr txBox="1"/>
          <p:nvPr userDrawn="1"/>
        </p:nvSpPr>
        <p:spPr>
          <a:xfrm>
            <a:off x="4232851" y="6595656"/>
            <a:ext cx="678298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de-DE" sz="1000">
                <a:solidFill>
                  <a:srgbClr val="000000"/>
                </a:solidFill>
                <a:latin typeface="Calibri" panose="020F050202020403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2729419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lang="de-DE" sz="2500" b="1" i="0" kern="1200" dirty="0" smtClean="0">
          <a:solidFill>
            <a:schemeClr val="accent1"/>
          </a:solidFill>
          <a:latin typeface="Arial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accent1"/>
        </a:buClr>
        <a:buSzPct val="85000"/>
        <a:buFont typeface="Wingdings" panose="05000000000000000000" pitchFamily="2" charset="2"/>
        <a:buChar char=""/>
        <a:defRPr lang="de-DE" sz="1800" b="0" i="0" kern="1200" dirty="0" smtClean="0">
          <a:solidFill>
            <a:schemeClr val="tx1"/>
          </a:solidFill>
          <a:latin typeface="Arial"/>
          <a:ea typeface="+mn-ea"/>
          <a:cs typeface="+mn-cs"/>
        </a:defRPr>
      </a:lvl1pPr>
      <a:lvl2pPr marL="522000" indent="-252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accent1"/>
        </a:buClr>
        <a:buSzPct val="85000"/>
        <a:buFont typeface="Wingdings" panose="05000000000000000000" pitchFamily="2" charset="2"/>
        <a:buChar char="n"/>
        <a:defRPr lang="de-DE" sz="1800" b="0" i="0" kern="1200" dirty="0" smtClean="0">
          <a:solidFill>
            <a:schemeClr val="tx1"/>
          </a:solidFill>
          <a:latin typeface="Arial"/>
          <a:ea typeface="+mn-ea"/>
          <a:cs typeface="+mn-cs"/>
        </a:defRPr>
      </a:lvl2pPr>
      <a:lvl3pPr marL="774000" indent="-252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–"/>
        <a:defRPr lang="de-DE" sz="1800" b="0" i="0" kern="1200" dirty="0" smtClean="0">
          <a:solidFill>
            <a:schemeClr val="tx1"/>
          </a:solidFill>
          <a:latin typeface="Arial"/>
          <a:ea typeface="+mn-ea"/>
          <a:cs typeface="+mn-cs"/>
        </a:defRPr>
      </a:lvl3pPr>
      <a:lvl4pPr marL="1026000" indent="-252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–"/>
        <a:defRPr lang="de-DE" sz="1800" b="0" i="0" kern="1200" dirty="0" smtClean="0">
          <a:solidFill>
            <a:schemeClr val="tx1"/>
          </a:solidFill>
          <a:latin typeface="Arial"/>
          <a:ea typeface="+mn-ea"/>
          <a:cs typeface="+mn-cs"/>
        </a:defRPr>
      </a:lvl4pPr>
      <a:lvl5pPr marL="1278000" indent="-252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–"/>
        <a:defRPr lang="de-DE" sz="1800" b="0" i="0" kern="1200" dirty="0" smtClean="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png"/><Relationship Id="rId7" Type="http://schemas.openxmlformats.org/officeDocument/2006/relationships/image" Target="../media/image6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52F68B-A692-4883-86DA-A70609F75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platzhalter 10"/>
          <p:cNvSpPr>
            <a:spLocks noGrp="1"/>
          </p:cNvSpPr>
          <p:nvPr>
            <p:ph type="body" sz="quarter" idx="10"/>
          </p:nvPr>
        </p:nvSpPr>
        <p:spPr>
          <a:xfrm>
            <a:off x="-1" y="1827213"/>
            <a:ext cx="5421599" cy="2706374"/>
          </a:xfrm>
        </p:spPr>
        <p:txBody>
          <a:bodyPr/>
          <a:lstStyle/>
          <a:p>
            <a:r>
              <a:rPr lang="en-US" dirty="0"/>
              <a:t>Addressing Color Trends with Pre-Made Pigment Dispersions</a:t>
            </a:r>
          </a:p>
          <a:p>
            <a:pPr lvl="1"/>
            <a:r>
              <a:rPr lang="en-US" dirty="0"/>
              <a:t>Latoska N Price, Business Development, NA – Southfield, MI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33"/>
          </p:nvPr>
        </p:nvSpPr>
        <p:spPr/>
        <p:txBody>
          <a:bodyPr>
            <a:normAutofit fontScale="25000" lnSpcReduction="20000"/>
          </a:bodyPr>
          <a:lstStyle/>
          <a:p>
            <a:endParaRPr lang="de-DE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689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id="{F5000BC4-8B52-436A-BA2D-F71A42147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66875"/>
            <a:ext cx="5568950" cy="4784725"/>
          </a:xfrm>
          <a:solidFill>
            <a:schemeClr val="bg1">
              <a:lumMod val="20000"/>
              <a:lumOff val="80000"/>
            </a:schemeClr>
          </a:solidFill>
        </p:spPr>
        <p:txBody>
          <a:bodyPr lIns="91440" tIns="45720" rIns="91440" bIns="45720"/>
          <a:lstStyle/>
          <a:p>
            <a:pPr eaLnBrk="1" hangingPunct="1">
              <a:buClrTx/>
              <a:buFont typeface="Wingdings" panose="05000000000000000000" pitchFamily="2" charset="2"/>
              <a:buChar char="§"/>
              <a:defRPr/>
            </a:pPr>
            <a:r>
              <a:rPr lang="en-US" sz="1400" b="1" dirty="0">
                <a:solidFill>
                  <a:srgbClr val="080500"/>
                </a:solidFill>
              </a:rPr>
              <a:t>Dry colorant technology for waterborne architectural paints</a:t>
            </a:r>
            <a:r>
              <a:rPr lang="en-US" sz="1400" dirty="0">
                <a:solidFill>
                  <a:srgbClr val="080500"/>
                </a:solidFill>
              </a:rPr>
              <a:t> </a:t>
            </a:r>
          </a:p>
          <a:p>
            <a:pPr lvl="1" eaLnBrk="1" hangingPunct="1">
              <a:buClrTx/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solidFill>
                  <a:srgbClr val="080500"/>
                </a:solidFill>
              </a:rPr>
              <a:t>Simple stir-in with mild agitation</a:t>
            </a:r>
          </a:p>
          <a:p>
            <a:pPr lvl="1" eaLnBrk="1" hangingPunct="1">
              <a:buClrTx/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solidFill>
                  <a:srgbClr val="080500"/>
                </a:solidFill>
              </a:rPr>
              <a:t>No high-energy dispersion needed</a:t>
            </a:r>
          </a:p>
          <a:p>
            <a:pPr eaLnBrk="1" hangingPunct="1">
              <a:buClrTx/>
              <a:buFont typeface="Wingdings" panose="05000000000000000000" pitchFamily="2" charset="2"/>
              <a:buChar char="§"/>
              <a:defRPr/>
            </a:pPr>
            <a:r>
              <a:rPr lang="en-US" sz="1400" b="1" dirty="0">
                <a:solidFill>
                  <a:srgbClr val="080500"/>
                </a:solidFill>
              </a:rPr>
              <a:t>High pigment loading (~80% in most cases)</a:t>
            </a:r>
          </a:p>
          <a:p>
            <a:pPr eaLnBrk="1" hangingPunct="1">
              <a:buClrTx/>
              <a:buFont typeface="Wingdings" panose="05000000000000000000" pitchFamily="2" charset="2"/>
              <a:buChar char="§"/>
              <a:defRPr/>
            </a:pPr>
            <a:r>
              <a:rPr lang="en-US" sz="1400" b="1" dirty="0">
                <a:solidFill>
                  <a:srgbClr val="080500"/>
                </a:solidFill>
              </a:rPr>
              <a:t>Free flowing, low dust product</a:t>
            </a:r>
          </a:p>
          <a:p>
            <a:pPr eaLnBrk="1" hangingPunct="1">
              <a:buClr>
                <a:srgbClr val="080500"/>
              </a:buClr>
              <a:buFont typeface="Wingdings" panose="05000000000000000000" pitchFamily="2" charset="2"/>
              <a:buChar char="§"/>
              <a:defRPr/>
            </a:pPr>
            <a:r>
              <a:rPr lang="en-US" sz="1400" b="1" dirty="0">
                <a:solidFill>
                  <a:srgbClr val="080500"/>
                </a:solidFill>
              </a:rPr>
              <a:t>Superior sustainability profile</a:t>
            </a:r>
          </a:p>
          <a:p>
            <a:pPr lvl="1" eaLnBrk="1" hangingPunct="1">
              <a:buClr>
                <a:srgbClr val="080500"/>
              </a:buClr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080500"/>
                </a:solidFill>
              </a:rPr>
              <a:t>True zero VOC content (solid granules)</a:t>
            </a:r>
          </a:p>
          <a:p>
            <a:pPr lvl="1" eaLnBrk="1" hangingPunct="1">
              <a:buClr>
                <a:srgbClr val="080500"/>
              </a:buClr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080500"/>
                </a:solidFill>
              </a:rPr>
              <a:t>APEO-free</a:t>
            </a:r>
          </a:p>
          <a:p>
            <a:pPr eaLnBrk="1" hangingPunct="1">
              <a:buClr>
                <a:srgbClr val="080500"/>
              </a:buClr>
              <a:buFont typeface="Wingdings" panose="05000000000000000000" pitchFamily="2" charset="2"/>
              <a:buChar char="§"/>
              <a:defRPr/>
            </a:pPr>
            <a:r>
              <a:rPr lang="en-US" sz="1400" b="1" dirty="0">
                <a:solidFill>
                  <a:srgbClr val="080500"/>
                </a:solidFill>
              </a:rPr>
              <a:t>Comprehensive range</a:t>
            </a:r>
          </a:p>
          <a:p>
            <a:pPr lvl="1" eaLnBrk="1" hangingPunct="1">
              <a:buClr>
                <a:srgbClr val="080500"/>
              </a:buClr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080500"/>
                </a:solidFill>
              </a:rPr>
              <a:t>Thorough color gamut coverage</a:t>
            </a:r>
          </a:p>
          <a:p>
            <a:pPr lvl="1" eaLnBrk="1" hangingPunct="1">
              <a:buClr>
                <a:srgbClr val="080500"/>
              </a:buClr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080500"/>
                </a:solidFill>
              </a:rPr>
              <a:t>High durability options (iron oxides, DPP, quinacridone)</a:t>
            </a:r>
          </a:p>
          <a:p>
            <a:pPr lvl="1" eaLnBrk="1" hangingPunct="1">
              <a:buClr>
                <a:srgbClr val="080500"/>
              </a:buClr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080500"/>
                </a:solidFill>
              </a:rPr>
              <a:t>NIR-reflective options for heat/energy management                                                     applications</a:t>
            </a:r>
          </a:p>
          <a:p>
            <a:pPr lvl="1" eaLnBrk="1" hangingPunct="1">
              <a:buClr>
                <a:srgbClr val="080500"/>
              </a:buClr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080500"/>
                </a:solidFill>
              </a:rPr>
              <a:t>Transparent iron oxides for wood stain applications                                              (good aesthetics + UV protection)</a:t>
            </a:r>
          </a:p>
          <a:p>
            <a:pPr eaLnBrk="1" hangingPunct="1">
              <a:buClr>
                <a:srgbClr val="080500"/>
              </a:buClr>
              <a:defRPr/>
            </a:pPr>
            <a:endParaRPr lang="en-US" sz="1800" dirty="0">
              <a:solidFill>
                <a:srgbClr val="080500"/>
              </a:solidFill>
            </a:endParaRPr>
          </a:p>
          <a:p>
            <a:pPr eaLnBrk="1" hangingPunct="1">
              <a:buClrTx/>
              <a:defRPr/>
            </a:pPr>
            <a:endParaRPr lang="en-US" b="1" dirty="0">
              <a:solidFill>
                <a:srgbClr val="080500"/>
              </a:solidFill>
            </a:endParaRPr>
          </a:p>
          <a:p>
            <a:pPr eaLnBrk="1" hangingPunct="1">
              <a:buClrTx/>
              <a:buFont typeface="Arial" pitchFamily="34" charset="0"/>
              <a:buChar char="•"/>
              <a:defRPr/>
            </a:pPr>
            <a:endParaRPr lang="en-US" sz="1000" dirty="0">
              <a:solidFill>
                <a:srgbClr val="080500"/>
              </a:solidFill>
            </a:endParaRPr>
          </a:p>
          <a:p>
            <a:pPr eaLnBrk="1" hangingPunct="1">
              <a:defRPr/>
            </a:pPr>
            <a:endParaRPr lang="en-US" b="1" dirty="0"/>
          </a:p>
        </p:txBody>
      </p:sp>
      <p:pic>
        <p:nvPicPr>
          <p:cNvPr id="39939" name="Picture 2" descr="C:\Documents and Settings\youngl\Desktop\From Germany\Xfaststirin.jpg">
            <a:extLst>
              <a:ext uri="{FF2B5EF4-FFF2-40B4-BE49-F238E27FC236}">
                <a16:creationId xmlns:a16="http://schemas.microsoft.com/office/drawing/2014/main" id="{9AC227C5-713C-4F73-954D-677ADC962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725" y="1066800"/>
            <a:ext cx="323691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itle 1">
            <a:extLst>
              <a:ext uri="{FF2B5EF4-FFF2-40B4-BE49-F238E27FC236}">
                <a16:creationId xmlns:a16="http://schemas.microsoft.com/office/drawing/2014/main" id="{1EF4FB9B-8DAF-4EED-B174-724872F084FA}"/>
              </a:ext>
            </a:extLst>
          </p:cNvPr>
          <p:cNvSpPr txBox="1">
            <a:spLocks/>
          </p:cNvSpPr>
          <p:nvPr/>
        </p:nvSpPr>
        <p:spPr bwMode="auto">
          <a:xfrm>
            <a:off x="246063" y="638175"/>
            <a:ext cx="6886575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80500"/>
                </a:solidFill>
              </a:rPr>
              <a:t>Stir-In Dry Pigments</a:t>
            </a:r>
          </a:p>
        </p:txBody>
      </p:sp>
    </p:spTree>
    <p:extLst>
      <p:ext uri="{BB962C8B-B14F-4D97-AF65-F5344CB8AC3E}">
        <p14:creationId xmlns:p14="http://schemas.microsoft.com/office/powerpoint/2010/main" val="9280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F0E80F9D-7548-4DD4-9EE6-F2CD8A750C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443913" cy="1128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</a:extLst>
        </p:spPr>
        <p:txBody>
          <a:bodyPr/>
          <a:lstStyle/>
          <a:p>
            <a:r>
              <a:rPr lang="de-DE" altLang="en-US"/>
              <a:t>Stir-In Pigments </a:t>
            </a:r>
            <a:br>
              <a:rPr lang="de-DE" altLang="en-US"/>
            </a:br>
            <a:r>
              <a:rPr lang="de-DE" altLang="en-US"/>
              <a:t> </a:t>
            </a:r>
            <a:r>
              <a:rPr lang="en-GB" altLang="en-US" sz="2400"/>
              <a:t>Flexible, reproducible tinting on the spot </a:t>
            </a:r>
            <a:r>
              <a:rPr lang="de-DE" altLang="en-US" sz="2400"/>
              <a:t>			       </a:t>
            </a:r>
            <a:br>
              <a:rPr lang="en-GB" altLang="en-US" sz="1800">
                <a:solidFill>
                  <a:schemeClr val="bg1"/>
                </a:solidFill>
              </a:rPr>
            </a:br>
            <a:r>
              <a:rPr lang="en-GB" altLang="en-US" sz="1800">
                <a:solidFill>
                  <a:schemeClr val="bg1"/>
                </a:solidFill>
              </a:rPr>
              <a:t>	</a:t>
            </a:r>
            <a:endParaRPr lang="de-DE" altLang="en-US" sz="1800">
              <a:solidFill>
                <a:schemeClr val="bg1"/>
              </a:solidFill>
            </a:endParaRPr>
          </a:p>
        </p:txBody>
      </p:sp>
      <p:pic>
        <p:nvPicPr>
          <p:cNvPr id="38915" name="Picture 3" descr="maler4">
            <a:extLst>
              <a:ext uri="{FF2B5EF4-FFF2-40B4-BE49-F238E27FC236}">
                <a16:creationId xmlns:a16="http://schemas.microsoft.com/office/drawing/2014/main" id="{5C48D9AB-9B23-4830-8659-74E0B652B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7" t="78584" r="55078"/>
          <a:stretch>
            <a:fillRect/>
          </a:stretch>
        </p:blipFill>
        <p:spPr bwMode="auto">
          <a:xfrm>
            <a:off x="3168650" y="3657600"/>
            <a:ext cx="2895600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6" name="Picture 4" descr="maler6">
            <a:extLst>
              <a:ext uri="{FF2B5EF4-FFF2-40B4-BE49-F238E27FC236}">
                <a16:creationId xmlns:a16="http://schemas.microsoft.com/office/drawing/2014/main" id="{25165E03-D546-41D0-9B25-E5FCEC5A8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89"/>
          <a:stretch>
            <a:fillRect/>
          </a:stretch>
        </p:blipFill>
        <p:spPr bwMode="auto">
          <a:xfrm>
            <a:off x="6187425" y="2148754"/>
            <a:ext cx="2438400" cy="372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7" name="Picture 5" descr="maler51">
            <a:extLst>
              <a:ext uri="{FF2B5EF4-FFF2-40B4-BE49-F238E27FC236}">
                <a16:creationId xmlns:a16="http://schemas.microsoft.com/office/drawing/2014/main" id="{289920E6-D9DA-4672-A568-BB574FA3A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278765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8" name="Text Box 6">
            <a:extLst>
              <a:ext uri="{FF2B5EF4-FFF2-40B4-BE49-F238E27FC236}">
                <a16:creationId xmlns:a16="http://schemas.microsoft.com/office/drawing/2014/main" id="{0594FBE5-C27F-47DA-BB33-6E7A78C6D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890222"/>
            <a:ext cx="259237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US" sz="2000" b="1" dirty="0"/>
              <a:t>Adding Dry</a:t>
            </a:r>
          </a:p>
          <a:p>
            <a:r>
              <a:rPr lang="de-DE" altLang="en-US" sz="2000" b="1" dirty="0"/>
              <a:t>Pigment Dispersion</a:t>
            </a:r>
            <a:endParaRPr lang="de-DE" altLang="en-US" sz="2000" b="1" baseline="30000" dirty="0"/>
          </a:p>
        </p:txBody>
      </p:sp>
      <p:sp>
        <p:nvSpPr>
          <p:cNvPr id="38919" name="Text Box 7">
            <a:extLst>
              <a:ext uri="{FF2B5EF4-FFF2-40B4-BE49-F238E27FC236}">
                <a16:creationId xmlns:a16="http://schemas.microsoft.com/office/drawing/2014/main" id="{5AA68596-A755-42F4-9A04-CFE45CB36B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0" y="3184525"/>
            <a:ext cx="1085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US" sz="2000" b="1"/>
              <a:t>Stirring</a:t>
            </a:r>
          </a:p>
        </p:txBody>
      </p:sp>
      <p:sp>
        <p:nvSpPr>
          <p:cNvPr id="38920" name="Text Box 8">
            <a:extLst>
              <a:ext uri="{FF2B5EF4-FFF2-40B4-BE49-F238E27FC236}">
                <a16:creationId xmlns:a16="http://schemas.microsoft.com/office/drawing/2014/main" id="{F24F6DCE-5F46-4A4E-8D44-9AA5B6252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7650" y="5867400"/>
            <a:ext cx="1566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US" sz="2000" b="1"/>
              <a:t>Application</a:t>
            </a:r>
          </a:p>
        </p:txBody>
      </p:sp>
    </p:spTree>
    <p:extLst>
      <p:ext uri="{BB962C8B-B14F-4D97-AF65-F5344CB8AC3E}">
        <p14:creationId xmlns:p14="http://schemas.microsoft.com/office/powerpoint/2010/main" val="236308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D0BF8-0AA2-401D-9945-D12635450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2724745"/>
            <a:ext cx="8715600" cy="766800"/>
          </a:xfrm>
        </p:spPr>
        <p:txBody>
          <a:bodyPr/>
          <a:lstStyle/>
          <a:p>
            <a:pPr algn="ctr"/>
            <a:r>
              <a:rPr lang="en-US" dirty="0"/>
              <a:t>Wood &amp; Wood Composites</a:t>
            </a:r>
          </a:p>
        </p:txBody>
      </p:sp>
    </p:spTree>
    <p:extLst>
      <p:ext uri="{BB962C8B-B14F-4D97-AF65-F5344CB8AC3E}">
        <p14:creationId xmlns:p14="http://schemas.microsoft.com/office/powerpoint/2010/main" val="296398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Available colorants in the market </a:t>
            </a:r>
            <a:br>
              <a:rPr lang="en-US" dirty="0"/>
            </a:br>
            <a:r>
              <a:rPr lang="en-US" dirty="0"/>
              <a:t>for Wood Coatings</a:t>
            </a:r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>
          <a:xfrm>
            <a:off x="223200" y="4060947"/>
            <a:ext cx="2591418" cy="20422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85695" tIns="42847" rIns="85695" bIns="42847" anchor="ctr"/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ct val="50000"/>
              </a:spcAft>
              <a:buClr>
                <a:schemeClr val="accent1"/>
              </a:buClr>
              <a:buFont typeface="Wingdings"/>
              <a:buChar char="n"/>
              <a:defRPr sz="2000" b="0" i="0" kern="1200">
                <a:solidFill>
                  <a:srgbClr val="000000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ct val="50000"/>
              </a:spcAft>
              <a:buClr>
                <a:schemeClr val="accent1"/>
              </a:buClr>
              <a:buFont typeface="Wingdings"/>
              <a:buChar char="n"/>
              <a:defRPr sz="2000" b="0" i="0" kern="1200">
                <a:solidFill>
                  <a:srgbClr val="000000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ct val="50000"/>
              </a:spcAft>
              <a:buClr>
                <a:schemeClr val="tx1"/>
              </a:buClr>
              <a:buFontTx/>
              <a:buChar char="–"/>
              <a:defRPr sz="2000" b="0" i="0" kern="1200">
                <a:solidFill>
                  <a:srgbClr val="000000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ct val="50000"/>
              </a:spcAft>
              <a:buClr>
                <a:schemeClr val="tx1"/>
              </a:buClr>
              <a:buFontTx/>
              <a:buChar char="–"/>
              <a:defRPr sz="2000" b="0" i="0" kern="1200">
                <a:solidFill>
                  <a:srgbClr val="000000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ct val="50000"/>
              </a:spcAft>
              <a:buClr>
                <a:schemeClr val="tx1"/>
              </a:buClr>
              <a:buFontTx/>
              <a:buChar char="–"/>
              <a:defRPr sz="2000" b="0" i="0" kern="1200">
                <a:solidFill>
                  <a:srgbClr val="000000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20000"/>
              </a:lnSpc>
              <a:spcAft>
                <a:spcPts val="1200"/>
              </a:spcAft>
              <a:buNone/>
            </a:pPr>
            <a:r>
              <a:rPr lang="en-US" sz="1600" dirty="0"/>
              <a:t>always organic substance which is </a:t>
            </a:r>
            <a:r>
              <a:rPr lang="en-US" sz="1600" b="1" u="sng" dirty="0"/>
              <a:t>soluble</a:t>
            </a:r>
            <a:r>
              <a:rPr lang="en-US" sz="1600" dirty="0"/>
              <a:t> in the application medium</a:t>
            </a:r>
            <a:endParaRPr lang="de-DE" sz="1600" dirty="0"/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>
          <a:xfrm>
            <a:off x="3283491" y="4060947"/>
            <a:ext cx="2591418" cy="20422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85695" tIns="42847" rIns="85695" bIns="42847" anchor="ctr"/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ct val="50000"/>
              </a:spcAft>
              <a:buClr>
                <a:schemeClr val="accent1"/>
              </a:buClr>
              <a:buFont typeface="Wingdings"/>
              <a:buChar char="n"/>
              <a:defRPr sz="2000" b="0" i="0" kern="1200">
                <a:solidFill>
                  <a:srgbClr val="000000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ct val="50000"/>
              </a:spcAft>
              <a:buClr>
                <a:schemeClr val="accent1"/>
              </a:buClr>
              <a:buFont typeface="Wingdings"/>
              <a:buChar char="n"/>
              <a:defRPr sz="2000" b="0" i="0" kern="1200">
                <a:solidFill>
                  <a:srgbClr val="000000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ct val="50000"/>
              </a:spcAft>
              <a:buClr>
                <a:schemeClr val="tx1"/>
              </a:buClr>
              <a:buFontTx/>
              <a:buChar char="–"/>
              <a:defRPr sz="2000" b="0" i="0" kern="1200">
                <a:solidFill>
                  <a:srgbClr val="000000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ct val="50000"/>
              </a:spcAft>
              <a:buClr>
                <a:schemeClr val="tx1"/>
              </a:buClr>
              <a:buFontTx/>
              <a:buChar char="–"/>
              <a:defRPr sz="2000" b="0" i="0" kern="1200">
                <a:solidFill>
                  <a:srgbClr val="000000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ct val="50000"/>
              </a:spcAft>
              <a:buClr>
                <a:schemeClr val="tx1"/>
              </a:buClr>
              <a:buFontTx/>
              <a:buChar char="–"/>
              <a:defRPr sz="2000" b="0" i="0" kern="1200">
                <a:solidFill>
                  <a:srgbClr val="000000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20000"/>
              </a:lnSpc>
              <a:spcAft>
                <a:spcPts val="1200"/>
              </a:spcAft>
              <a:buNone/>
            </a:pPr>
            <a:r>
              <a:rPr lang="en-US" sz="1600" dirty="0"/>
              <a:t>organic or inorganic substance which is </a:t>
            </a:r>
            <a:r>
              <a:rPr lang="en-US" sz="1600" b="1" u="sng" dirty="0"/>
              <a:t>insoluble</a:t>
            </a:r>
            <a:r>
              <a:rPr lang="en-US" sz="1600" dirty="0"/>
              <a:t> in the application medium (resin, solvent)</a:t>
            </a:r>
          </a:p>
        </p:txBody>
      </p:sp>
      <p:sp>
        <p:nvSpPr>
          <p:cNvPr id="15" name="Rectangle 4"/>
          <p:cNvSpPr txBox="1">
            <a:spLocks noChangeArrowheads="1"/>
          </p:cNvSpPr>
          <p:nvPr/>
        </p:nvSpPr>
        <p:spPr>
          <a:xfrm>
            <a:off x="6343782" y="4060947"/>
            <a:ext cx="2591418" cy="20422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85695" tIns="42847" rIns="85695" bIns="42847" anchor="ctr"/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ct val="50000"/>
              </a:spcAft>
              <a:buClr>
                <a:schemeClr val="accent1"/>
              </a:buClr>
              <a:buFont typeface="Wingdings"/>
              <a:buChar char="n"/>
              <a:defRPr sz="2000" b="0" i="0" kern="1200">
                <a:solidFill>
                  <a:srgbClr val="000000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ct val="50000"/>
              </a:spcAft>
              <a:buClr>
                <a:schemeClr val="accent1"/>
              </a:buClr>
              <a:buFont typeface="Wingdings"/>
              <a:buChar char="n"/>
              <a:defRPr sz="2000" b="0" i="0" kern="1200">
                <a:solidFill>
                  <a:srgbClr val="000000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ct val="50000"/>
              </a:spcAft>
              <a:buClr>
                <a:schemeClr val="tx1"/>
              </a:buClr>
              <a:buFontTx/>
              <a:buChar char="–"/>
              <a:defRPr sz="2000" b="0" i="0" kern="1200">
                <a:solidFill>
                  <a:srgbClr val="000000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ct val="50000"/>
              </a:spcAft>
              <a:buClr>
                <a:schemeClr val="tx1"/>
              </a:buClr>
              <a:buFontTx/>
              <a:buChar char="–"/>
              <a:defRPr sz="2000" b="0" i="0" kern="1200">
                <a:solidFill>
                  <a:srgbClr val="000000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ct val="50000"/>
              </a:spcAft>
              <a:buClr>
                <a:schemeClr val="tx1"/>
              </a:buClr>
              <a:buFontTx/>
              <a:buChar char="–"/>
              <a:defRPr sz="2000" b="0" i="0" kern="1200">
                <a:solidFill>
                  <a:srgbClr val="000000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20000"/>
              </a:lnSpc>
              <a:spcAft>
                <a:spcPts val="1200"/>
              </a:spcAft>
              <a:buNone/>
            </a:pPr>
            <a:r>
              <a:rPr lang="en-US" sz="1600" dirty="0"/>
              <a:t>a </a:t>
            </a:r>
            <a:r>
              <a:rPr lang="en-US" sz="1600" b="1" u="sng" dirty="0"/>
              <a:t>ready-to-use</a:t>
            </a:r>
            <a:r>
              <a:rPr lang="en-US" sz="1600" dirty="0"/>
              <a:t> form of organic or inorganic pigments, optimally formulated for use in wood coatings for indoor and outdoor applications </a:t>
            </a:r>
          </a:p>
        </p:txBody>
      </p:sp>
      <p:sp>
        <p:nvSpPr>
          <p:cNvPr id="16" name="Rectangle 4"/>
          <p:cNvSpPr txBox="1">
            <a:spLocks noChangeArrowheads="1"/>
          </p:cNvSpPr>
          <p:nvPr/>
        </p:nvSpPr>
        <p:spPr>
          <a:xfrm>
            <a:off x="223200" y="3679053"/>
            <a:ext cx="2591418" cy="381894"/>
          </a:xfrm>
          <a:prstGeom prst="rect">
            <a:avLst/>
          </a:prstGeom>
          <a:solidFill>
            <a:srgbClr val="21A0D2"/>
          </a:solidFill>
        </p:spPr>
        <p:txBody>
          <a:bodyPr lIns="85695" tIns="42847" rIns="85695" bIns="42847" anchor="ctr"/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ct val="50000"/>
              </a:spcAft>
              <a:buClr>
                <a:schemeClr val="accent1"/>
              </a:buClr>
              <a:buFont typeface="Wingdings"/>
              <a:buChar char="n"/>
              <a:defRPr sz="2000" b="0" i="0" kern="1200">
                <a:solidFill>
                  <a:srgbClr val="000000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ct val="50000"/>
              </a:spcAft>
              <a:buClr>
                <a:schemeClr val="accent1"/>
              </a:buClr>
              <a:buFont typeface="Wingdings"/>
              <a:buChar char="n"/>
              <a:defRPr sz="2000" b="0" i="0" kern="1200">
                <a:solidFill>
                  <a:srgbClr val="000000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ct val="50000"/>
              </a:spcAft>
              <a:buClr>
                <a:schemeClr val="tx1"/>
              </a:buClr>
              <a:buFontTx/>
              <a:buChar char="–"/>
              <a:defRPr sz="2000" b="0" i="0" kern="1200">
                <a:solidFill>
                  <a:srgbClr val="000000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ct val="50000"/>
              </a:spcAft>
              <a:buClr>
                <a:schemeClr val="tx1"/>
              </a:buClr>
              <a:buFontTx/>
              <a:buChar char="–"/>
              <a:defRPr sz="2000" b="0" i="0" kern="1200">
                <a:solidFill>
                  <a:srgbClr val="000000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ct val="50000"/>
              </a:spcAft>
              <a:buClr>
                <a:schemeClr val="tx1"/>
              </a:buClr>
              <a:buFontTx/>
              <a:buChar char="–"/>
              <a:defRPr sz="2000" b="0" i="0" kern="1200">
                <a:solidFill>
                  <a:srgbClr val="000000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20000"/>
              </a:lnSpc>
              <a:spcAft>
                <a:spcPts val="1200"/>
              </a:spcAft>
              <a:buNone/>
            </a:pPr>
            <a:r>
              <a:rPr lang="en-US" sz="1800" b="1" dirty="0">
                <a:solidFill>
                  <a:schemeClr val="bg1"/>
                </a:solidFill>
              </a:rPr>
              <a:t>Dye</a:t>
            </a:r>
            <a:endParaRPr lang="de-DE" sz="1800" b="1" dirty="0">
              <a:solidFill>
                <a:schemeClr val="bg1"/>
              </a:solidFill>
            </a:endParaRPr>
          </a:p>
        </p:txBody>
      </p:sp>
      <p:sp>
        <p:nvSpPr>
          <p:cNvPr id="17" name="Rectangle 4"/>
          <p:cNvSpPr txBox="1">
            <a:spLocks noChangeArrowheads="1"/>
          </p:cNvSpPr>
          <p:nvPr/>
        </p:nvSpPr>
        <p:spPr>
          <a:xfrm>
            <a:off x="3283491" y="3679053"/>
            <a:ext cx="2591418" cy="381894"/>
          </a:xfrm>
          <a:prstGeom prst="rect">
            <a:avLst/>
          </a:prstGeom>
          <a:solidFill>
            <a:srgbClr val="21A0D2"/>
          </a:solidFill>
        </p:spPr>
        <p:txBody>
          <a:bodyPr lIns="85695" tIns="42847" rIns="85695" bIns="42847" anchor="ctr"/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ct val="50000"/>
              </a:spcAft>
              <a:buClr>
                <a:schemeClr val="accent1"/>
              </a:buClr>
              <a:buFont typeface="Wingdings"/>
              <a:buChar char="n"/>
              <a:defRPr sz="2000" b="0" i="0" kern="1200">
                <a:solidFill>
                  <a:srgbClr val="000000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ct val="50000"/>
              </a:spcAft>
              <a:buClr>
                <a:schemeClr val="accent1"/>
              </a:buClr>
              <a:buFont typeface="Wingdings"/>
              <a:buChar char="n"/>
              <a:defRPr sz="2000" b="0" i="0" kern="1200">
                <a:solidFill>
                  <a:srgbClr val="000000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ct val="50000"/>
              </a:spcAft>
              <a:buClr>
                <a:schemeClr val="tx1"/>
              </a:buClr>
              <a:buFontTx/>
              <a:buChar char="–"/>
              <a:defRPr sz="2000" b="0" i="0" kern="1200">
                <a:solidFill>
                  <a:srgbClr val="000000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ct val="50000"/>
              </a:spcAft>
              <a:buClr>
                <a:schemeClr val="tx1"/>
              </a:buClr>
              <a:buFontTx/>
              <a:buChar char="–"/>
              <a:defRPr sz="2000" b="0" i="0" kern="1200">
                <a:solidFill>
                  <a:srgbClr val="000000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ct val="50000"/>
              </a:spcAft>
              <a:buClr>
                <a:schemeClr val="tx1"/>
              </a:buClr>
              <a:buFontTx/>
              <a:buChar char="–"/>
              <a:defRPr sz="2000" b="0" i="0" kern="1200">
                <a:solidFill>
                  <a:srgbClr val="000000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20000"/>
              </a:lnSpc>
              <a:spcAft>
                <a:spcPts val="1200"/>
              </a:spcAft>
              <a:buNone/>
            </a:pPr>
            <a:r>
              <a:rPr lang="en-US" sz="1800" b="1" dirty="0">
                <a:solidFill>
                  <a:schemeClr val="bg1"/>
                </a:solidFill>
              </a:rPr>
              <a:t>Pigment</a:t>
            </a:r>
            <a:endParaRPr lang="de-DE" sz="1800" b="1" dirty="0">
              <a:solidFill>
                <a:schemeClr val="bg1"/>
              </a:solidFill>
            </a:endParaRPr>
          </a:p>
        </p:txBody>
      </p:sp>
      <p:sp>
        <p:nvSpPr>
          <p:cNvPr id="18" name="Rectangle 4"/>
          <p:cNvSpPr txBox="1">
            <a:spLocks noChangeArrowheads="1"/>
          </p:cNvSpPr>
          <p:nvPr/>
        </p:nvSpPr>
        <p:spPr>
          <a:xfrm>
            <a:off x="6343782" y="3679053"/>
            <a:ext cx="2591418" cy="381894"/>
          </a:xfrm>
          <a:prstGeom prst="rect">
            <a:avLst/>
          </a:prstGeom>
          <a:solidFill>
            <a:srgbClr val="21A0D2"/>
          </a:solidFill>
        </p:spPr>
        <p:txBody>
          <a:bodyPr lIns="85695" tIns="42847" rIns="85695" bIns="42847" anchor="ctr"/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ct val="50000"/>
              </a:spcAft>
              <a:buClr>
                <a:schemeClr val="accent1"/>
              </a:buClr>
              <a:buFont typeface="Wingdings"/>
              <a:buChar char="n"/>
              <a:defRPr sz="2000" b="0" i="0" kern="1200">
                <a:solidFill>
                  <a:srgbClr val="000000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ct val="50000"/>
              </a:spcAft>
              <a:buClr>
                <a:schemeClr val="accent1"/>
              </a:buClr>
              <a:buFont typeface="Wingdings"/>
              <a:buChar char="n"/>
              <a:defRPr sz="2000" b="0" i="0" kern="1200">
                <a:solidFill>
                  <a:srgbClr val="000000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ct val="50000"/>
              </a:spcAft>
              <a:buClr>
                <a:schemeClr val="tx1"/>
              </a:buClr>
              <a:buFontTx/>
              <a:buChar char="–"/>
              <a:defRPr sz="2000" b="0" i="0" kern="1200">
                <a:solidFill>
                  <a:srgbClr val="000000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ct val="50000"/>
              </a:spcAft>
              <a:buClr>
                <a:schemeClr val="tx1"/>
              </a:buClr>
              <a:buFontTx/>
              <a:buChar char="–"/>
              <a:defRPr sz="2000" b="0" i="0" kern="1200">
                <a:solidFill>
                  <a:srgbClr val="000000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ct val="50000"/>
              </a:spcAft>
              <a:buClr>
                <a:schemeClr val="tx1"/>
              </a:buClr>
              <a:buFontTx/>
              <a:buChar char="–"/>
              <a:defRPr sz="2000" b="0" i="0" kern="1200">
                <a:solidFill>
                  <a:srgbClr val="000000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20000"/>
              </a:lnSpc>
              <a:spcAft>
                <a:spcPts val="1200"/>
              </a:spcAft>
              <a:buNone/>
            </a:pPr>
            <a:r>
              <a:rPr lang="en-US" sz="1800" b="1" dirty="0">
                <a:solidFill>
                  <a:schemeClr val="bg1"/>
                </a:solidFill>
              </a:rPr>
              <a:t>Pigment dispersions</a:t>
            </a:r>
            <a:endParaRPr lang="de-DE" sz="1800" b="1" dirty="0">
              <a:solidFill>
                <a:schemeClr val="bg1"/>
              </a:solidFill>
            </a:endParaRP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901" y="1636804"/>
            <a:ext cx="1950598" cy="1892776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22" y="1636804"/>
            <a:ext cx="2096133" cy="1892776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556" y="1636804"/>
            <a:ext cx="2099132" cy="1892775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8204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8913" y="1465200"/>
            <a:ext cx="2593246" cy="1745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Grafik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6752" y="1465200"/>
            <a:ext cx="2609791" cy="1726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Pigment Dispersion to serve different market segments 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B32BE-E67A-4AB0-86EE-50FCD377835E}" type="datetime1">
              <a:rPr lang="de-DE" smtClean="0"/>
              <a:t>12.09.2018</a:t>
            </a:fld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CEEE9-687E-474B-87F2-B04582EB1F96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7" name="Textplatzhalter 18"/>
          <p:cNvSpPr txBox="1">
            <a:spLocks/>
          </p:cNvSpPr>
          <p:nvPr/>
        </p:nvSpPr>
        <p:spPr>
          <a:xfrm>
            <a:off x="3267456" y="2761327"/>
            <a:ext cx="2609087" cy="431853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vert="horz" wrap="square" lIns="108000" tIns="108000" rIns="108000" bIns="144000" rtlCol="0" anchor="ctr">
            <a:noAutofit/>
          </a:bodyPr>
          <a:lstStyle>
            <a:defPPr>
              <a:defRPr lang="de-DE"/>
            </a:defPPr>
            <a:lvl1pPr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/>
              <a:buNone/>
              <a:defRPr sz="1600" b="0" i="0">
                <a:solidFill>
                  <a:schemeClr val="bg1"/>
                </a:solidFill>
                <a:latin typeface="Arial"/>
              </a:defRPr>
            </a:lvl1pPr>
            <a:lvl2pPr marL="742950" indent="-285750">
              <a:lnSpc>
                <a:spcPct val="110000"/>
              </a:lnSpc>
              <a:spcBef>
                <a:spcPts val="0"/>
              </a:spcBef>
              <a:spcAft>
                <a:spcPct val="50000"/>
              </a:spcAft>
              <a:buClr>
                <a:schemeClr val="accent1"/>
              </a:buClr>
              <a:buFont typeface="Wingdings"/>
              <a:buChar char="n"/>
              <a:defRPr sz="2000" b="0" i="0">
                <a:solidFill>
                  <a:srgbClr val="000000"/>
                </a:solidFill>
                <a:latin typeface="Arial"/>
              </a:defRPr>
            </a:lvl2pPr>
            <a:lvl3pPr marL="1143000" indent="-228600">
              <a:lnSpc>
                <a:spcPct val="110000"/>
              </a:lnSpc>
              <a:spcBef>
                <a:spcPts val="0"/>
              </a:spcBef>
              <a:spcAft>
                <a:spcPct val="50000"/>
              </a:spcAft>
              <a:buClr>
                <a:schemeClr val="tx1"/>
              </a:buClr>
              <a:buFontTx/>
              <a:buChar char="–"/>
              <a:defRPr sz="2000" b="0" i="0">
                <a:solidFill>
                  <a:srgbClr val="000000"/>
                </a:solidFill>
                <a:latin typeface="Arial"/>
              </a:defRPr>
            </a:lvl3pPr>
            <a:lvl4pPr marL="1600200" indent="-228600">
              <a:lnSpc>
                <a:spcPct val="110000"/>
              </a:lnSpc>
              <a:spcBef>
                <a:spcPts val="0"/>
              </a:spcBef>
              <a:spcAft>
                <a:spcPct val="50000"/>
              </a:spcAft>
              <a:buClr>
                <a:schemeClr val="tx1"/>
              </a:buClr>
              <a:buFontTx/>
              <a:buChar char="–"/>
              <a:defRPr sz="2000" b="0" i="0">
                <a:solidFill>
                  <a:srgbClr val="000000"/>
                </a:solidFill>
                <a:latin typeface="Arial"/>
              </a:defRPr>
            </a:lvl4pPr>
            <a:lvl5pPr marL="2057400" indent="-228600">
              <a:lnSpc>
                <a:spcPct val="110000"/>
              </a:lnSpc>
              <a:spcBef>
                <a:spcPts val="0"/>
              </a:spcBef>
              <a:spcAft>
                <a:spcPct val="50000"/>
              </a:spcAft>
              <a:buClr>
                <a:schemeClr val="tx1"/>
              </a:buClr>
              <a:buFontTx/>
              <a:buChar char="–"/>
              <a:defRPr sz="2000" b="0" i="0">
                <a:solidFill>
                  <a:srgbClr val="000000"/>
                </a:solidFill>
                <a:latin typeface="Arial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ctr">
              <a:spcAft>
                <a:spcPts val="0"/>
              </a:spcAft>
            </a:pPr>
            <a:r>
              <a:rPr lang="en-US" sz="1000" b="1" dirty="0"/>
              <a:t>Colorants for </a:t>
            </a:r>
          </a:p>
          <a:p>
            <a:pPr algn="ctr">
              <a:spcAft>
                <a:spcPts val="0"/>
              </a:spcAft>
            </a:pPr>
            <a:r>
              <a:rPr lang="en-US" sz="1000" b="1" dirty="0"/>
              <a:t>Design-MDF </a:t>
            </a:r>
            <a:endParaRPr lang="en-US" sz="1000" dirty="0"/>
          </a:p>
        </p:txBody>
      </p:sp>
      <p:sp>
        <p:nvSpPr>
          <p:cNvPr id="8" name="Textplatzhalter 18"/>
          <p:cNvSpPr txBox="1">
            <a:spLocks/>
          </p:cNvSpPr>
          <p:nvPr/>
        </p:nvSpPr>
        <p:spPr>
          <a:xfrm>
            <a:off x="226757" y="2761327"/>
            <a:ext cx="2584682" cy="431853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vert="horz" wrap="square" lIns="108000" tIns="108000" rIns="108000" bIns="144000" rtlCol="0" anchor="ctr">
            <a:noAutofit/>
          </a:bodyPr>
          <a:lstStyle>
            <a:defPPr>
              <a:defRPr lang="de-DE"/>
            </a:defPPr>
            <a:lvl1pPr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/>
              <a:buNone/>
              <a:defRPr sz="1600" b="0" i="0">
                <a:solidFill>
                  <a:schemeClr val="bg1"/>
                </a:solidFill>
                <a:latin typeface="Arial"/>
              </a:defRPr>
            </a:lvl1pPr>
            <a:lvl2pPr marL="742950" indent="-285750">
              <a:lnSpc>
                <a:spcPct val="110000"/>
              </a:lnSpc>
              <a:spcBef>
                <a:spcPts val="0"/>
              </a:spcBef>
              <a:spcAft>
                <a:spcPct val="50000"/>
              </a:spcAft>
              <a:buClr>
                <a:schemeClr val="accent1"/>
              </a:buClr>
              <a:buFont typeface="Wingdings"/>
              <a:buChar char="n"/>
              <a:defRPr sz="2000" b="0" i="0">
                <a:solidFill>
                  <a:srgbClr val="000000"/>
                </a:solidFill>
                <a:latin typeface="Arial"/>
              </a:defRPr>
            </a:lvl2pPr>
            <a:lvl3pPr marL="1143000" indent="-228600">
              <a:lnSpc>
                <a:spcPct val="110000"/>
              </a:lnSpc>
              <a:spcBef>
                <a:spcPts val="0"/>
              </a:spcBef>
              <a:spcAft>
                <a:spcPct val="50000"/>
              </a:spcAft>
              <a:buClr>
                <a:schemeClr val="tx1"/>
              </a:buClr>
              <a:buFontTx/>
              <a:buChar char="–"/>
              <a:defRPr sz="2000" b="0" i="0">
                <a:solidFill>
                  <a:srgbClr val="000000"/>
                </a:solidFill>
                <a:latin typeface="Arial"/>
              </a:defRPr>
            </a:lvl3pPr>
            <a:lvl4pPr marL="1600200" indent="-228600">
              <a:lnSpc>
                <a:spcPct val="110000"/>
              </a:lnSpc>
              <a:spcBef>
                <a:spcPts val="0"/>
              </a:spcBef>
              <a:spcAft>
                <a:spcPct val="50000"/>
              </a:spcAft>
              <a:buClr>
                <a:schemeClr val="tx1"/>
              </a:buClr>
              <a:buFontTx/>
              <a:buChar char="–"/>
              <a:defRPr sz="2000" b="0" i="0">
                <a:solidFill>
                  <a:srgbClr val="000000"/>
                </a:solidFill>
                <a:latin typeface="Arial"/>
              </a:defRPr>
            </a:lvl4pPr>
            <a:lvl5pPr marL="2057400" indent="-228600">
              <a:lnSpc>
                <a:spcPct val="110000"/>
              </a:lnSpc>
              <a:spcBef>
                <a:spcPts val="0"/>
              </a:spcBef>
              <a:spcAft>
                <a:spcPct val="50000"/>
              </a:spcAft>
              <a:buClr>
                <a:schemeClr val="tx1"/>
              </a:buClr>
              <a:buFontTx/>
              <a:buChar char="–"/>
              <a:defRPr sz="2000" b="0" i="0">
                <a:solidFill>
                  <a:srgbClr val="000000"/>
                </a:solidFill>
                <a:latin typeface="Arial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ctr">
              <a:spcAft>
                <a:spcPts val="400"/>
              </a:spcAft>
            </a:pPr>
            <a:r>
              <a:rPr lang="en-US" sz="1000" b="1" dirty="0"/>
              <a:t>Colorants for Identification of MDF, HDF and Particleboards </a:t>
            </a:r>
          </a:p>
        </p:txBody>
      </p:sp>
      <p:sp>
        <p:nvSpPr>
          <p:cNvPr id="10" name="Textplatzhalter 18"/>
          <p:cNvSpPr txBox="1">
            <a:spLocks/>
          </p:cNvSpPr>
          <p:nvPr/>
        </p:nvSpPr>
        <p:spPr>
          <a:xfrm>
            <a:off x="6318913" y="2764733"/>
            <a:ext cx="2609087" cy="445650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vert="horz" wrap="square" lIns="108000" tIns="108000" rIns="108000" bIns="144000" rtlCol="0" anchor="ctr">
            <a:noAutofit/>
          </a:bodyPr>
          <a:lstStyle>
            <a:defPPr>
              <a:defRPr lang="de-DE"/>
            </a:defPPr>
            <a:lvl1pPr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/>
              <a:buNone/>
              <a:defRPr sz="1600" b="0" i="0">
                <a:solidFill>
                  <a:schemeClr val="bg1"/>
                </a:solidFill>
                <a:latin typeface="Arial"/>
              </a:defRPr>
            </a:lvl1pPr>
            <a:lvl2pPr marL="742950" indent="-285750">
              <a:lnSpc>
                <a:spcPct val="110000"/>
              </a:lnSpc>
              <a:spcBef>
                <a:spcPts val="0"/>
              </a:spcBef>
              <a:spcAft>
                <a:spcPct val="50000"/>
              </a:spcAft>
              <a:buClr>
                <a:schemeClr val="accent1"/>
              </a:buClr>
              <a:buFont typeface="Wingdings"/>
              <a:buChar char="n"/>
              <a:defRPr sz="2000" b="0" i="0">
                <a:solidFill>
                  <a:srgbClr val="000000"/>
                </a:solidFill>
                <a:latin typeface="Arial"/>
              </a:defRPr>
            </a:lvl2pPr>
            <a:lvl3pPr marL="1143000" indent="-228600">
              <a:lnSpc>
                <a:spcPct val="110000"/>
              </a:lnSpc>
              <a:spcBef>
                <a:spcPts val="0"/>
              </a:spcBef>
              <a:spcAft>
                <a:spcPct val="50000"/>
              </a:spcAft>
              <a:buClr>
                <a:schemeClr val="tx1"/>
              </a:buClr>
              <a:buFontTx/>
              <a:buChar char="–"/>
              <a:defRPr sz="2000" b="0" i="0">
                <a:solidFill>
                  <a:srgbClr val="000000"/>
                </a:solidFill>
                <a:latin typeface="Arial"/>
              </a:defRPr>
            </a:lvl3pPr>
            <a:lvl4pPr marL="1600200" indent="-228600">
              <a:lnSpc>
                <a:spcPct val="110000"/>
              </a:lnSpc>
              <a:spcBef>
                <a:spcPts val="0"/>
              </a:spcBef>
              <a:spcAft>
                <a:spcPct val="50000"/>
              </a:spcAft>
              <a:buClr>
                <a:schemeClr val="tx1"/>
              </a:buClr>
              <a:buFontTx/>
              <a:buChar char="–"/>
              <a:defRPr sz="2000" b="0" i="0">
                <a:solidFill>
                  <a:srgbClr val="000000"/>
                </a:solidFill>
                <a:latin typeface="Arial"/>
              </a:defRPr>
            </a:lvl4pPr>
            <a:lvl5pPr marL="2057400" indent="-228600">
              <a:lnSpc>
                <a:spcPct val="110000"/>
              </a:lnSpc>
              <a:spcBef>
                <a:spcPts val="0"/>
              </a:spcBef>
              <a:spcAft>
                <a:spcPct val="50000"/>
              </a:spcAft>
              <a:buClr>
                <a:schemeClr val="tx1"/>
              </a:buClr>
              <a:buFontTx/>
              <a:buChar char="–"/>
              <a:defRPr sz="2000" b="0" i="0">
                <a:solidFill>
                  <a:srgbClr val="000000"/>
                </a:solidFill>
                <a:latin typeface="Arial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ctr">
              <a:spcAft>
                <a:spcPts val="0"/>
              </a:spcAft>
            </a:pPr>
            <a:r>
              <a:rPr lang="en-US" sz="1000" b="1" dirty="0"/>
              <a:t>Colorants for Laminates and Decorative Papers</a:t>
            </a:r>
          </a:p>
        </p:txBody>
      </p:sp>
      <p:graphicFrame>
        <p:nvGraphicFramePr>
          <p:cNvPr id="11" name="Table 4"/>
          <p:cNvGraphicFramePr>
            <a:graphicFrameLocks noGrp="1"/>
          </p:cNvGraphicFramePr>
          <p:nvPr>
            <p:extLst/>
          </p:nvPr>
        </p:nvGraphicFramePr>
        <p:xfrm>
          <a:off x="226758" y="3868377"/>
          <a:ext cx="8690484" cy="225892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405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19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58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550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771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4981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/>
                        <a:t>Composites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>
                    <a:lnL w="6350" cap="flat" cmpd="sng" algn="ctr">
                      <a:solidFill>
                        <a:srgbClr val="21A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1A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1A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A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4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noProof="0" dirty="0">
                          <a:sym typeface="Wingdings"/>
                        </a:rPr>
                        <a:t>Design</a:t>
                      </a:r>
                      <a:endParaRPr lang="en-US" sz="12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Wingdings"/>
                      </a:endParaRPr>
                    </a:p>
                  </a:txBody>
                  <a:tcPr marL="90000" marR="90000" marT="46800" marB="46800" anchor="ctr">
                    <a:lnL w="6350" cap="flat" cmpd="sng" algn="ctr">
                      <a:solidFill>
                        <a:srgbClr val="21A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1A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1A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A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4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noProof="0" dirty="0">
                          <a:sym typeface="Wingdings"/>
                        </a:rPr>
                        <a:t>Identification</a:t>
                      </a:r>
                      <a:endParaRPr lang="en-US" sz="12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Wingdings"/>
                      </a:endParaRPr>
                    </a:p>
                  </a:txBody>
                  <a:tcPr marL="90000" marR="90000" marT="46800" marB="46800" anchor="ctr">
                    <a:lnL w="6350" cap="flat" cmpd="sng" algn="ctr">
                      <a:solidFill>
                        <a:srgbClr val="21A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1A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1A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A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4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noProof="0" dirty="0">
                          <a:sym typeface="Wingdings"/>
                        </a:rPr>
                        <a:t>Functionality</a:t>
                      </a:r>
                      <a:endParaRPr lang="en-US" sz="12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Wingdings"/>
                      </a:endParaRPr>
                    </a:p>
                  </a:txBody>
                  <a:tcPr marL="90000" marR="90000" marT="46800" marB="46800" anchor="ctr">
                    <a:lnL w="6350" cap="flat" cmpd="sng" algn="ctr">
                      <a:solidFill>
                        <a:srgbClr val="21A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1A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1A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A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4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noProof="0" dirty="0">
                          <a:sym typeface="Wingdings"/>
                        </a:rPr>
                        <a:t>Improved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noProof="0" dirty="0">
                          <a:sym typeface="Wingdings"/>
                        </a:rPr>
                        <a:t>cost/ performance ratio</a:t>
                      </a:r>
                      <a:endParaRPr lang="en-US" sz="12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Wingdings"/>
                      </a:endParaRPr>
                    </a:p>
                  </a:txBody>
                  <a:tcPr marL="90000" marR="90000" marT="46800" marB="46800" anchor="ctr">
                    <a:lnL w="6350" cap="flat" cmpd="sng" algn="ctr">
                      <a:solidFill>
                        <a:srgbClr val="21A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1A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1A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A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4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679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DE" sz="1200" b="1" kern="1200" dirty="0"/>
                        <a:t>HDF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>
                    <a:lnL w="6350" cap="flat" cmpd="sng" algn="ctr">
                      <a:solidFill>
                        <a:srgbClr val="21A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1A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1A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A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4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0000"/>
                        </a:lnSpc>
                        <a:spcAft>
                          <a:spcPts val="400"/>
                        </a:spcAft>
                      </a:pPr>
                      <a:endParaRPr lang="de-DE" sz="1400" b="1" kern="1200" dirty="0">
                        <a:solidFill>
                          <a:srgbClr val="21A0D2"/>
                        </a:solidFill>
                        <a:latin typeface="+mn-lt"/>
                        <a:ea typeface="+mn-ea"/>
                        <a:cs typeface="+mn-cs"/>
                        <a:sym typeface="Wingdings"/>
                      </a:endParaRPr>
                    </a:p>
                  </a:txBody>
                  <a:tcPr marL="90000" marR="90000" marT="46800" marB="46800" anchor="ctr">
                    <a:lnL w="6350" cap="flat" cmpd="sng" algn="ctr">
                      <a:solidFill>
                        <a:srgbClr val="21A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1A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1A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A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kern="1200" dirty="0">
                          <a:solidFill>
                            <a:srgbClr val="21A0D2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de-DE" sz="1400" b="1" kern="1200" dirty="0">
                        <a:solidFill>
                          <a:srgbClr val="21A0D2"/>
                        </a:solidFill>
                        <a:latin typeface="+mn-lt"/>
                        <a:ea typeface="+mn-ea"/>
                        <a:cs typeface="+mn-cs"/>
                        <a:sym typeface="Wingdings"/>
                      </a:endParaRPr>
                    </a:p>
                  </a:txBody>
                  <a:tcPr marL="90000" marR="90000" marT="46800" marB="46800" anchor="ctr">
                    <a:lnL w="6350" cap="flat" cmpd="sng" algn="ctr">
                      <a:solidFill>
                        <a:srgbClr val="21A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1A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1A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A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kern="1200" dirty="0">
                          <a:solidFill>
                            <a:srgbClr val="21A0D2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de-DE" sz="1400" b="1" kern="1200" dirty="0">
                        <a:solidFill>
                          <a:srgbClr val="21A0D2"/>
                        </a:solidFill>
                        <a:latin typeface="+mn-lt"/>
                        <a:ea typeface="+mn-ea"/>
                        <a:cs typeface="+mn-cs"/>
                        <a:sym typeface="Wingdings"/>
                      </a:endParaRPr>
                    </a:p>
                  </a:txBody>
                  <a:tcPr marL="90000" marR="90000" marT="46800" marB="46800" anchor="ctr">
                    <a:lnL w="6350" cap="flat" cmpd="sng" algn="ctr">
                      <a:solidFill>
                        <a:srgbClr val="21A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1A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1A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A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0000"/>
                        </a:lnSpc>
                        <a:spcAft>
                          <a:spcPts val="400"/>
                        </a:spcAft>
                      </a:pPr>
                      <a:endParaRPr lang="de-DE" sz="1400" b="1" kern="1200" dirty="0">
                        <a:solidFill>
                          <a:srgbClr val="21A0D2"/>
                        </a:solidFill>
                        <a:latin typeface="+mn-lt"/>
                        <a:ea typeface="+mn-ea"/>
                        <a:cs typeface="+mn-cs"/>
                        <a:sym typeface="Wingdings"/>
                      </a:endParaRPr>
                    </a:p>
                  </a:txBody>
                  <a:tcPr marL="90000" marR="90000" marT="46800" marB="46800" anchor="ctr">
                    <a:lnL w="6350" cap="flat" cmpd="sng" algn="ctr">
                      <a:solidFill>
                        <a:srgbClr val="21A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1A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1A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A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679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/>
                        <a:t>Particleboard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>
                    <a:lnL w="6350" cap="flat" cmpd="sng" algn="ctr">
                      <a:solidFill>
                        <a:srgbClr val="21A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1A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1A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A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b="1" kern="1200" dirty="0">
                        <a:solidFill>
                          <a:srgbClr val="21A0D2"/>
                        </a:solidFill>
                        <a:latin typeface="+mn-lt"/>
                        <a:ea typeface="+mn-ea"/>
                        <a:cs typeface="+mn-cs"/>
                        <a:sym typeface="Wingdings"/>
                      </a:endParaRPr>
                    </a:p>
                  </a:txBody>
                  <a:tcPr marL="90000" marR="90000" marT="46800" marB="46800" anchor="ctr">
                    <a:lnL w="6350" cap="flat" cmpd="sng" algn="ctr">
                      <a:solidFill>
                        <a:srgbClr val="21A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1A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1A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A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kern="1200" dirty="0">
                          <a:solidFill>
                            <a:srgbClr val="21A0D2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de-DE" sz="1400" b="1" kern="1200" dirty="0">
                        <a:solidFill>
                          <a:srgbClr val="21A0D2"/>
                        </a:solidFill>
                        <a:latin typeface="+mn-lt"/>
                        <a:ea typeface="+mn-ea"/>
                        <a:cs typeface="+mn-cs"/>
                        <a:sym typeface="Wingdings"/>
                      </a:endParaRPr>
                    </a:p>
                  </a:txBody>
                  <a:tcPr marL="90000" marR="90000" marT="46800" marB="46800" anchor="ctr">
                    <a:lnL w="6350" cap="flat" cmpd="sng" algn="ctr">
                      <a:solidFill>
                        <a:srgbClr val="21A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1A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1A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A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kern="1200" dirty="0">
                          <a:solidFill>
                            <a:srgbClr val="21A0D2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de-DE" sz="1400" b="1" kern="1200" dirty="0">
                        <a:solidFill>
                          <a:srgbClr val="21A0D2"/>
                        </a:solidFill>
                        <a:latin typeface="+mn-lt"/>
                        <a:ea typeface="+mn-ea"/>
                        <a:cs typeface="+mn-cs"/>
                        <a:sym typeface="Wingdings"/>
                      </a:endParaRPr>
                    </a:p>
                  </a:txBody>
                  <a:tcPr marL="90000" marR="90000" marT="46800" marB="46800" anchor="ctr">
                    <a:lnL w="6350" cap="flat" cmpd="sng" algn="ctr">
                      <a:solidFill>
                        <a:srgbClr val="21A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1A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1A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A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b="1" kern="1200" dirty="0">
                        <a:solidFill>
                          <a:srgbClr val="21A0D2"/>
                        </a:solidFill>
                        <a:latin typeface="+mn-lt"/>
                        <a:ea typeface="+mn-ea"/>
                        <a:cs typeface="+mn-cs"/>
                        <a:sym typeface="Wingdings"/>
                      </a:endParaRPr>
                    </a:p>
                  </a:txBody>
                  <a:tcPr marL="90000" marR="90000" marT="46800" marB="46800" anchor="ctr">
                    <a:lnL w="6350" cap="flat" cmpd="sng" algn="ctr">
                      <a:solidFill>
                        <a:srgbClr val="21A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1A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1A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A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679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de-DE" sz="1200" b="1" kern="1200" dirty="0"/>
                        <a:t>MDF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>
                    <a:lnL w="6350" cap="flat" cmpd="sng" algn="ctr">
                      <a:solidFill>
                        <a:srgbClr val="21A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1A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1A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A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4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0000"/>
                        </a:lnSpc>
                        <a:spcAft>
                          <a:spcPts val="400"/>
                        </a:spcAft>
                      </a:pPr>
                      <a:r>
                        <a:rPr lang="de-DE" sz="1400" b="1" kern="1200" dirty="0">
                          <a:solidFill>
                            <a:srgbClr val="21A0D2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de-DE" sz="1400" b="1" kern="1200" dirty="0">
                        <a:solidFill>
                          <a:srgbClr val="21A0D2"/>
                        </a:solidFill>
                        <a:latin typeface="+mn-lt"/>
                        <a:ea typeface="+mn-ea"/>
                        <a:cs typeface="+mn-cs"/>
                        <a:sym typeface="Wingdings"/>
                      </a:endParaRPr>
                    </a:p>
                  </a:txBody>
                  <a:tcPr marL="90000" marR="90000" marT="46800" marB="46800" anchor="ctr">
                    <a:lnL w="6350" cap="flat" cmpd="sng" algn="ctr">
                      <a:solidFill>
                        <a:srgbClr val="21A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1A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1A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A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0000"/>
                        </a:lnSpc>
                        <a:spcAft>
                          <a:spcPts val="400"/>
                        </a:spcAft>
                      </a:pPr>
                      <a:endParaRPr lang="de-DE" sz="1400" b="1" kern="1200" dirty="0">
                        <a:solidFill>
                          <a:srgbClr val="21A0D2"/>
                        </a:solidFill>
                        <a:latin typeface="+mn-lt"/>
                        <a:ea typeface="+mn-ea"/>
                        <a:cs typeface="+mn-cs"/>
                        <a:sym typeface="Wingdings"/>
                      </a:endParaRPr>
                    </a:p>
                  </a:txBody>
                  <a:tcPr marL="90000" marR="90000" marT="46800" marB="46800" anchor="ctr">
                    <a:lnL w="6350" cap="flat" cmpd="sng" algn="ctr">
                      <a:solidFill>
                        <a:srgbClr val="21A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1A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1A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A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kern="1200" dirty="0">
                          <a:solidFill>
                            <a:srgbClr val="21A0D2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de-DE" sz="1400" b="1" kern="1200" dirty="0">
                        <a:solidFill>
                          <a:srgbClr val="21A0D2"/>
                        </a:solidFill>
                        <a:latin typeface="+mn-lt"/>
                        <a:ea typeface="+mn-ea"/>
                        <a:cs typeface="+mn-cs"/>
                        <a:sym typeface="Wingdings"/>
                      </a:endParaRPr>
                    </a:p>
                  </a:txBody>
                  <a:tcPr marL="90000" marR="90000" marT="46800" marB="46800" anchor="ctr">
                    <a:lnL w="6350" cap="flat" cmpd="sng" algn="ctr">
                      <a:solidFill>
                        <a:srgbClr val="21A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1A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1A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A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0000"/>
                        </a:lnSpc>
                        <a:spcAft>
                          <a:spcPts val="400"/>
                        </a:spcAft>
                      </a:pPr>
                      <a:endParaRPr lang="de-DE" sz="1400" b="1" kern="1200" dirty="0">
                        <a:solidFill>
                          <a:srgbClr val="21A0D2"/>
                        </a:solidFill>
                        <a:latin typeface="+mn-lt"/>
                        <a:ea typeface="+mn-ea"/>
                        <a:cs typeface="+mn-cs"/>
                        <a:sym typeface="Wingdings"/>
                      </a:endParaRPr>
                    </a:p>
                  </a:txBody>
                  <a:tcPr marL="90000" marR="90000" marT="46800" marB="46800" anchor="ctr">
                    <a:lnL w="6350" cap="flat" cmpd="sng" algn="ctr">
                      <a:solidFill>
                        <a:srgbClr val="21A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1A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1A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A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679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/>
                        <a:t>HPL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>
                    <a:lnL w="6350" cap="flat" cmpd="sng" algn="ctr">
                      <a:solidFill>
                        <a:srgbClr val="21A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1A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1A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A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kern="1200" dirty="0">
                          <a:solidFill>
                            <a:srgbClr val="21A0D2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de-DE" sz="1400" b="1" kern="1200" dirty="0">
                        <a:solidFill>
                          <a:srgbClr val="21A0D2"/>
                        </a:solidFill>
                        <a:latin typeface="+mn-lt"/>
                        <a:ea typeface="+mn-ea"/>
                        <a:cs typeface="+mn-cs"/>
                        <a:sym typeface="Wingdings"/>
                      </a:endParaRPr>
                    </a:p>
                  </a:txBody>
                  <a:tcPr marL="90000" marR="90000" marT="46800" marB="46800" anchor="ctr">
                    <a:lnL w="6350" cap="flat" cmpd="sng" algn="ctr">
                      <a:solidFill>
                        <a:srgbClr val="21A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1A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1A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A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b="1" kern="1200" dirty="0">
                        <a:solidFill>
                          <a:srgbClr val="21A0D2"/>
                        </a:solidFill>
                        <a:latin typeface="+mn-lt"/>
                        <a:ea typeface="+mn-ea"/>
                        <a:cs typeface="+mn-cs"/>
                        <a:sym typeface="Wingdings"/>
                      </a:endParaRPr>
                    </a:p>
                  </a:txBody>
                  <a:tcPr marL="90000" marR="90000" marT="46800" marB="46800" anchor="ctr">
                    <a:lnL w="6350" cap="flat" cmpd="sng" algn="ctr">
                      <a:solidFill>
                        <a:srgbClr val="21A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1A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1A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A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b="1" kern="1200" dirty="0">
                        <a:solidFill>
                          <a:srgbClr val="21A0D2"/>
                        </a:solidFill>
                        <a:latin typeface="+mn-lt"/>
                        <a:ea typeface="+mn-ea"/>
                        <a:cs typeface="+mn-cs"/>
                        <a:sym typeface="Wingdings"/>
                      </a:endParaRPr>
                    </a:p>
                  </a:txBody>
                  <a:tcPr marL="90000" marR="90000" marT="46800" marB="46800" anchor="ctr">
                    <a:lnL w="6350" cap="flat" cmpd="sng" algn="ctr">
                      <a:solidFill>
                        <a:srgbClr val="21A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1A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1A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A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b="1" kern="1200" dirty="0">
                        <a:solidFill>
                          <a:srgbClr val="21A0D2"/>
                        </a:solidFill>
                        <a:latin typeface="+mn-lt"/>
                        <a:ea typeface="+mn-ea"/>
                        <a:cs typeface="+mn-cs"/>
                        <a:sym typeface="Wingdings"/>
                      </a:endParaRPr>
                    </a:p>
                  </a:txBody>
                  <a:tcPr marL="90000" marR="90000" marT="46800" marB="46800" anchor="ctr">
                    <a:lnL w="6350" cap="flat" cmpd="sng" algn="ctr">
                      <a:solidFill>
                        <a:srgbClr val="21A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1A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1A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A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3224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noProof="0" dirty="0"/>
                        <a:t>Decorative</a:t>
                      </a:r>
                      <a:r>
                        <a:rPr lang="de-DE" sz="1200" b="1" kern="1200" dirty="0"/>
                        <a:t> Paper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>
                    <a:lnL w="6350" cap="flat" cmpd="sng" algn="ctr">
                      <a:solidFill>
                        <a:srgbClr val="21A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1A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1A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A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D4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b="1" kern="1200" dirty="0">
                        <a:solidFill>
                          <a:srgbClr val="21A0D2"/>
                        </a:solidFill>
                        <a:latin typeface="+mn-lt"/>
                        <a:ea typeface="+mn-ea"/>
                        <a:cs typeface="+mn-cs"/>
                        <a:sym typeface="Wingdings"/>
                      </a:endParaRPr>
                    </a:p>
                  </a:txBody>
                  <a:tcPr marL="90000" marR="90000" marT="46800" marB="46800" anchor="ctr">
                    <a:lnL w="6350" cap="flat" cmpd="sng" algn="ctr">
                      <a:solidFill>
                        <a:srgbClr val="21A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1A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1A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A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b="1" kern="1200" dirty="0">
                        <a:solidFill>
                          <a:srgbClr val="21A0D2"/>
                        </a:solidFill>
                        <a:latin typeface="+mn-lt"/>
                        <a:ea typeface="+mn-ea"/>
                        <a:cs typeface="+mn-cs"/>
                        <a:sym typeface="Wingdings"/>
                      </a:endParaRPr>
                    </a:p>
                  </a:txBody>
                  <a:tcPr marL="90000" marR="90000" marT="46800" marB="46800" anchor="ctr">
                    <a:lnL w="6350" cap="flat" cmpd="sng" algn="ctr">
                      <a:solidFill>
                        <a:srgbClr val="21A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1A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1A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A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b="1" kern="1200" dirty="0">
                        <a:solidFill>
                          <a:srgbClr val="21A0D2"/>
                        </a:solidFill>
                        <a:latin typeface="+mn-lt"/>
                        <a:ea typeface="+mn-ea"/>
                        <a:cs typeface="+mn-cs"/>
                        <a:sym typeface="Wingdings"/>
                      </a:endParaRPr>
                    </a:p>
                  </a:txBody>
                  <a:tcPr marL="90000" marR="90000" marT="46800" marB="46800" anchor="ctr">
                    <a:lnL w="6350" cap="flat" cmpd="sng" algn="ctr">
                      <a:solidFill>
                        <a:srgbClr val="21A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1A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1A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A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kern="1200" dirty="0">
                          <a:solidFill>
                            <a:srgbClr val="21A0D2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de-DE" sz="1400" b="1" kern="1200" dirty="0">
                        <a:solidFill>
                          <a:srgbClr val="21A0D2"/>
                        </a:solidFill>
                        <a:latin typeface="+mn-lt"/>
                        <a:ea typeface="+mn-ea"/>
                        <a:cs typeface="+mn-cs"/>
                        <a:sym typeface="Wingdings"/>
                      </a:endParaRPr>
                    </a:p>
                  </a:txBody>
                  <a:tcPr marL="90000" marR="90000" marT="46800" marB="46800" anchor="ctr">
                    <a:lnL w="6350" cap="flat" cmpd="sng" algn="ctr">
                      <a:solidFill>
                        <a:srgbClr val="21A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1A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1A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A0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0" name="Group 292"/>
          <p:cNvGraphicFramePr>
            <a:graphicFrameLocks/>
          </p:cNvGraphicFramePr>
          <p:nvPr>
            <p:extLst/>
          </p:nvPr>
        </p:nvGraphicFramePr>
        <p:xfrm>
          <a:off x="226757" y="3330765"/>
          <a:ext cx="8712000" cy="378696"/>
        </p:xfrm>
        <a:graphic>
          <a:graphicData uri="http://schemas.openxmlformats.org/drawingml/2006/table">
            <a:tbl>
              <a:tblPr/>
              <a:tblGrid>
                <a:gridCol w="871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390">
                <a:tc>
                  <a:txBody>
                    <a:bodyPr/>
                    <a:lstStyle>
                      <a:lvl1pPr>
                        <a:lnSpc>
                          <a:spcPct val="110000"/>
                        </a:lnSpc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lnSpc>
                          <a:spcPct val="110000"/>
                        </a:lnSpc>
                        <a:spcAft>
                          <a:spcPct val="500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lnSpc>
                          <a:spcPct val="110000"/>
                        </a:lnSpc>
                        <a:spcAft>
                          <a:spcPct val="5000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lnSpc>
                          <a:spcPct val="110000"/>
                        </a:lnSpc>
                        <a:spcAft>
                          <a:spcPct val="5000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lnSpc>
                          <a:spcPct val="110000"/>
                        </a:lnSpc>
                        <a:spcAft>
                          <a:spcPct val="5000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1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Why colorants on wood? </a:t>
                      </a:r>
                    </a:p>
                  </a:txBody>
                  <a:tcPr marL="108000" marR="72000" marT="72000" marB="72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757" y="1465200"/>
            <a:ext cx="2584682" cy="12961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210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Wood surface characteristics require protection and treatments</a:t>
            </a:r>
          </a:p>
        </p:txBody>
      </p:sp>
      <p:sp>
        <p:nvSpPr>
          <p:cNvPr id="8" name="Rechteck 7"/>
          <p:cNvSpPr/>
          <p:nvPr/>
        </p:nvSpPr>
        <p:spPr>
          <a:xfrm>
            <a:off x="0" y="5448466"/>
            <a:ext cx="9144000" cy="646331"/>
          </a:xfrm>
          <a:prstGeom prst="rect">
            <a:avLst/>
          </a:prstGeom>
          <a:solidFill>
            <a:srgbClr val="21A0D2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Wood substrates, depending on the need, have to be protected and reinforced with surface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treatments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and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coatings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.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9786" y="2077836"/>
            <a:ext cx="3119693" cy="2680594"/>
          </a:xfrm>
          <a:prstGeom prst="rect">
            <a:avLst/>
          </a:prstGeom>
        </p:spPr>
      </p:pic>
      <p:cxnSp>
        <p:nvCxnSpPr>
          <p:cNvPr id="13" name="Verbinder: gewinkelt 12"/>
          <p:cNvCxnSpPr/>
          <p:nvPr/>
        </p:nvCxnSpPr>
        <p:spPr>
          <a:xfrm rot="10800000">
            <a:off x="2553677" y="1898858"/>
            <a:ext cx="2018324" cy="470509"/>
          </a:xfrm>
          <a:prstGeom prst="bentConnector3">
            <a:avLst>
              <a:gd name="adj1" fmla="val 522"/>
            </a:avLst>
          </a:prstGeom>
          <a:ln w="19050" cmpd="sng"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/>
        </p:nvSpPr>
        <p:spPr>
          <a:xfrm>
            <a:off x="216000" y="1617602"/>
            <a:ext cx="2621014" cy="591455"/>
          </a:xfrm>
          <a:prstGeom prst="rect">
            <a:avLst/>
          </a:prstGeom>
          <a:solidFill>
            <a:srgbClr val="9BD4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rgbClr val="C00000"/>
                </a:solidFill>
              </a:rPr>
              <a:t>Porous surface </a:t>
            </a:r>
          </a:p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rgbClr val="002060"/>
                </a:solidFill>
              </a:rPr>
              <a:t>→ </a:t>
            </a:r>
            <a:r>
              <a:rPr lang="en-US" sz="1400" dirty="0">
                <a:solidFill>
                  <a:srgbClr val="002060"/>
                </a:solidFill>
              </a:rPr>
              <a:t>sensitive to humidity</a:t>
            </a:r>
          </a:p>
        </p:txBody>
      </p:sp>
      <p:cxnSp>
        <p:nvCxnSpPr>
          <p:cNvPr id="18" name="Verbinder: gewinkelt 17"/>
          <p:cNvCxnSpPr>
            <a:endCxn id="19" idx="3"/>
          </p:cNvCxnSpPr>
          <p:nvPr/>
        </p:nvCxnSpPr>
        <p:spPr>
          <a:xfrm rot="10800000">
            <a:off x="2837016" y="3085283"/>
            <a:ext cx="645544" cy="153553"/>
          </a:xfrm>
          <a:prstGeom prst="bentConnector3">
            <a:avLst>
              <a:gd name="adj1" fmla="val 50000"/>
            </a:avLst>
          </a:prstGeom>
          <a:ln w="19050" cmpd="sng"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216000" y="2527972"/>
            <a:ext cx="2621016" cy="1114619"/>
          </a:xfrm>
          <a:prstGeom prst="rect">
            <a:avLst/>
          </a:prstGeom>
          <a:solidFill>
            <a:srgbClr val="9BD4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rgbClr val="C00000"/>
                </a:solidFill>
              </a:rPr>
              <a:t>Fiber reorientation </a:t>
            </a:r>
            <a:r>
              <a:rPr lang="en-US" sz="1200" dirty="0">
                <a:solidFill>
                  <a:schemeClr val="tx1"/>
                </a:solidFill>
              </a:rPr>
              <a:t>(dynamic surface telegraphing effect)</a:t>
            </a:r>
          </a:p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rgbClr val="002060"/>
                </a:solidFill>
              </a:rPr>
              <a:t>→ </a:t>
            </a:r>
            <a:r>
              <a:rPr lang="en-US" sz="1400" dirty="0">
                <a:solidFill>
                  <a:srgbClr val="002060"/>
                </a:solidFill>
              </a:rPr>
              <a:t>sensitive to humidity and temperature</a:t>
            </a:r>
          </a:p>
        </p:txBody>
      </p:sp>
      <p:cxnSp>
        <p:nvCxnSpPr>
          <p:cNvPr id="34" name="Verbinder: gewinkelt 33"/>
          <p:cNvCxnSpPr>
            <a:endCxn id="35" idx="3"/>
          </p:cNvCxnSpPr>
          <p:nvPr/>
        </p:nvCxnSpPr>
        <p:spPr>
          <a:xfrm rot="10800000" flipV="1">
            <a:off x="2837015" y="4411786"/>
            <a:ext cx="645544" cy="88652"/>
          </a:xfrm>
          <a:prstGeom prst="bentConnector3">
            <a:avLst>
              <a:gd name="adj1" fmla="val 50000"/>
            </a:avLst>
          </a:prstGeom>
          <a:ln w="19050" cmpd="sng"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hteck 34"/>
          <p:cNvSpPr/>
          <p:nvPr/>
        </p:nvSpPr>
        <p:spPr>
          <a:xfrm>
            <a:off x="216001" y="3961506"/>
            <a:ext cx="2621014" cy="1077863"/>
          </a:xfrm>
          <a:prstGeom prst="rect">
            <a:avLst/>
          </a:prstGeom>
          <a:solidFill>
            <a:srgbClr val="9BD4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rgbClr val="C00000"/>
                </a:solidFill>
              </a:rPr>
              <a:t>Cellulose biological degradation</a:t>
            </a:r>
          </a:p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rgbClr val="002060"/>
                </a:solidFill>
              </a:rPr>
              <a:t>→ </a:t>
            </a:r>
            <a:r>
              <a:rPr lang="en-US" sz="1400" dirty="0">
                <a:solidFill>
                  <a:srgbClr val="002060"/>
                </a:solidFill>
              </a:rPr>
              <a:t>not chemical resistant</a:t>
            </a:r>
          </a:p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rgbClr val="002060"/>
                </a:solidFill>
              </a:rPr>
              <a:t>→ </a:t>
            </a:r>
            <a:r>
              <a:rPr lang="en-US" sz="1400" dirty="0">
                <a:solidFill>
                  <a:srgbClr val="002060"/>
                </a:solidFill>
              </a:rPr>
              <a:t>loss of mechanical strength</a:t>
            </a:r>
          </a:p>
        </p:txBody>
      </p:sp>
      <p:sp>
        <p:nvSpPr>
          <p:cNvPr id="38" name="Rechteck 37"/>
          <p:cNvSpPr/>
          <p:nvPr/>
        </p:nvSpPr>
        <p:spPr>
          <a:xfrm>
            <a:off x="6613864" y="1617601"/>
            <a:ext cx="2314134" cy="1768219"/>
          </a:xfrm>
          <a:prstGeom prst="rect">
            <a:avLst/>
          </a:prstGeom>
          <a:solidFill>
            <a:srgbClr val="9BD4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rgbClr val="C00000"/>
                </a:solidFill>
              </a:rPr>
              <a:t>Lignin degradation with UV light</a:t>
            </a:r>
          </a:p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rgbClr val="002060"/>
                </a:solidFill>
              </a:rPr>
              <a:t>→ </a:t>
            </a:r>
            <a:r>
              <a:rPr lang="en-US" sz="1400" dirty="0">
                <a:solidFill>
                  <a:srgbClr val="002060"/>
                </a:solidFill>
              </a:rPr>
              <a:t>not chemical resistant</a:t>
            </a:r>
          </a:p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rgbClr val="002060"/>
                </a:solidFill>
              </a:rPr>
              <a:t>→ </a:t>
            </a:r>
            <a:r>
              <a:rPr lang="en-US" sz="1400" dirty="0">
                <a:solidFill>
                  <a:srgbClr val="002060"/>
                </a:solidFill>
              </a:rPr>
              <a:t>change in colors</a:t>
            </a:r>
          </a:p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rgbClr val="002060"/>
                </a:solidFill>
              </a:rPr>
              <a:t>→ </a:t>
            </a:r>
            <a:r>
              <a:rPr lang="en-US" sz="1400" dirty="0">
                <a:solidFill>
                  <a:srgbClr val="002060"/>
                </a:solidFill>
              </a:rPr>
              <a:t>loss of mechanical strength</a:t>
            </a:r>
          </a:p>
        </p:txBody>
      </p:sp>
      <p:cxnSp>
        <p:nvCxnSpPr>
          <p:cNvPr id="40" name="Verbinder: gewinkelt 39"/>
          <p:cNvCxnSpPr>
            <a:endCxn id="38" idx="1"/>
          </p:cNvCxnSpPr>
          <p:nvPr/>
        </p:nvCxnSpPr>
        <p:spPr>
          <a:xfrm flipV="1">
            <a:off x="6051885" y="2501711"/>
            <a:ext cx="561979" cy="186570"/>
          </a:xfrm>
          <a:prstGeom prst="bentConnector3">
            <a:avLst>
              <a:gd name="adj1" fmla="val 50000"/>
            </a:avLst>
          </a:prstGeom>
          <a:ln w="19050" cmpd="sng"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hteck 42"/>
          <p:cNvSpPr/>
          <p:nvPr/>
        </p:nvSpPr>
        <p:spPr>
          <a:xfrm>
            <a:off x="6613862" y="3646819"/>
            <a:ext cx="2314135" cy="1392549"/>
          </a:xfrm>
          <a:prstGeom prst="rect">
            <a:avLst/>
          </a:prstGeom>
          <a:solidFill>
            <a:srgbClr val="9BD4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rgbClr val="C00000"/>
                </a:solidFill>
              </a:rPr>
              <a:t>Heavy traffic</a:t>
            </a:r>
          </a:p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rgbClr val="002060"/>
                </a:solidFill>
              </a:rPr>
              <a:t>→ </a:t>
            </a:r>
            <a:r>
              <a:rPr lang="en-US" sz="1400" dirty="0">
                <a:solidFill>
                  <a:srgbClr val="002060"/>
                </a:solidFill>
              </a:rPr>
              <a:t>reinforcement of wear </a:t>
            </a:r>
          </a:p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rgbClr val="002060"/>
                </a:solidFill>
              </a:rPr>
              <a:t>→ </a:t>
            </a:r>
            <a:r>
              <a:rPr lang="en-US" sz="1400" dirty="0">
                <a:solidFill>
                  <a:srgbClr val="002060"/>
                </a:solidFill>
              </a:rPr>
              <a:t>resistance is needed for wood flooring and decking</a:t>
            </a:r>
          </a:p>
        </p:txBody>
      </p:sp>
      <p:cxnSp>
        <p:nvCxnSpPr>
          <p:cNvPr id="44" name="Verbinder: gewinkelt 43"/>
          <p:cNvCxnSpPr>
            <a:endCxn id="43" idx="1"/>
          </p:cNvCxnSpPr>
          <p:nvPr/>
        </p:nvCxnSpPr>
        <p:spPr>
          <a:xfrm flipV="1">
            <a:off x="6096224" y="4343094"/>
            <a:ext cx="517638" cy="73158"/>
          </a:xfrm>
          <a:prstGeom prst="bentConnector3">
            <a:avLst>
              <a:gd name="adj1" fmla="val 50000"/>
            </a:avLst>
          </a:prstGeom>
          <a:ln w="19050" cmpd="sng"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913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9" grpId="0" animBg="1"/>
      <p:bldP spid="35" grpId="0" animBg="1"/>
      <p:bldP spid="38" grpId="0" animBg="1"/>
      <p:bldP spid="4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Why using Pigment Dispersions for Wood Coatings?</a:t>
            </a:r>
          </a:p>
        </p:txBody>
      </p:sp>
      <p:sp>
        <p:nvSpPr>
          <p:cNvPr id="8197" name="Rectangle 4"/>
          <p:cNvSpPr>
            <a:spLocks noGrp="1" noChangeArrowheads="1"/>
          </p:cNvSpPr>
          <p:nvPr>
            <p:ph idx="4294967295"/>
          </p:nvPr>
        </p:nvSpPr>
        <p:spPr>
          <a:xfrm>
            <a:off x="216000" y="3915758"/>
            <a:ext cx="4021232" cy="2127648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85695" tIns="42847" rIns="85695" bIns="42847" rtlCol="0" anchor="ctr">
            <a:normAutofit/>
          </a:bodyPr>
          <a:lstStyle/>
          <a:p>
            <a:pPr marL="342900" indent="-342900">
              <a:lnSpc>
                <a:spcPct val="120000"/>
              </a:lnSpc>
              <a:spcAft>
                <a:spcPct val="50000"/>
              </a:spcAft>
              <a:buChar char="n"/>
            </a:pPr>
            <a:r>
              <a:rPr lang="en-US" sz="2000" dirty="0">
                <a:solidFill>
                  <a:srgbClr val="000000"/>
                </a:solidFill>
              </a:rPr>
              <a:t>Level the natural wood color</a:t>
            </a:r>
          </a:p>
          <a:p>
            <a:pPr marL="342900" indent="-342900">
              <a:lnSpc>
                <a:spcPct val="120000"/>
              </a:lnSpc>
              <a:spcAft>
                <a:spcPct val="50000"/>
              </a:spcAft>
              <a:buChar char="n"/>
            </a:pPr>
            <a:r>
              <a:rPr lang="en-US" sz="2000" dirty="0">
                <a:solidFill>
                  <a:srgbClr val="000000"/>
                </a:solidFill>
              </a:rPr>
              <a:t>Change the natural wood color</a:t>
            </a:r>
          </a:p>
          <a:p>
            <a:pPr marL="342900" indent="-342900">
              <a:lnSpc>
                <a:spcPct val="120000"/>
              </a:lnSpc>
              <a:spcAft>
                <a:spcPct val="50000"/>
              </a:spcAft>
              <a:buChar char="n"/>
            </a:pPr>
            <a:r>
              <a:rPr lang="en-US" sz="2000" dirty="0">
                <a:solidFill>
                  <a:srgbClr val="000000"/>
                </a:solidFill>
              </a:rPr>
              <a:t>Replicate expensive wood</a:t>
            </a:r>
          </a:p>
        </p:txBody>
      </p:sp>
      <p:sp>
        <p:nvSpPr>
          <p:cNvPr id="15" name="Freeform 8"/>
          <p:cNvSpPr>
            <a:spLocks/>
          </p:cNvSpPr>
          <p:nvPr/>
        </p:nvSpPr>
        <p:spPr bwMode="auto">
          <a:xfrm>
            <a:off x="1568336" y="1584648"/>
            <a:ext cx="2668896" cy="1893148"/>
          </a:xfrm>
          <a:custGeom>
            <a:avLst/>
            <a:gdLst>
              <a:gd name="T0" fmla="*/ 0 w 1436"/>
              <a:gd name="T1" fmla="*/ 0 h 1032"/>
              <a:gd name="T2" fmla="*/ 0 w 1436"/>
              <a:gd name="T3" fmla="*/ 1032 h 1032"/>
              <a:gd name="T4" fmla="*/ 316 w 1436"/>
              <a:gd name="T5" fmla="*/ 1032 h 1032"/>
              <a:gd name="T6" fmla="*/ 463 w 1436"/>
              <a:gd name="T7" fmla="*/ 907 h 1032"/>
              <a:gd name="T8" fmla="*/ 308 w 1436"/>
              <a:gd name="T9" fmla="*/ 749 h 1032"/>
              <a:gd name="T10" fmla="*/ 532 w 1436"/>
              <a:gd name="T11" fmla="*/ 637 h 1032"/>
              <a:gd name="T12" fmla="*/ 750 w 1436"/>
              <a:gd name="T13" fmla="*/ 743 h 1032"/>
              <a:gd name="T14" fmla="*/ 598 w 1436"/>
              <a:gd name="T15" fmla="*/ 905 h 1032"/>
              <a:gd name="T16" fmla="*/ 734 w 1436"/>
              <a:gd name="T17" fmla="*/ 1032 h 1032"/>
              <a:gd name="T18" fmla="*/ 1056 w 1436"/>
              <a:gd name="T19" fmla="*/ 1032 h 1032"/>
              <a:gd name="T20" fmla="*/ 1056 w 1436"/>
              <a:gd name="T21" fmla="*/ 705 h 1032"/>
              <a:gd name="T22" fmla="*/ 1164 w 1436"/>
              <a:gd name="T23" fmla="*/ 551 h 1032"/>
              <a:gd name="T24" fmla="*/ 1324 w 1436"/>
              <a:gd name="T25" fmla="*/ 709 h 1032"/>
              <a:gd name="T26" fmla="*/ 1435 w 1436"/>
              <a:gd name="T27" fmla="*/ 482 h 1032"/>
              <a:gd name="T28" fmla="*/ 1326 w 1436"/>
              <a:gd name="T29" fmla="*/ 259 h 1032"/>
              <a:gd name="T30" fmla="*/ 1168 w 1436"/>
              <a:gd name="T31" fmla="*/ 417 h 1032"/>
              <a:gd name="T32" fmla="*/ 1059 w 1436"/>
              <a:gd name="T33" fmla="*/ 263 h 1032"/>
              <a:gd name="T34" fmla="*/ 1059 w 1436"/>
              <a:gd name="T35" fmla="*/ 0 h 1032"/>
              <a:gd name="T36" fmla="*/ 0 w 1436"/>
              <a:gd name="T37" fmla="*/ 0 h 10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436" h="1032">
                <a:moveTo>
                  <a:pt x="0" y="0"/>
                </a:moveTo>
                <a:lnTo>
                  <a:pt x="0" y="1032"/>
                </a:lnTo>
                <a:lnTo>
                  <a:pt x="316" y="1032"/>
                </a:lnTo>
                <a:cubicBezTo>
                  <a:pt x="373" y="1012"/>
                  <a:pt x="462" y="967"/>
                  <a:pt x="463" y="907"/>
                </a:cubicBezTo>
                <a:cubicBezTo>
                  <a:pt x="464" y="847"/>
                  <a:pt x="308" y="825"/>
                  <a:pt x="308" y="749"/>
                </a:cubicBezTo>
                <a:cubicBezTo>
                  <a:pt x="308" y="672"/>
                  <a:pt x="439" y="637"/>
                  <a:pt x="532" y="637"/>
                </a:cubicBezTo>
                <a:cubicBezTo>
                  <a:pt x="625" y="637"/>
                  <a:pt x="750" y="668"/>
                  <a:pt x="750" y="743"/>
                </a:cubicBezTo>
                <a:cubicBezTo>
                  <a:pt x="750" y="817"/>
                  <a:pt x="598" y="853"/>
                  <a:pt x="598" y="905"/>
                </a:cubicBezTo>
                <a:cubicBezTo>
                  <a:pt x="598" y="957"/>
                  <a:pt x="658" y="1011"/>
                  <a:pt x="734" y="1032"/>
                </a:cubicBezTo>
                <a:lnTo>
                  <a:pt x="1056" y="1032"/>
                </a:lnTo>
                <a:lnTo>
                  <a:pt x="1056" y="705"/>
                </a:lnTo>
                <a:cubicBezTo>
                  <a:pt x="1056" y="705"/>
                  <a:pt x="1098" y="551"/>
                  <a:pt x="1164" y="551"/>
                </a:cubicBezTo>
                <a:cubicBezTo>
                  <a:pt x="1230" y="551"/>
                  <a:pt x="1247" y="709"/>
                  <a:pt x="1324" y="709"/>
                </a:cubicBezTo>
                <a:cubicBezTo>
                  <a:pt x="1401" y="709"/>
                  <a:pt x="1434" y="570"/>
                  <a:pt x="1435" y="482"/>
                </a:cubicBezTo>
                <a:cubicBezTo>
                  <a:pt x="1436" y="394"/>
                  <a:pt x="1406" y="259"/>
                  <a:pt x="1326" y="259"/>
                </a:cubicBezTo>
                <a:cubicBezTo>
                  <a:pt x="1246" y="259"/>
                  <a:pt x="1225" y="417"/>
                  <a:pt x="1168" y="417"/>
                </a:cubicBezTo>
                <a:cubicBezTo>
                  <a:pt x="1111" y="417"/>
                  <a:pt x="1078" y="333"/>
                  <a:pt x="1059" y="263"/>
                </a:cubicBezTo>
                <a:cubicBezTo>
                  <a:pt x="1059" y="131"/>
                  <a:pt x="1059" y="0"/>
                  <a:pt x="105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 cap="flat" cmpd="sng">
            <a:noFill/>
            <a:prstDash val="solid"/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Esthetical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6" name="Freeform 10"/>
          <p:cNvSpPr>
            <a:spLocks/>
          </p:cNvSpPr>
          <p:nvPr/>
        </p:nvSpPr>
        <p:spPr bwMode="auto">
          <a:xfrm>
            <a:off x="4692728" y="1584648"/>
            <a:ext cx="2282935" cy="2127230"/>
          </a:xfrm>
          <a:custGeom>
            <a:avLst/>
            <a:gdLst>
              <a:gd name="T0" fmla="*/ 1058 w 1058"/>
              <a:gd name="T1" fmla="*/ 939 h 1335"/>
              <a:gd name="T2" fmla="*/ 1058 w 1058"/>
              <a:gd name="T3" fmla="*/ 0 h 1335"/>
              <a:gd name="T4" fmla="*/ 4 w 1058"/>
              <a:gd name="T5" fmla="*/ 0 h 1335"/>
              <a:gd name="T6" fmla="*/ 4 w 1058"/>
              <a:gd name="T7" fmla="*/ 269 h 1335"/>
              <a:gd name="T8" fmla="*/ 113 w 1058"/>
              <a:gd name="T9" fmla="*/ 417 h 1335"/>
              <a:gd name="T10" fmla="*/ 267 w 1058"/>
              <a:gd name="T11" fmla="*/ 261 h 1335"/>
              <a:gd name="T12" fmla="*/ 380 w 1058"/>
              <a:gd name="T13" fmla="*/ 485 h 1335"/>
              <a:gd name="T14" fmla="*/ 271 w 1058"/>
              <a:gd name="T15" fmla="*/ 710 h 1335"/>
              <a:gd name="T16" fmla="*/ 109 w 1058"/>
              <a:gd name="T17" fmla="*/ 551 h 1335"/>
              <a:gd name="T18" fmla="*/ 0 w 1058"/>
              <a:gd name="T19" fmla="*/ 703 h 1335"/>
              <a:gd name="T20" fmla="*/ 1 w 1058"/>
              <a:gd name="T21" fmla="*/ 939 h 1335"/>
              <a:gd name="T22" fmla="*/ 328 w 1058"/>
              <a:gd name="T23" fmla="*/ 939 h 1335"/>
              <a:gd name="T24" fmla="*/ 459 w 1058"/>
              <a:gd name="T25" fmla="*/ 1057 h 1335"/>
              <a:gd name="T26" fmla="*/ 302 w 1058"/>
              <a:gd name="T27" fmla="*/ 1226 h 1335"/>
              <a:gd name="T28" fmla="*/ 533 w 1058"/>
              <a:gd name="T29" fmla="*/ 1335 h 1335"/>
              <a:gd name="T30" fmla="*/ 747 w 1058"/>
              <a:gd name="T31" fmla="*/ 1223 h 1335"/>
              <a:gd name="T32" fmla="*/ 593 w 1058"/>
              <a:gd name="T33" fmla="*/ 1056 h 1335"/>
              <a:gd name="T34" fmla="*/ 732 w 1058"/>
              <a:gd name="T35" fmla="*/ 939 h 1335"/>
              <a:gd name="T36" fmla="*/ 1058 w 1058"/>
              <a:gd name="T37" fmla="*/ 939 h 1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058" h="1335">
                <a:moveTo>
                  <a:pt x="1058" y="939"/>
                </a:moveTo>
                <a:lnTo>
                  <a:pt x="1058" y="0"/>
                </a:lnTo>
                <a:lnTo>
                  <a:pt x="4" y="0"/>
                </a:lnTo>
                <a:lnTo>
                  <a:pt x="4" y="269"/>
                </a:lnTo>
                <a:cubicBezTo>
                  <a:pt x="4" y="269"/>
                  <a:pt x="47" y="423"/>
                  <a:pt x="113" y="417"/>
                </a:cubicBezTo>
                <a:cubicBezTo>
                  <a:pt x="179" y="411"/>
                  <a:pt x="189" y="265"/>
                  <a:pt x="267" y="261"/>
                </a:cubicBezTo>
                <a:cubicBezTo>
                  <a:pt x="345" y="257"/>
                  <a:pt x="380" y="384"/>
                  <a:pt x="380" y="485"/>
                </a:cubicBezTo>
                <a:cubicBezTo>
                  <a:pt x="380" y="586"/>
                  <a:pt x="343" y="710"/>
                  <a:pt x="271" y="710"/>
                </a:cubicBezTo>
                <a:cubicBezTo>
                  <a:pt x="199" y="710"/>
                  <a:pt x="165" y="547"/>
                  <a:pt x="109" y="551"/>
                </a:cubicBezTo>
                <a:cubicBezTo>
                  <a:pt x="53" y="555"/>
                  <a:pt x="19" y="637"/>
                  <a:pt x="0" y="703"/>
                </a:cubicBezTo>
                <a:lnTo>
                  <a:pt x="1" y="939"/>
                </a:lnTo>
                <a:lnTo>
                  <a:pt x="328" y="939"/>
                </a:lnTo>
                <a:cubicBezTo>
                  <a:pt x="404" y="959"/>
                  <a:pt x="459" y="1000"/>
                  <a:pt x="459" y="1057"/>
                </a:cubicBezTo>
                <a:cubicBezTo>
                  <a:pt x="459" y="1114"/>
                  <a:pt x="303" y="1151"/>
                  <a:pt x="302" y="1226"/>
                </a:cubicBezTo>
                <a:cubicBezTo>
                  <a:pt x="301" y="1301"/>
                  <a:pt x="471" y="1335"/>
                  <a:pt x="533" y="1335"/>
                </a:cubicBezTo>
                <a:cubicBezTo>
                  <a:pt x="595" y="1335"/>
                  <a:pt x="745" y="1303"/>
                  <a:pt x="747" y="1223"/>
                </a:cubicBezTo>
                <a:cubicBezTo>
                  <a:pt x="749" y="1143"/>
                  <a:pt x="599" y="1121"/>
                  <a:pt x="593" y="1056"/>
                </a:cubicBezTo>
                <a:cubicBezTo>
                  <a:pt x="587" y="991"/>
                  <a:pt x="664" y="966"/>
                  <a:pt x="732" y="939"/>
                </a:cubicBezTo>
                <a:cubicBezTo>
                  <a:pt x="894" y="941"/>
                  <a:pt x="1058" y="939"/>
                  <a:pt x="1058" y="939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noFill/>
            <a:prstDash val="solid"/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Protection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7" name="Rectangle 4"/>
          <p:cNvSpPr txBox="1">
            <a:spLocks noChangeArrowheads="1"/>
          </p:cNvSpPr>
          <p:nvPr/>
        </p:nvSpPr>
        <p:spPr>
          <a:xfrm>
            <a:off x="4776707" y="3915758"/>
            <a:ext cx="3762492" cy="21276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85695" tIns="42847" rIns="85695" bIns="42847" rtlCol="0" anchor="ctr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ct val="50000"/>
              </a:spcAft>
              <a:buClr>
                <a:schemeClr val="accent1"/>
              </a:buClr>
              <a:buFont typeface="Wingdings"/>
              <a:buChar char="n"/>
              <a:defRPr sz="2000" b="0" i="0" kern="1200">
                <a:solidFill>
                  <a:srgbClr val="000000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ct val="50000"/>
              </a:spcAft>
              <a:buClr>
                <a:schemeClr val="accent1"/>
              </a:buClr>
              <a:buFont typeface="Wingdings"/>
              <a:buChar char="n"/>
              <a:defRPr sz="2000" b="0" i="0" kern="1200">
                <a:solidFill>
                  <a:srgbClr val="000000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ct val="50000"/>
              </a:spcAft>
              <a:buClr>
                <a:schemeClr val="tx1"/>
              </a:buClr>
              <a:buFontTx/>
              <a:buChar char="–"/>
              <a:defRPr sz="2000" b="0" i="0" kern="1200">
                <a:solidFill>
                  <a:srgbClr val="000000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ct val="50000"/>
              </a:spcAft>
              <a:buClr>
                <a:schemeClr val="tx1"/>
              </a:buClr>
              <a:buFontTx/>
              <a:buChar char="–"/>
              <a:defRPr sz="2000" b="0" i="0" kern="1200">
                <a:solidFill>
                  <a:srgbClr val="000000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ct val="50000"/>
              </a:spcAft>
              <a:buClr>
                <a:schemeClr val="tx1"/>
              </a:buClr>
              <a:buFontTx/>
              <a:buChar char="–"/>
              <a:defRPr sz="2000" b="0" i="0" kern="1200">
                <a:solidFill>
                  <a:srgbClr val="000000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en-US" dirty="0"/>
              <a:t>Protect the wood from degradation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en-US" dirty="0"/>
              <a:t>Extend the lifetime of wood and coating</a:t>
            </a:r>
          </a:p>
        </p:txBody>
      </p:sp>
    </p:spTree>
    <p:extLst>
      <p:ext uri="{BB962C8B-B14F-4D97-AF65-F5344CB8AC3E}">
        <p14:creationId xmlns:p14="http://schemas.microsoft.com/office/powerpoint/2010/main" val="331736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build="allAtOnce" animBg="1"/>
      <p:bldP spid="15" grpId="0" animBg="1"/>
      <p:bldP spid="16" grpId="0" animBg="1"/>
      <p:bldP spid="17" grpId="0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Text Box 3"/>
          <p:cNvSpPr txBox="1">
            <a:spLocks noChangeArrowheads="1"/>
          </p:cNvSpPr>
          <p:nvPr/>
        </p:nvSpPr>
        <p:spPr bwMode="auto">
          <a:xfrm>
            <a:off x="82679" y="4633112"/>
            <a:ext cx="1504750" cy="657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2815" tIns="51408" rIns="102815" bIns="51408">
            <a:spAutoFit/>
          </a:bodyPr>
          <a:lstStyle>
            <a:lvl1pPr defTabSz="10287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287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287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287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287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defTabSz="1028700" eaLnBrk="0" fontAlgn="auto" latinLnBrk="0" hangingPunct="0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35FA9"/>
                </a:solidFill>
                <a:effectLst/>
                <a:uLnTx/>
                <a:uFillTx/>
                <a:latin typeface="Arial" pitchFamily="34" charset="0"/>
                <a:cs typeface="Times New Roman" pitchFamily="18" charset="0"/>
              </a:rPr>
              <a:t>Pigment</a:t>
            </a:r>
          </a:p>
          <a:p>
            <a:pPr marL="0" marR="0" lvl="0" indent="0" defTabSz="1028700" eaLnBrk="0" fontAlgn="auto" latinLnBrk="0" hangingPunct="0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35FA9"/>
                </a:solidFill>
                <a:effectLst/>
                <a:uLnTx/>
                <a:uFillTx/>
                <a:latin typeface="Arial" pitchFamily="34" charset="0"/>
                <a:cs typeface="Times New Roman" pitchFamily="18" charset="0"/>
              </a:rPr>
              <a:t>Dispersion</a:t>
            </a:r>
          </a:p>
        </p:txBody>
      </p:sp>
      <p:sp>
        <p:nvSpPr>
          <p:cNvPr id="8199" name="Text Box 4"/>
          <p:cNvSpPr txBox="1">
            <a:spLocks noChangeArrowheads="1"/>
          </p:cNvSpPr>
          <p:nvPr/>
        </p:nvSpPr>
        <p:spPr bwMode="auto">
          <a:xfrm>
            <a:off x="216000" y="2595221"/>
            <a:ext cx="1070540" cy="380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2815" tIns="51408" rIns="102815" bIns="51408">
            <a:spAutoFit/>
          </a:bodyPr>
          <a:lstStyle>
            <a:lvl1pPr defTabSz="10287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287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287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287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287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defTabSz="10287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35FA9"/>
                </a:solidFill>
                <a:effectLst/>
                <a:uLnTx/>
                <a:uFillTx/>
                <a:latin typeface="Arial" pitchFamily="34" charset="0"/>
                <a:cs typeface="Times New Roman" pitchFamily="18" charset="0"/>
              </a:rPr>
              <a:t>Dye</a:t>
            </a:r>
          </a:p>
        </p:txBody>
      </p:sp>
      <p:grpSp>
        <p:nvGrpSpPr>
          <p:cNvPr id="8200" name="Group 5"/>
          <p:cNvGrpSpPr>
            <a:grpSpLocks/>
          </p:cNvGrpSpPr>
          <p:nvPr/>
        </p:nvGrpSpPr>
        <p:grpSpPr bwMode="auto">
          <a:xfrm>
            <a:off x="5392638" y="4006217"/>
            <a:ext cx="3535362" cy="2089150"/>
            <a:chOff x="624" y="960"/>
            <a:chExt cx="3948" cy="2340"/>
          </a:xfrm>
        </p:grpSpPr>
        <p:pic>
          <p:nvPicPr>
            <p:cNvPr id="821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960"/>
              <a:ext cx="1980" cy="2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211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960"/>
              <a:ext cx="1980" cy="2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203" name="Group 10"/>
          <p:cNvGrpSpPr>
            <a:grpSpLocks/>
          </p:cNvGrpSpPr>
          <p:nvPr/>
        </p:nvGrpSpPr>
        <p:grpSpPr bwMode="auto">
          <a:xfrm>
            <a:off x="5392638" y="1845630"/>
            <a:ext cx="3535362" cy="2089150"/>
            <a:chOff x="852" y="972"/>
            <a:chExt cx="3960" cy="2340"/>
          </a:xfrm>
        </p:grpSpPr>
        <p:pic>
          <p:nvPicPr>
            <p:cNvPr id="8208" name="Picture 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" y="972"/>
              <a:ext cx="1980" cy="2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209" name="Picture 1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972"/>
              <a:ext cx="1980" cy="2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204" name="Text Box 13"/>
          <p:cNvSpPr txBox="1">
            <a:spLocks noChangeArrowheads="1"/>
          </p:cNvSpPr>
          <p:nvPr/>
        </p:nvSpPr>
        <p:spPr bwMode="auto">
          <a:xfrm>
            <a:off x="6905643" y="1845630"/>
            <a:ext cx="2000455" cy="301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679" tIns="42840" rIns="85679" bIns="42840">
            <a:spAutoFit/>
          </a:bodyPr>
          <a:lstStyle>
            <a:lvl1pPr defTabSz="10287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287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287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287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287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1028700" eaLnBrk="0" fontAlgn="auto" latinLnBrk="0" hangingPunct="0">
              <a:lnSpc>
                <a:spcPct val="100000"/>
              </a:lnSpc>
              <a:spcBef>
                <a:spcPct val="2500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kumimoji="0" lang="de-CH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Times New Roman" pitchFamily="18" charset="0"/>
              </a:rPr>
              <a:t>8 </a:t>
            </a:r>
            <a:r>
              <a:rPr kumimoji="0" lang="de-CH" sz="1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itchFamily="34" charset="0"/>
                <a:cs typeface="Times New Roman" pitchFamily="18" charset="0"/>
              </a:rPr>
              <a:t>days</a:t>
            </a:r>
            <a:r>
              <a:rPr kumimoji="0" lang="de-CH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Times New Roman" pitchFamily="18" charset="0"/>
              </a:rPr>
              <a:t> light </a:t>
            </a:r>
            <a:r>
              <a:rPr kumimoji="0" lang="de-CH" sz="1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itchFamily="34" charset="0"/>
                <a:cs typeface="Times New Roman" pitchFamily="18" charset="0"/>
              </a:rPr>
              <a:t>exposure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Times New Roman" pitchFamily="18" charset="0"/>
            </a:endParaRPr>
          </a:p>
        </p:txBody>
      </p:sp>
      <p:pic>
        <p:nvPicPr>
          <p:cNvPr id="8205" name="Picture 14" descr="pig-pre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9" t="5037" r="4939" b="59714"/>
          <a:stretch>
            <a:fillRect/>
          </a:stretch>
        </p:blipFill>
        <p:spPr bwMode="auto">
          <a:xfrm>
            <a:off x="1720750" y="3997485"/>
            <a:ext cx="3567113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15" descr="dy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3" t="3458" r="6914" b="61293"/>
          <a:stretch>
            <a:fillRect/>
          </a:stretch>
        </p:blipFill>
        <p:spPr bwMode="auto">
          <a:xfrm>
            <a:off x="1720750" y="1845630"/>
            <a:ext cx="3567113" cy="210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7" name="Rectangle 9"/>
          <p:cNvSpPr>
            <a:spLocks noChangeArrowheads="1"/>
          </p:cNvSpPr>
          <p:nvPr/>
        </p:nvSpPr>
        <p:spPr bwMode="auto">
          <a:xfrm>
            <a:off x="1720751" y="1466027"/>
            <a:ext cx="3567112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389" tIns="48195" rIns="96389" bIns="48195"/>
          <a:lstStyle/>
          <a:p>
            <a:pPr marL="198438" marR="0" lvl="0" indent="-198438" algn="ctr" defTabSz="78105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35FA9"/>
                </a:solidFill>
                <a:effectLst/>
                <a:uLnTx/>
                <a:uFillTx/>
                <a:cs typeface="Times New Roman" pitchFamily="18" charset="0"/>
              </a:rPr>
              <a:t>Comparison of Transparency</a:t>
            </a: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5392638" y="1461288"/>
            <a:ext cx="3535362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389" tIns="48195" rIns="96389" bIns="48195"/>
          <a:lstStyle/>
          <a:p>
            <a:pPr marL="198438" marR="0" lvl="0" indent="-198438" algn="ctr" defTabSz="78105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35FA9"/>
                </a:solidFill>
                <a:effectLst/>
                <a:uLnTx/>
                <a:uFillTx/>
                <a:cs typeface="Times New Roman" pitchFamily="18" charset="0"/>
              </a:rPr>
              <a:t>Comparison of Durability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6888304" y="4023934"/>
            <a:ext cx="2000455" cy="301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679" tIns="42840" rIns="85679" bIns="42840">
            <a:spAutoFit/>
          </a:bodyPr>
          <a:lstStyle>
            <a:lvl1pPr defTabSz="10287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287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287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287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287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1028700" eaLnBrk="0" fontAlgn="auto" latinLnBrk="0" hangingPunct="0">
              <a:lnSpc>
                <a:spcPct val="100000"/>
              </a:lnSpc>
              <a:spcBef>
                <a:spcPct val="2500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kumimoji="0" lang="de-CH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Times New Roman" pitchFamily="18" charset="0"/>
              </a:rPr>
              <a:t>8 </a:t>
            </a:r>
            <a:r>
              <a:rPr kumimoji="0" lang="de-CH" sz="1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itchFamily="34" charset="0"/>
                <a:cs typeface="Times New Roman" pitchFamily="18" charset="0"/>
              </a:rPr>
              <a:t>days</a:t>
            </a:r>
            <a:r>
              <a:rPr kumimoji="0" lang="de-CH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Times New Roman" pitchFamily="18" charset="0"/>
              </a:rPr>
              <a:t> light </a:t>
            </a:r>
            <a:r>
              <a:rPr kumimoji="0" lang="de-CH" sz="1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itchFamily="34" charset="0"/>
                <a:cs typeface="Times New Roman" pitchFamily="18" charset="0"/>
              </a:rPr>
              <a:t>exposure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Pigment Dispersions have higher durability </a:t>
            </a:r>
            <a:br>
              <a:rPr lang="en-US" dirty="0"/>
            </a:br>
            <a:r>
              <a:rPr lang="en-US" dirty="0"/>
              <a:t>than Dyes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386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4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106" y="1578824"/>
            <a:ext cx="5353430" cy="5030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7" descr="IMG_198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7637" y="2832897"/>
            <a:ext cx="3384550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21A0D2"/>
                </a:solidFill>
              </a:rPr>
              <a:t>Coatings with </a:t>
            </a:r>
            <a:r>
              <a:rPr lang="en-US" dirty="0">
                <a:solidFill>
                  <a:srgbClr val="21A0D2"/>
                </a:solidFill>
              </a:rPr>
              <a:t>tinted with Pigment Dispersions</a:t>
            </a:r>
            <a:br>
              <a:rPr lang="en-US" dirty="0">
                <a:solidFill>
                  <a:srgbClr val="21A0D2"/>
                </a:solidFill>
              </a:rPr>
            </a:br>
            <a:r>
              <a:rPr lang="de-DE" dirty="0">
                <a:solidFill>
                  <a:srgbClr val="21A0D2"/>
                </a:solidFill>
              </a:rPr>
              <a:t>Typical wood color shade with glaze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43106" y="3060085"/>
            <a:ext cx="4930056" cy="1077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sz="100" dirty="0"/>
          </a:p>
        </p:txBody>
      </p:sp>
      <p:sp>
        <p:nvSpPr>
          <p:cNvPr id="15" name="Textfeld 14"/>
          <p:cNvSpPr txBox="1"/>
          <p:nvPr/>
        </p:nvSpPr>
        <p:spPr>
          <a:xfrm>
            <a:off x="179619" y="6385302"/>
            <a:ext cx="5646604" cy="1901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sz="100" dirty="0"/>
          </a:p>
        </p:txBody>
      </p:sp>
      <p:sp>
        <p:nvSpPr>
          <p:cNvPr id="16" name="Textfeld 15"/>
          <p:cNvSpPr txBox="1"/>
          <p:nvPr/>
        </p:nvSpPr>
        <p:spPr>
          <a:xfrm>
            <a:off x="295506" y="3212485"/>
            <a:ext cx="4930056" cy="1077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sz="100" dirty="0"/>
          </a:p>
        </p:txBody>
      </p:sp>
      <p:sp>
        <p:nvSpPr>
          <p:cNvPr id="17" name="Textfeld 16"/>
          <p:cNvSpPr txBox="1"/>
          <p:nvPr/>
        </p:nvSpPr>
        <p:spPr>
          <a:xfrm>
            <a:off x="216000" y="4745032"/>
            <a:ext cx="4930056" cy="1077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sz="100" dirty="0"/>
          </a:p>
        </p:txBody>
      </p:sp>
      <p:sp>
        <p:nvSpPr>
          <p:cNvPr id="2" name="Textfeld 1"/>
          <p:cNvSpPr txBox="1"/>
          <p:nvPr/>
        </p:nvSpPr>
        <p:spPr>
          <a:xfrm>
            <a:off x="179619" y="2991304"/>
            <a:ext cx="5262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err="1"/>
              <a:t>Scots</a:t>
            </a:r>
            <a:r>
              <a:rPr lang="de-DE" sz="1200" b="1" dirty="0"/>
              <a:t> </a:t>
            </a:r>
            <a:r>
              <a:rPr lang="de-DE" sz="1200" b="1" dirty="0" err="1"/>
              <a:t>pine</a:t>
            </a:r>
            <a:r>
              <a:rPr lang="de-DE" sz="1200" b="1" dirty="0"/>
              <a:t>             Stone </a:t>
            </a:r>
            <a:r>
              <a:rPr lang="de-DE" sz="1200" b="1" dirty="0" err="1"/>
              <a:t>pine</a:t>
            </a:r>
            <a:r>
              <a:rPr lang="de-DE" sz="1200" b="1" dirty="0"/>
              <a:t>              </a:t>
            </a:r>
            <a:r>
              <a:rPr lang="de-DE" sz="1200" b="1" dirty="0" err="1"/>
              <a:t>Oak</a:t>
            </a:r>
            <a:r>
              <a:rPr lang="de-DE" sz="1200" b="1" dirty="0"/>
              <a:t>                         </a:t>
            </a:r>
            <a:r>
              <a:rPr lang="de-DE" sz="1200" b="1" dirty="0" err="1"/>
              <a:t>Walnut</a:t>
            </a:r>
            <a:endParaRPr lang="de-DE" sz="1200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167809" y="4699994"/>
            <a:ext cx="5262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err="1"/>
              <a:t>Chestnut</a:t>
            </a:r>
            <a:r>
              <a:rPr lang="de-DE" sz="1200" b="1" dirty="0"/>
              <a:t>                Teak                        Olive ash                </a:t>
            </a:r>
            <a:r>
              <a:rPr lang="de-DE" sz="1200" b="1" dirty="0" err="1"/>
              <a:t>Rosewood</a:t>
            </a:r>
            <a:endParaRPr lang="de-DE" sz="12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178274" y="6346501"/>
            <a:ext cx="53358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err="1"/>
              <a:t>Ebony</a:t>
            </a:r>
            <a:r>
              <a:rPr lang="de-DE" sz="1200" b="1" dirty="0"/>
              <a:t>                     </a:t>
            </a:r>
            <a:r>
              <a:rPr lang="de-DE" sz="1200" b="1" dirty="0" err="1"/>
              <a:t>Mahogany</a:t>
            </a:r>
            <a:r>
              <a:rPr lang="de-DE" sz="1200" b="1" dirty="0"/>
              <a:t>              </a:t>
            </a:r>
            <a:r>
              <a:rPr lang="de-DE" sz="1200" b="1" dirty="0" err="1"/>
              <a:t>Fir</a:t>
            </a:r>
            <a:r>
              <a:rPr lang="de-DE" sz="1200" b="1" dirty="0"/>
              <a:t> Green                </a:t>
            </a:r>
            <a:r>
              <a:rPr lang="de-DE" sz="1200" b="1" dirty="0" err="1"/>
              <a:t>Silver</a:t>
            </a:r>
            <a:r>
              <a:rPr lang="de-DE" sz="1200" b="1" dirty="0"/>
              <a:t> Grey</a:t>
            </a:r>
          </a:p>
        </p:txBody>
      </p:sp>
    </p:spTree>
    <p:extLst>
      <p:ext uri="{BB962C8B-B14F-4D97-AF65-F5344CB8AC3E}">
        <p14:creationId xmlns:p14="http://schemas.microsoft.com/office/powerpoint/2010/main" val="249604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9183D-3174-48ED-9CDF-8D1D1E37B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Closing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106D59-1588-4CA6-BA2D-27943ED7C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5075" y="1331850"/>
            <a:ext cx="6594375" cy="4460400"/>
          </a:xfrm>
        </p:spPr>
        <p:txBody>
          <a:bodyPr/>
          <a:lstStyle/>
          <a:p>
            <a:r>
              <a:rPr lang="en-US" dirty="0"/>
              <a:t>Pigment Dispersions provide cost savings by reducing waste caused by in-house grinding of pigments.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Whether in liquid or granular form, pigment dispersions are an efficient way to incorporate hard to grind pigments in paint formulations.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With a wide range of pigment chemistries available, pigment dispersions provide a framework for formulation efficiency.</a:t>
            </a:r>
          </a:p>
          <a:p>
            <a:endParaRPr lang="en-US" dirty="0"/>
          </a:p>
          <a:p>
            <a:r>
              <a:rPr lang="en-US" dirty="0"/>
              <a:t>Quickly and efficiently adapt to changing color trends.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6" descr="bulls_eye_target_400_clr">
            <a:extLst>
              <a:ext uri="{FF2B5EF4-FFF2-40B4-BE49-F238E27FC236}">
                <a16:creationId xmlns:a16="http://schemas.microsoft.com/office/drawing/2014/main" id="{4EE5DDB7-F794-4FA2-909A-75472BB02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50" y="1593224"/>
            <a:ext cx="1968826" cy="1968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273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FAE80-E5D2-41E8-BD3F-A87D75BD8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4288D-F499-4B04-A453-765F525A6B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Market Areas</a:t>
            </a:r>
          </a:p>
          <a:p>
            <a:r>
              <a:rPr lang="en-US" dirty="0"/>
              <a:t>Environmental Regulations</a:t>
            </a:r>
          </a:p>
          <a:p>
            <a:r>
              <a:rPr lang="en-US" dirty="0"/>
              <a:t>Characteristics of Pigment Dispersions</a:t>
            </a:r>
          </a:p>
          <a:p>
            <a:r>
              <a:rPr lang="en-US" dirty="0"/>
              <a:t>Pigment Dispersions for Wood and Wood Composites</a:t>
            </a:r>
          </a:p>
          <a:p>
            <a:r>
              <a:rPr lang="en-US" dirty="0"/>
              <a:t>In closing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49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0" tIns="60945" rIns="121890" bIns="60945" rtlCol="0" anchor="ctr"/>
          <a:lstStyle/>
          <a:p>
            <a:pPr algn="ctr"/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34E41C1-D162-4523-81CC-C7A39574D4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236" y="2900273"/>
            <a:ext cx="3118526" cy="11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04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465263"/>
            <a:ext cx="2905125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8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573463"/>
            <a:ext cx="5003800" cy="195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9812" name="Text Box 4"/>
          <p:cNvSpPr txBox="1">
            <a:spLocks noChangeArrowheads="1"/>
          </p:cNvSpPr>
          <p:nvPr/>
        </p:nvSpPr>
        <p:spPr bwMode="auto">
          <a:xfrm>
            <a:off x="5334000" y="160020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u="sng"/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title"/>
          </p:nvPr>
        </p:nvSpPr>
        <p:spPr>
          <a:xfrm>
            <a:off x="179388" y="322263"/>
            <a:ext cx="82296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r>
              <a:rPr lang="en-US" sz="2400" dirty="0"/>
              <a:t>Key Markets &amp; Typical Applications</a:t>
            </a:r>
            <a:br>
              <a:rPr lang="en-US" sz="2400" dirty="0"/>
            </a:br>
            <a:r>
              <a:rPr lang="en-US" sz="2000" b="1" i="1" dirty="0"/>
              <a:t>Architectural Coatings</a:t>
            </a:r>
          </a:p>
        </p:txBody>
      </p:sp>
      <p:pic>
        <p:nvPicPr>
          <p:cNvPr id="1198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9556"/>
            <a:ext cx="3671887" cy="187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9815" name="Line 7"/>
          <p:cNvSpPr>
            <a:spLocks noChangeShapeType="1"/>
          </p:cNvSpPr>
          <p:nvPr/>
        </p:nvSpPr>
        <p:spPr bwMode="auto">
          <a:xfrm flipH="1">
            <a:off x="2484438" y="2924175"/>
            <a:ext cx="719137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16" name="Line 8"/>
          <p:cNvSpPr>
            <a:spLocks noChangeShapeType="1"/>
          </p:cNvSpPr>
          <p:nvPr/>
        </p:nvSpPr>
        <p:spPr bwMode="auto">
          <a:xfrm>
            <a:off x="5867400" y="2852738"/>
            <a:ext cx="792163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17" name="Text Box 9"/>
          <p:cNvSpPr txBox="1">
            <a:spLocks noChangeArrowheads="1"/>
          </p:cNvSpPr>
          <p:nvPr/>
        </p:nvSpPr>
        <p:spPr bwMode="auto">
          <a:xfrm>
            <a:off x="0" y="5532438"/>
            <a:ext cx="9144000" cy="584775"/>
          </a:xfrm>
          <a:prstGeom prst="rect">
            <a:avLst/>
          </a:prstGeom>
          <a:solidFill>
            <a:schemeClr val="folHlink"/>
          </a:solidFill>
          <a:ln>
            <a:noFill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/>
              <a:t>Whatever your goal APEO-free or formaldehyde-free materials, low energy curing, or replacement of heavy metal pigments – Pigment Dispersions. </a:t>
            </a:r>
          </a:p>
        </p:txBody>
      </p:sp>
    </p:spTree>
    <p:extLst>
      <p:ext uri="{BB962C8B-B14F-4D97-AF65-F5344CB8AC3E}">
        <p14:creationId xmlns:p14="http://schemas.microsoft.com/office/powerpoint/2010/main" val="301426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2" descr="blue_flat_world_map_800_clr">
            <a:extLst>
              <a:ext uri="{FF2B5EF4-FFF2-40B4-BE49-F238E27FC236}">
                <a16:creationId xmlns:a16="http://schemas.microsoft.com/office/drawing/2014/main" id="{CBF6A4D8-35C9-4567-98DA-2B9FC86FC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524000"/>
            <a:ext cx="91440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03" name="Text Box 3">
            <a:extLst>
              <a:ext uri="{FF2B5EF4-FFF2-40B4-BE49-F238E27FC236}">
                <a16:creationId xmlns:a16="http://schemas.microsoft.com/office/drawing/2014/main" id="{82C95C30-FC4A-4D44-8C5B-48E798AD4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" y="723106"/>
            <a:ext cx="723900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Low VOC                                                     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Environmental Regulations &amp; Label Requirements</a:t>
            </a:r>
          </a:p>
        </p:txBody>
      </p:sp>
      <p:sp>
        <p:nvSpPr>
          <p:cNvPr id="153604" name="Text Box 4">
            <a:extLst>
              <a:ext uri="{FF2B5EF4-FFF2-40B4-BE49-F238E27FC236}">
                <a16:creationId xmlns:a16="http://schemas.microsoft.com/office/drawing/2014/main" id="{2006E492-0223-41CF-9BA4-B3C9892E05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16650"/>
            <a:ext cx="7391400" cy="701675"/>
          </a:xfrm>
          <a:prstGeom prst="rect">
            <a:avLst/>
          </a:prstGeom>
          <a:solidFill>
            <a:srgbClr val="D6EC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 dirty="0">
                <a:solidFill>
                  <a:schemeClr val="bg1"/>
                </a:solidFill>
                <a:latin typeface="Arial" panose="020B0604020202020204" pitchFamily="34" charset="0"/>
              </a:rPr>
              <a:t>Focus to reduce VOCs in architectural paints through various environmental regulations and labeling programs</a:t>
            </a:r>
          </a:p>
        </p:txBody>
      </p:sp>
      <p:pic>
        <p:nvPicPr>
          <p:cNvPr id="153606" name="Picture 6">
            <a:extLst>
              <a:ext uri="{FF2B5EF4-FFF2-40B4-BE49-F238E27FC236}">
                <a16:creationId xmlns:a16="http://schemas.microsoft.com/office/drawing/2014/main" id="{DA32CE44-1677-4B78-93E0-3AA5FEAC3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667000"/>
            <a:ext cx="257175" cy="266700"/>
          </a:xfrm>
          <a:prstGeom prst="rect">
            <a:avLst/>
          </a:prstGeom>
          <a:noFill/>
          <a:ln w="31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09" name="Picture 9">
            <a:extLst>
              <a:ext uri="{FF2B5EF4-FFF2-40B4-BE49-F238E27FC236}">
                <a16:creationId xmlns:a16="http://schemas.microsoft.com/office/drawing/2014/main" id="{F3F80821-68EF-4FEA-B919-86AB7D77B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943225"/>
            <a:ext cx="304800" cy="257175"/>
          </a:xfrm>
          <a:prstGeom prst="rect">
            <a:avLst/>
          </a:prstGeom>
          <a:noFill/>
          <a:ln w="31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11" name="Picture 11">
            <a:extLst>
              <a:ext uri="{FF2B5EF4-FFF2-40B4-BE49-F238E27FC236}">
                <a16:creationId xmlns:a16="http://schemas.microsoft.com/office/drawing/2014/main" id="{F26BF029-C4A3-4A47-9C84-79B6647A6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70175"/>
            <a:ext cx="304800" cy="301625"/>
          </a:xfrm>
          <a:prstGeom prst="rect">
            <a:avLst/>
          </a:prstGeom>
          <a:noFill/>
          <a:ln w="31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12" name="Picture 12">
            <a:extLst>
              <a:ext uri="{FF2B5EF4-FFF2-40B4-BE49-F238E27FC236}">
                <a16:creationId xmlns:a16="http://schemas.microsoft.com/office/drawing/2014/main" id="{3D5E03CB-2514-41A8-AF4A-FF7B38345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25" y="2590800"/>
            <a:ext cx="257175" cy="257175"/>
          </a:xfrm>
          <a:prstGeom prst="rect">
            <a:avLst/>
          </a:prstGeom>
          <a:noFill/>
          <a:ln w="31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14" name="Picture 14">
            <a:extLst>
              <a:ext uri="{FF2B5EF4-FFF2-40B4-BE49-F238E27FC236}">
                <a16:creationId xmlns:a16="http://schemas.microsoft.com/office/drawing/2014/main" id="{92DD3A78-FCE1-4393-A455-AFC273518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86000"/>
            <a:ext cx="309563" cy="276225"/>
          </a:xfrm>
          <a:prstGeom prst="rect">
            <a:avLst/>
          </a:prstGeom>
          <a:noFill/>
          <a:ln w="3175" cap="rnd">
            <a:solidFill>
              <a:schemeClr val="folHlink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15" name="Picture 15">
            <a:extLst>
              <a:ext uri="{FF2B5EF4-FFF2-40B4-BE49-F238E27FC236}">
                <a16:creationId xmlns:a16="http://schemas.microsoft.com/office/drawing/2014/main" id="{52D714C8-C89D-4B7C-ACE0-5A2BB72AE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513" y="2652713"/>
            <a:ext cx="242887" cy="242887"/>
          </a:xfrm>
          <a:prstGeom prst="rect">
            <a:avLst/>
          </a:prstGeom>
          <a:noFill/>
          <a:ln w="3175" cap="rnd">
            <a:solidFill>
              <a:schemeClr val="folHlink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17" name="Picture 17">
            <a:extLst>
              <a:ext uri="{FF2B5EF4-FFF2-40B4-BE49-F238E27FC236}">
                <a16:creationId xmlns:a16="http://schemas.microsoft.com/office/drawing/2014/main" id="{04E81C64-C141-41DD-8D48-37B119FA1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613" y="2890838"/>
            <a:ext cx="255587" cy="385762"/>
          </a:xfrm>
          <a:prstGeom prst="rect">
            <a:avLst/>
          </a:prstGeom>
          <a:noFill/>
          <a:ln w="3175" cap="rnd">
            <a:solidFill>
              <a:schemeClr val="folHlink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18" name="Picture 18">
            <a:extLst>
              <a:ext uri="{FF2B5EF4-FFF2-40B4-BE49-F238E27FC236}">
                <a16:creationId xmlns:a16="http://schemas.microsoft.com/office/drawing/2014/main" id="{DAE65A11-A5F1-41D3-813C-2C1E2C2AE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590800"/>
            <a:ext cx="292100" cy="295275"/>
          </a:xfrm>
          <a:prstGeom prst="rect">
            <a:avLst/>
          </a:prstGeom>
          <a:noFill/>
          <a:ln w="3175" cap="rnd">
            <a:solidFill>
              <a:schemeClr val="folHlink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19" name="Picture 19">
            <a:extLst>
              <a:ext uri="{FF2B5EF4-FFF2-40B4-BE49-F238E27FC236}">
                <a16:creationId xmlns:a16="http://schemas.microsoft.com/office/drawing/2014/main" id="{24D73CE1-8E94-4B24-87D1-342984673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895600"/>
            <a:ext cx="304800" cy="304800"/>
          </a:xfrm>
          <a:prstGeom prst="rect">
            <a:avLst/>
          </a:prstGeom>
          <a:noFill/>
          <a:ln w="3175" cap="rnd">
            <a:solidFill>
              <a:schemeClr val="folHlink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0" name="Picture 20">
            <a:extLst>
              <a:ext uri="{FF2B5EF4-FFF2-40B4-BE49-F238E27FC236}">
                <a16:creationId xmlns:a16="http://schemas.microsoft.com/office/drawing/2014/main" id="{CD0E66FD-44B5-4A07-9BFA-2D15D4F4A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525" y="3124200"/>
            <a:ext cx="257175" cy="304800"/>
          </a:xfrm>
          <a:prstGeom prst="rect">
            <a:avLst/>
          </a:prstGeom>
          <a:noFill/>
          <a:ln w="3175" cap="rnd">
            <a:solidFill>
              <a:schemeClr val="folHlink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1" name="Picture 21">
            <a:extLst>
              <a:ext uri="{FF2B5EF4-FFF2-40B4-BE49-F238E27FC236}">
                <a16:creationId xmlns:a16="http://schemas.microsoft.com/office/drawing/2014/main" id="{F64445D9-7BA3-4AC5-BE7C-37A1EBEB4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775" y="3352800"/>
            <a:ext cx="301625" cy="304800"/>
          </a:xfrm>
          <a:prstGeom prst="rect">
            <a:avLst/>
          </a:prstGeom>
          <a:noFill/>
          <a:ln w="3175" cap="rnd">
            <a:solidFill>
              <a:schemeClr val="folHlink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2" name="Picture 22">
            <a:extLst>
              <a:ext uri="{FF2B5EF4-FFF2-40B4-BE49-F238E27FC236}">
                <a16:creationId xmlns:a16="http://schemas.microsoft.com/office/drawing/2014/main" id="{AE8A873F-4CFE-4A22-919B-6C16B8400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013" y="3003550"/>
            <a:ext cx="280987" cy="273050"/>
          </a:xfrm>
          <a:prstGeom prst="rect">
            <a:avLst/>
          </a:prstGeom>
          <a:noFill/>
          <a:ln w="3175" cap="rnd">
            <a:solidFill>
              <a:schemeClr val="folHlink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3" name="Picture 23">
            <a:extLst>
              <a:ext uri="{FF2B5EF4-FFF2-40B4-BE49-F238E27FC236}">
                <a16:creationId xmlns:a16="http://schemas.microsoft.com/office/drawing/2014/main" id="{B086BFB8-CB19-4C18-B195-103CDAB54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10000"/>
            <a:ext cx="258763" cy="276225"/>
          </a:xfrm>
          <a:prstGeom prst="rect">
            <a:avLst/>
          </a:prstGeom>
          <a:noFill/>
          <a:ln w="3175" cap="rnd">
            <a:solidFill>
              <a:schemeClr val="folHlink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4" name="Picture 24">
            <a:extLst>
              <a:ext uri="{FF2B5EF4-FFF2-40B4-BE49-F238E27FC236}">
                <a16:creationId xmlns:a16="http://schemas.microsoft.com/office/drawing/2014/main" id="{672D676F-C0B7-4BA2-9AB8-9FE8FF9D3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200400"/>
            <a:ext cx="182563" cy="390525"/>
          </a:xfrm>
          <a:prstGeom prst="rect">
            <a:avLst/>
          </a:prstGeom>
          <a:noFill/>
          <a:ln w="3175" cap="rnd">
            <a:solidFill>
              <a:schemeClr val="folHlink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5" name="Picture 25">
            <a:extLst>
              <a:ext uri="{FF2B5EF4-FFF2-40B4-BE49-F238E27FC236}">
                <a16:creationId xmlns:a16="http://schemas.microsoft.com/office/drawing/2014/main" id="{56EA5773-04A8-4929-83BE-A68C6B968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488" y="2895600"/>
            <a:ext cx="263525" cy="309563"/>
          </a:xfrm>
          <a:prstGeom prst="rect">
            <a:avLst/>
          </a:prstGeom>
          <a:noFill/>
          <a:ln w="3175" cap="rnd">
            <a:solidFill>
              <a:schemeClr val="folHlink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8" name="Picture 28">
            <a:extLst>
              <a:ext uri="{FF2B5EF4-FFF2-40B4-BE49-F238E27FC236}">
                <a16:creationId xmlns:a16="http://schemas.microsoft.com/office/drawing/2014/main" id="{A98BF321-D82E-46DD-B87B-ECD4DD994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29038"/>
            <a:ext cx="304800" cy="282575"/>
          </a:xfrm>
          <a:prstGeom prst="rect">
            <a:avLst/>
          </a:prstGeom>
          <a:noFill/>
          <a:ln w="3175" cap="rnd">
            <a:solidFill>
              <a:schemeClr val="folHlink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9" name="Picture 29">
            <a:extLst>
              <a:ext uri="{FF2B5EF4-FFF2-40B4-BE49-F238E27FC236}">
                <a16:creationId xmlns:a16="http://schemas.microsoft.com/office/drawing/2014/main" id="{838CE19C-0530-49E4-9266-807595788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75" y="5715000"/>
            <a:ext cx="300038" cy="304800"/>
          </a:xfrm>
          <a:prstGeom prst="rect">
            <a:avLst/>
          </a:prstGeom>
          <a:noFill/>
          <a:ln w="3175" cap="rnd">
            <a:solidFill>
              <a:schemeClr val="folHlink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0" name="Picture 30">
            <a:extLst>
              <a:ext uri="{FF2B5EF4-FFF2-40B4-BE49-F238E27FC236}">
                <a16:creationId xmlns:a16="http://schemas.microsoft.com/office/drawing/2014/main" id="{7B665847-D92A-4611-9A2E-9A46D16E1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191000"/>
            <a:ext cx="314325" cy="311150"/>
          </a:xfrm>
          <a:prstGeom prst="rect">
            <a:avLst/>
          </a:prstGeom>
          <a:noFill/>
          <a:ln w="3175" cap="rnd">
            <a:solidFill>
              <a:schemeClr val="folHlink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2" name="Picture 32">
            <a:extLst>
              <a:ext uri="{FF2B5EF4-FFF2-40B4-BE49-F238E27FC236}">
                <a16:creationId xmlns:a16="http://schemas.microsoft.com/office/drawing/2014/main" id="{05ACC79A-769A-4D18-B945-C3CC0F1F2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2971800"/>
            <a:ext cx="314325" cy="231775"/>
          </a:xfrm>
          <a:prstGeom prst="rect">
            <a:avLst/>
          </a:prstGeom>
          <a:noFill/>
          <a:ln w="3175" cap="rnd">
            <a:solidFill>
              <a:schemeClr val="folHlink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3" name="Picture 33">
            <a:extLst>
              <a:ext uri="{FF2B5EF4-FFF2-40B4-BE49-F238E27FC236}">
                <a16:creationId xmlns:a16="http://schemas.microsoft.com/office/drawing/2014/main" id="{EB43A948-4841-42B7-80AC-764264527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810000"/>
            <a:ext cx="323850" cy="342900"/>
          </a:xfrm>
          <a:prstGeom prst="rect">
            <a:avLst/>
          </a:prstGeom>
          <a:noFill/>
          <a:ln w="3175" cap="rnd">
            <a:solidFill>
              <a:schemeClr val="folHlink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4" name="Picture 34">
            <a:extLst>
              <a:ext uri="{FF2B5EF4-FFF2-40B4-BE49-F238E27FC236}">
                <a16:creationId xmlns:a16="http://schemas.microsoft.com/office/drawing/2014/main" id="{A52B8F99-97E6-4E07-A2DA-4F570F303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819400"/>
            <a:ext cx="228600" cy="333375"/>
          </a:xfrm>
          <a:prstGeom prst="rect">
            <a:avLst/>
          </a:prstGeom>
          <a:noFill/>
          <a:ln w="3175" cap="rnd">
            <a:solidFill>
              <a:schemeClr val="folHlink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13" name="Picture 13">
            <a:extLst>
              <a:ext uri="{FF2B5EF4-FFF2-40B4-BE49-F238E27FC236}">
                <a16:creationId xmlns:a16="http://schemas.microsoft.com/office/drawing/2014/main" id="{22EC62AC-A6B3-4442-826C-9BA2B1571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971800"/>
            <a:ext cx="298450" cy="304800"/>
          </a:xfrm>
          <a:prstGeom prst="rect">
            <a:avLst/>
          </a:prstGeom>
          <a:noFill/>
          <a:ln w="3175" cap="rnd">
            <a:solidFill>
              <a:schemeClr val="bg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5" name="Picture 35">
            <a:extLst>
              <a:ext uri="{FF2B5EF4-FFF2-40B4-BE49-F238E27FC236}">
                <a16:creationId xmlns:a16="http://schemas.microsoft.com/office/drawing/2014/main" id="{1CA7A4F4-373F-494B-AE4E-A0832A919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3148013"/>
            <a:ext cx="285750" cy="280987"/>
          </a:xfrm>
          <a:prstGeom prst="rect">
            <a:avLst/>
          </a:prstGeom>
          <a:noFill/>
          <a:ln w="3175" cap="rnd">
            <a:solidFill>
              <a:schemeClr val="folHlink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6" name="Picture 36">
            <a:extLst>
              <a:ext uri="{FF2B5EF4-FFF2-40B4-BE49-F238E27FC236}">
                <a16:creationId xmlns:a16="http://schemas.microsoft.com/office/drawing/2014/main" id="{1C66F743-D849-4925-9DFA-B11C00136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284538"/>
            <a:ext cx="476250" cy="220662"/>
          </a:xfrm>
          <a:prstGeom prst="rect">
            <a:avLst/>
          </a:prstGeom>
          <a:noFill/>
          <a:ln w="3175" cap="rnd">
            <a:solidFill>
              <a:schemeClr val="folHlink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7" name="Picture 37">
            <a:extLst>
              <a:ext uri="{FF2B5EF4-FFF2-40B4-BE49-F238E27FC236}">
                <a16:creationId xmlns:a16="http://schemas.microsoft.com/office/drawing/2014/main" id="{CD40F363-8A6E-4763-BE81-A10834692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191000"/>
            <a:ext cx="327025" cy="361950"/>
          </a:xfrm>
          <a:prstGeom prst="rect">
            <a:avLst/>
          </a:prstGeom>
          <a:noFill/>
          <a:ln w="3175" cap="rnd">
            <a:solidFill>
              <a:schemeClr val="folHlink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8" name="Picture 38">
            <a:extLst>
              <a:ext uri="{FF2B5EF4-FFF2-40B4-BE49-F238E27FC236}">
                <a16:creationId xmlns:a16="http://schemas.microsoft.com/office/drawing/2014/main" id="{54B7F27B-B338-491C-AABF-59E54BC1E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029200"/>
            <a:ext cx="320675" cy="342900"/>
          </a:xfrm>
          <a:prstGeom prst="rect">
            <a:avLst/>
          </a:prstGeom>
          <a:noFill/>
          <a:ln w="3175" cap="rnd">
            <a:solidFill>
              <a:schemeClr val="folHlink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9" name="Picture 39">
            <a:extLst>
              <a:ext uri="{FF2B5EF4-FFF2-40B4-BE49-F238E27FC236}">
                <a16:creationId xmlns:a16="http://schemas.microsoft.com/office/drawing/2014/main" id="{550A62F2-FA55-4065-9DB8-FD1CDCBA7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276600"/>
            <a:ext cx="322263" cy="342900"/>
          </a:xfrm>
          <a:prstGeom prst="rect">
            <a:avLst/>
          </a:prstGeom>
          <a:noFill/>
          <a:ln w="3175" cap="rnd">
            <a:solidFill>
              <a:schemeClr val="folHlink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0" name="Picture 40">
            <a:extLst>
              <a:ext uri="{FF2B5EF4-FFF2-40B4-BE49-F238E27FC236}">
                <a16:creationId xmlns:a16="http://schemas.microsoft.com/office/drawing/2014/main" id="{69924325-3248-4083-ACCE-C1468A99C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667000"/>
            <a:ext cx="304800" cy="319088"/>
          </a:xfrm>
          <a:prstGeom prst="rect">
            <a:avLst/>
          </a:prstGeom>
          <a:noFill/>
          <a:ln w="3175" cap="rnd">
            <a:solidFill>
              <a:schemeClr val="folHlink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1" name="Picture 41">
            <a:extLst>
              <a:ext uri="{FF2B5EF4-FFF2-40B4-BE49-F238E27FC236}">
                <a16:creationId xmlns:a16="http://schemas.microsoft.com/office/drawing/2014/main" id="{35E350F7-8CAD-4890-9A99-DBFF3802E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724400"/>
            <a:ext cx="438150" cy="409575"/>
          </a:xfrm>
          <a:prstGeom prst="rect">
            <a:avLst/>
          </a:prstGeom>
          <a:noFill/>
          <a:ln w="3175" cap="rnd">
            <a:solidFill>
              <a:schemeClr val="folHlink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12D8118-EEAF-4240-9226-6E6AC60E98B9}"/>
              </a:ext>
            </a:extLst>
          </p:cNvPr>
          <p:cNvSpPr/>
          <p:nvPr/>
        </p:nvSpPr>
        <p:spPr>
          <a:xfrm>
            <a:off x="380999" y="252919"/>
            <a:ext cx="78898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b="1" dirty="0">
                <a:solidFill>
                  <a:srgbClr val="000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VOC Pigments                                                     </a:t>
            </a:r>
            <a:r>
              <a:rPr lang="en-US" altLang="en-US" sz="1800" dirty="0">
                <a:solidFill>
                  <a:srgbClr val="000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 Regulations &amp; Label Requirements</a:t>
            </a:r>
          </a:p>
        </p:txBody>
      </p:sp>
    </p:spTree>
    <p:extLst>
      <p:ext uri="{BB962C8B-B14F-4D97-AF65-F5344CB8AC3E}">
        <p14:creationId xmlns:p14="http://schemas.microsoft.com/office/powerpoint/2010/main" val="150558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EB32F5E1-65E1-4763-806E-1D6AA8B5CE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1299" y="345863"/>
            <a:ext cx="6342822" cy="66260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92075" tIns="46038" rIns="92075" bIns="46038"/>
          <a:lstStyle/>
          <a:p>
            <a:r>
              <a:rPr lang="en-US" altLang="en-US" dirty="0"/>
              <a:t>KEY QUESTIONS</a:t>
            </a:r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3ABCA477-DC53-41B5-8D62-A965860232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4315691" cy="4038600"/>
          </a:xfrm>
          <a:noFill/>
          <a:ln/>
        </p:spPr>
        <p:txBody>
          <a:bodyPr lIns="92075" tIns="46038" rIns="92075" bIns="46038"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 sz="2000" b="1" dirty="0"/>
              <a:t>Is the application solvent borne or water borne?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2000" b="1" dirty="0"/>
          </a:p>
          <a:p>
            <a:pPr>
              <a:lnSpc>
                <a:spcPct val="90000"/>
              </a:lnSpc>
            </a:pPr>
            <a:r>
              <a:rPr lang="en-US" altLang="en-US" sz="2000" b="1" dirty="0"/>
              <a:t>Is it for interior or exterior use?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2000" b="1" dirty="0"/>
          </a:p>
          <a:p>
            <a:pPr>
              <a:lnSpc>
                <a:spcPct val="90000"/>
              </a:lnSpc>
            </a:pPr>
            <a:r>
              <a:rPr lang="en-US" altLang="en-US" sz="2000" b="1" dirty="0"/>
              <a:t>Is metamerism an issue?</a:t>
            </a:r>
          </a:p>
          <a:p>
            <a:pPr>
              <a:lnSpc>
                <a:spcPct val="90000"/>
              </a:lnSpc>
            </a:pPr>
            <a:endParaRPr lang="en-US" altLang="en-US" sz="2000" b="1" dirty="0"/>
          </a:p>
          <a:p>
            <a:pPr>
              <a:lnSpc>
                <a:spcPct val="90000"/>
              </a:lnSpc>
            </a:pPr>
            <a:r>
              <a:rPr lang="en-US" altLang="en-US" sz="2000" b="1" dirty="0"/>
              <a:t>Is durability a concern?</a:t>
            </a:r>
          </a:p>
          <a:p>
            <a:pPr>
              <a:lnSpc>
                <a:spcPct val="90000"/>
              </a:lnSpc>
            </a:pPr>
            <a:endParaRPr lang="en-US" altLang="en-US" sz="2000" b="1" dirty="0"/>
          </a:p>
          <a:p>
            <a:pPr>
              <a:lnSpc>
                <a:spcPct val="90000"/>
              </a:lnSpc>
            </a:pPr>
            <a:r>
              <a:rPr lang="en-US" altLang="en-US" sz="2000" b="1" dirty="0"/>
              <a:t>Is there a need to adapt quickly to a color trend?</a:t>
            </a:r>
          </a:p>
          <a:p>
            <a:pPr>
              <a:lnSpc>
                <a:spcPct val="90000"/>
              </a:lnSpc>
            </a:pPr>
            <a:endParaRPr lang="en-US" altLang="en-US" sz="2000" b="1" dirty="0"/>
          </a:p>
          <a:p>
            <a:pPr>
              <a:lnSpc>
                <a:spcPct val="90000"/>
              </a:lnSpc>
            </a:pPr>
            <a:endParaRPr lang="en-US" altLang="en-US" sz="2000" b="1" dirty="0"/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000" b="1" dirty="0">
                <a:solidFill>
                  <a:srgbClr val="6600CC"/>
                </a:solidFill>
              </a:rPr>
              <a:t>	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0284B1-95BC-4F2B-90A5-BA1B6D26D9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0038" y="677167"/>
            <a:ext cx="2244436" cy="19900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24BB66-3253-4E00-95ED-F416D27B98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2060" y="3158837"/>
            <a:ext cx="2634067" cy="211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5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/>
              <a:t>Why use pigment dispersions? </a:t>
            </a:r>
          </a:p>
        </p:txBody>
      </p:sp>
      <p:sp>
        <p:nvSpPr>
          <p:cNvPr id="13" name="Textplatzhalter 15"/>
          <p:cNvSpPr txBox="1">
            <a:spLocks/>
          </p:cNvSpPr>
          <p:nvPr/>
        </p:nvSpPr>
        <p:spPr>
          <a:xfrm>
            <a:off x="4595398" y="1540354"/>
            <a:ext cx="4342352" cy="354359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ct val="50000"/>
              </a:spcAft>
              <a:buClr>
                <a:schemeClr val="accent1"/>
              </a:buClr>
              <a:buFont typeface="Wingdings"/>
              <a:buChar char="n"/>
              <a:defRPr sz="2000" b="0" i="0" kern="1200">
                <a:solidFill>
                  <a:srgbClr val="000000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ct val="50000"/>
              </a:spcAft>
              <a:buClr>
                <a:schemeClr val="accent1"/>
              </a:buClr>
              <a:buFont typeface="Wingdings"/>
              <a:buChar char="n"/>
              <a:defRPr sz="2000" b="0" i="0" kern="1200">
                <a:solidFill>
                  <a:srgbClr val="000000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ct val="50000"/>
              </a:spcAft>
              <a:buClr>
                <a:schemeClr val="tx1"/>
              </a:buClr>
              <a:buFontTx/>
              <a:buChar char="–"/>
              <a:defRPr sz="2000" b="0" i="0" kern="1200">
                <a:solidFill>
                  <a:srgbClr val="000000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ct val="50000"/>
              </a:spcAft>
              <a:buClr>
                <a:schemeClr val="tx1"/>
              </a:buClr>
              <a:buFontTx/>
              <a:buChar char="–"/>
              <a:defRPr sz="2000" b="0" i="0" kern="1200">
                <a:solidFill>
                  <a:srgbClr val="000000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ct val="50000"/>
              </a:spcAft>
              <a:buClr>
                <a:schemeClr val="tx1"/>
              </a:buClr>
              <a:buFontTx/>
              <a:buChar char="–"/>
              <a:defRPr sz="2000" b="0" i="0" kern="1200">
                <a:solidFill>
                  <a:srgbClr val="000000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1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21A0D2"/>
              </a:buClr>
              <a:buSzPct val="85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Enable cost saving in term of capital investment </a:t>
            </a:r>
          </a:p>
          <a:p>
            <a:pPr marL="285750" marR="0" lvl="1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21A0D2"/>
              </a:buClr>
              <a:buSzPct val="85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turnkey solution</a:t>
            </a:r>
          </a:p>
          <a:p>
            <a:pPr marL="285750" marR="0" lvl="1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21A0D2"/>
              </a:buClr>
              <a:buSzPct val="85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Resources savings on quality control testing and production </a:t>
            </a:r>
          </a:p>
          <a:p>
            <a:pPr marL="285750" marR="0" lvl="1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21A0D2"/>
              </a:buClr>
              <a:buSzPct val="85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Reduce development time </a:t>
            </a:r>
          </a:p>
          <a:p>
            <a:pPr marL="285750" marR="0" lvl="1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21A0D2"/>
              </a:buClr>
              <a:buSzPct val="85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Greater resource allocation to </a:t>
            </a:r>
            <a:r>
              <a:rPr kumimoji="0" lang="en-US" alt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your</a:t>
            </a:r>
            <a:r>
              <a:rPr kumimoji="0" lang="en-US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alt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core business (paint production) </a:t>
            </a:r>
          </a:p>
          <a:p>
            <a:pPr marL="285750" marR="0" lvl="1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21A0D2"/>
              </a:buClr>
              <a:buSzPct val="85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Products carefully selected to achieve a maximum of shades over large color gamut</a:t>
            </a:r>
          </a:p>
          <a:p>
            <a:pPr marL="285750" marR="0" lvl="1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21A0D2"/>
              </a:buClr>
              <a:buSzPct val="85000"/>
              <a:buFont typeface="Wingdings" panose="05000000000000000000" pitchFamily="2" charset="2"/>
              <a:buChar char="n"/>
              <a:tabLst/>
              <a:defRPr/>
            </a:pPr>
            <a:r>
              <a:rPr lang="en-US" altLang="de-DE" sz="1400" dirty="0"/>
              <a:t>Efficiently accommodate quick color changes</a:t>
            </a:r>
            <a:endParaRPr kumimoji="0" lang="en-US" alt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1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21A0D2"/>
              </a:buClr>
              <a:buSzPct val="85000"/>
              <a:buFont typeface="Wingdings" panose="05000000000000000000" pitchFamily="2" charset="2"/>
              <a:buChar char="n"/>
              <a:tabLst/>
              <a:defRPr/>
            </a:pPr>
            <a:endParaRPr kumimoji="0" lang="en-US" alt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73C8386-091F-493F-9AFB-15E1E0C95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19" y="1537927"/>
            <a:ext cx="4188379" cy="353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15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D56CB-E20B-416B-BF37-5E45AFD5E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00" y="330388"/>
            <a:ext cx="8715600" cy="7668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  <a:t>Types of pigment chemistries available</a:t>
            </a:r>
            <a:br>
              <a:rPr lang="en-US" dirty="0"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24DC3C-2023-484D-9EFB-7193755F3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907" y="1300030"/>
            <a:ext cx="8712000" cy="446040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Arial" panose="020B0604020202020204" pitchFamily="34" charset="0"/>
              </a:rPr>
              <a:t>DPP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Arial" panose="020B0604020202020204" pitchFamily="34" charset="0"/>
              </a:rPr>
              <a:t>Quinacridones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Arial" panose="020B0604020202020204" pitchFamily="34" charset="0"/>
              </a:rPr>
              <a:t>Bismuth Vanadate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Arial" panose="020B0604020202020204" pitchFamily="34" charset="0"/>
              </a:rPr>
              <a:t>Dioxane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</a:rPr>
              <a:t>Phthalo Blue, Greens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</a:rPr>
              <a:t>Mixed Metal Oxides 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DBC066-0F76-4139-AA1C-C1175D8DC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6318" y="1005815"/>
            <a:ext cx="2244436" cy="1990067"/>
          </a:xfrm>
          <a:prstGeom prst="rect">
            <a:avLst/>
          </a:prstGeom>
        </p:spPr>
      </p:pic>
      <p:pic>
        <p:nvPicPr>
          <p:cNvPr id="5" name="Grafik 5">
            <a:extLst>
              <a:ext uri="{FF2B5EF4-FFF2-40B4-BE49-F238E27FC236}">
                <a16:creationId xmlns:a16="http://schemas.microsoft.com/office/drawing/2014/main" id="{D5BCF78C-F9EC-40CF-8C6E-E204AEA7CF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22"/>
          <a:stretch/>
        </p:blipFill>
        <p:spPr>
          <a:xfrm>
            <a:off x="6332681" y="3198724"/>
            <a:ext cx="2407321" cy="18057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CEF9A7-B167-45B8-BF9F-5B7AB7E532A4}"/>
              </a:ext>
            </a:extLst>
          </p:cNvPr>
          <p:cNvSpPr txBox="1"/>
          <p:nvPr/>
        </p:nvSpPr>
        <p:spPr>
          <a:xfrm>
            <a:off x="293218" y="5557970"/>
            <a:ext cx="8634782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Full range of pigment chemistries to cover a wide color range</a:t>
            </a:r>
          </a:p>
        </p:txBody>
      </p:sp>
    </p:spTree>
    <p:extLst>
      <p:ext uri="{BB962C8B-B14F-4D97-AF65-F5344CB8AC3E}">
        <p14:creationId xmlns:p14="http://schemas.microsoft.com/office/powerpoint/2010/main" val="254929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/>
              <a:t>Main features Liquid Pigment Dispersions</a:t>
            </a:r>
            <a:endParaRPr lang="de-DE" dirty="0"/>
          </a:p>
        </p:txBody>
      </p:sp>
      <p:sp>
        <p:nvSpPr>
          <p:cNvPr id="9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FCEEE9-687E-474B-87F2-B04582EB1F96}" type="slidenum">
              <a:rPr kumimoji="0" lang="de-DE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2E3CD-13A8-4441-A32D-F98C234D6BF7}" type="datetime1">
              <a:rPr kumimoji="0" lang="de-DE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12.09.2018</a:t>
            </a:fld>
            <a:endParaRPr kumimoji="0" lang="de-DE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Textplatzhalter 23"/>
          <p:cNvSpPr txBox="1">
            <a:spLocks/>
          </p:cNvSpPr>
          <p:nvPr/>
        </p:nvSpPr>
        <p:spPr>
          <a:xfrm>
            <a:off x="132871" y="1578337"/>
            <a:ext cx="4674977" cy="417692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ct val="50000"/>
              </a:spcAft>
              <a:buClr>
                <a:schemeClr val="accent1"/>
              </a:buClr>
              <a:buFont typeface="Wingdings"/>
              <a:buChar char="n"/>
              <a:defRPr sz="2000" b="0" i="0" kern="1200">
                <a:solidFill>
                  <a:srgbClr val="000000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ct val="50000"/>
              </a:spcAft>
              <a:buClr>
                <a:schemeClr val="accent1"/>
              </a:buClr>
              <a:buFont typeface="Wingdings"/>
              <a:buChar char="n"/>
              <a:defRPr sz="2000" b="0" i="0" kern="1200">
                <a:solidFill>
                  <a:srgbClr val="000000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ct val="50000"/>
              </a:spcAft>
              <a:buClr>
                <a:schemeClr val="tx1"/>
              </a:buClr>
              <a:buFontTx/>
              <a:buChar char="–"/>
              <a:defRPr sz="2000" b="0" i="0" kern="1200">
                <a:solidFill>
                  <a:srgbClr val="000000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ct val="50000"/>
              </a:spcAft>
              <a:buClr>
                <a:schemeClr val="tx1"/>
              </a:buClr>
              <a:buFontTx/>
              <a:buChar char="–"/>
              <a:defRPr sz="2000" b="0" i="0" kern="1200">
                <a:solidFill>
                  <a:srgbClr val="000000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ct val="50000"/>
              </a:spcAft>
              <a:buClr>
                <a:schemeClr val="tx1"/>
              </a:buClr>
              <a:buFontTx/>
              <a:buChar char="–"/>
              <a:defRPr sz="2000" b="0" i="0" kern="1200">
                <a:solidFill>
                  <a:srgbClr val="000000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Dispersed product form of organic and inorganic pigments </a:t>
            </a:r>
          </a:p>
          <a:p>
            <a:pPr marL="2857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Consists of wide range of different pigment chemistries </a:t>
            </a:r>
            <a:r>
              <a:rPr kumimoji="0" lang="en-US" altLang="de-DE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commonly used in IPT </a:t>
            </a:r>
          </a:p>
          <a:p>
            <a:pPr marL="2857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Gives a wide spectrum of applicational properties (e.g. Interior, exterior, wood, WB industrial), covering complete color space</a:t>
            </a:r>
          </a:p>
          <a:p>
            <a:pPr marL="2857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optimized blend of surfactants and/or dispersants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Wingdings"/>
              <a:buChar char="n"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/>
          </p:nvPr>
        </p:nvGraphicFramePr>
        <p:xfrm>
          <a:off x="5135526" y="4075558"/>
          <a:ext cx="3694672" cy="188290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2615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9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6581">
                <a:tc>
                  <a:txBody>
                    <a:bodyPr/>
                    <a:lstStyle/>
                    <a:p>
                      <a:r>
                        <a:rPr lang="en-US" sz="1400" b="1" noProof="0"/>
                        <a:t>Pigment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D4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8-70%</a:t>
                      </a: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D4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581">
                <a:tc>
                  <a:txBody>
                    <a:bodyPr/>
                    <a:lstStyle/>
                    <a:p>
                      <a:r>
                        <a:rPr lang="en-US" sz="1400" b="1" noProof="0"/>
                        <a:t>Surfactants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D4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8-15%</a:t>
                      </a: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D4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581">
                <a:tc>
                  <a:txBody>
                    <a:bodyPr/>
                    <a:lstStyle/>
                    <a:p>
                      <a:r>
                        <a:rPr lang="en-US" sz="1400" b="1" noProof="0"/>
                        <a:t>Antifoam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D4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&lt;1%</a:t>
                      </a: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D4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581">
                <a:tc>
                  <a:txBody>
                    <a:bodyPr/>
                    <a:lstStyle/>
                    <a:p>
                      <a:r>
                        <a:rPr lang="en-GB" altLang="en-US" sz="1400" b="1"/>
                        <a:t>Antimicrobials/preservatives </a:t>
                      </a:r>
                      <a:endParaRPr lang="en-US" sz="1400" b="1" noProof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D4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noProof="0"/>
                        <a:t>&lt;0.05%</a:t>
                      </a: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D4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581">
                <a:tc>
                  <a:txBody>
                    <a:bodyPr/>
                    <a:lstStyle/>
                    <a:p>
                      <a:r>
                        <a:rPr lang="en-US" sz="1400" b="1" noProof="0"/>
                        <a:t>Water (and humectants)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D4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noProof="0"/>
                        <a:t>balance</a:t>
                      </a: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D4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5526" y="1781537"/>
            <a:ext cx="3694672" cy="2167374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898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6000" y="432000"/>
            <a:ext cx="7797032" cy="766800"/>
          </a:xfrm>
        </p:spPr>
        <p:txBody>
          <a:bodyPr/>
          <a:lstStyle/>
          <a:p>
            <a:r>
              <a:rPr lang="en-US" dirty="0"/>
              <a:t>Pigment Dispersions characteristics desired for in-planting tinting (IPT)</a:t>
            </a:r>
          </a:p>
        </p:txBody>
      </p:sp>
      <p:sp>
        <p:nvSpPr>
          <p:cNvPr id="14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FCEEE9-687E-474B-87F2-B04582EB1F96}" type="slidenum">
              <a:rPr kumimoji="0" lang="de-DE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2E3CD-13A8-4441-A32D-F98C234D6BF7}" type="datetime1">
              <a:rPr kumimoji="0" lang="de-DE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12.09.2018</a:t>
            </a:fld>
            <a:endParaRPr kumimoji="0" lang="de-DE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2253" y="4133850"/>
            <a:ext cx="1271606" cy="1721519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2253" y="2145360"/>
            <a:ext cx="1271606" cy="1797989"/>
          </a:xfrm>
          <a:prstGeom prst="rect">
            <a:avLst/>
          </a:prstGeom>
        </p:spPr>
      </p:pic>
      <p:sp>
        <p:nvSpPr>
          <p:cNvPr id="10" name="Textplatzhalter 18"/>
          <p:cNvSpPr txBox="1">
            <a:spLocks/>
          </p:cNvSpPr>
          <p:nvPr/>
        </p:nvSpPr>
        <p:spPr>
          <a:xfrm>
            <a:off x="4872252" y="3335254"/>
            <a:ext cx="1271606" cy="608209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600"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In-plant tinting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(ready-mix, in factory)</a:t>
            </a:r>
          </a:p>
        </p:txBody>
      </p:sp>
      <p:sp>
        <p:nvSpPr>
          <p:cNvPr id="11" name="Textplatzhalter 18"/>
          <p:cNvSpPr txBox="1">
            <a:spLocks/>
          </p:cNvSpPr>
          <p:nvPr/>
        </p:nvSpPr>
        <p:spPr>
          <a:xfrm>
            <a:off x="4872253" y="5277262"/>
            <a:ext cx="1271606" cy="578336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600"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In-can tinting 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(in-factory)</a:t>
            </a:r>
          </a:p>
        </p:txBody>
      </p:sp>
      <p:sp>
        <p:nvSpPr>
          <p:cNvPr id="12" name="Rechteck 11"/>
          <p:cNvSpPr/>
          <p:nvPr/>
        </p:nvSpPr>
        <p:spPr>
          <a:xfrm>
            <a:off x="6184801" y="2145362"/>
            <a:ext cx="2743199" cy="37100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Tinted in the factory (production plant) </a:t>
            </a:r>
          </a:p>
          <a:p>
            <a:pPr marL="285750" marR="0" lvl="0" indent="-28575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Gravimetric dosing (manual or automatic) into drums/IBCs or cans</a:t>
            </a:r>
          </a:p>
          <a:p>
            <a:pPr marL="285750" marR="0" lvl="0" indent="-28575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Limited number of shades produced (customer dependent) </a:t>
            </a:r>
          </a:p>
          <a:p>
            <a:pPr marL="285750" marR="0" lvl="0" indent="-28575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itchFamily="34" charset="0"/>
              </a:rPr>
              <a:t>Tinting process: predominantly batch tinting but also in-can tinting possible</a:t>
            </a:r>
          </a:p>
          <a:p>
            <a:pPr marL="285750" marR="0" lvl="0" indent="-28575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Lifecycle: variable </a:t>
            </a:r>
          </a:p>
          <a:p>
            <a:pPr marL="285750" marR="0" lvl="0" indent="-28575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Technical preparations: manageable (some hundreds of mixtures)</a:t>
            </a:r>
          </a:p>
        </p:txBody>
      </p:sp>
      <p:sp>
        <p:nvSpPr>
          <p:cNvPr id="17" name="Rechteck 16"/>
          <p:cNvSpPr/>
          <p:nvPr/>
        </p:nvSpPr>
        <p:spPr>
          <a:xfrm>
            <a:off x="216000" y="1692145"/>
            <a:ext cx="4151283" cy="382860"/>
          </a:xfrm>
          <a:prstGeom prst="rect">
            <a:avLst/>
          </a:prstGeom>
          <a:solidFill>
            <a:srgbClr val="21A0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Pigment preparations characteristics</a:t>
            </a:r>
          </a:p>
        </p:txBody>
      </p:sp>
      <p:sp>
        <p:nvSpPr>
          <p:cNvPr id="18" name="Rechteck 17"/>
          <p:cNvSpPr/>
          <p:nvPr/>
        </p:nvSpPr>
        <p:spPr>
          <a:xfrm>
            <a:off x="4872252" y="1689790"/>
            <a:ext cx="4055748" cy="385215"/>
          </a:xfrm>
          <a:prstGeom prst="rect">
            <a:avLst/>
          </a:prstGeom>
          <a:solidFill>
            <a:srgbClr val="21A0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In-plant tinting systems characteristics</a:t>
            </a:r>
          </a:p>
        </p:txBody>
      </p:sp>
      <p:graphicFrame>
        <p:nvGraphicFramePr>
          <p:cNvPr id="20" name="Tabelle 19"/>
          <p:cNvGraphicFramePr>
            <a:graphicFrameLocks noGrp="1"/>
          </p:cNvGraphicFramePr>
          <p:nvPr>
            <p:extLst/>
          </p:nvPr>
        </p:nvGraphicFramePr>
        <p:xfrm>
          <a:off x="216000" y="2145362"/>
          <a:ext cx="4151283" cy="3710007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1087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25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8807">
                <a:tc>
                  <a:txBody>
                    <a:bodyPr/>
                    <a:lstStyle/>
                    <a:p>
                      <a:r>
                        <a:rPr lang="en-US" sz="1000" b="1" noProof="0">
                          <a:solidFill>
                            <a:schemeClr val="tx1"/>
                          </a:solidFill>
                        </a:rPr>
                        <a:t>Characteristics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7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chemeClr val="accent1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sz="1000" b="1" noProof="0">
                          <a:solidFill>
                            <a:schemeClr val="tx1"/>
                          </a:solidFill>
                        </a:rPr>
                        <a:t>Explanations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7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8067">
                <a:tc>
                  <a:txBody>
                    <a:bodyPr/>
                    <a:lstStyle/>
                    <a:p>
                      <a:r>
                        <a:rPr lang="en-US" sz="1000" b="1" noProof="0"/>
                        <a:t>Color Strength</a:t>
                      </a:r>
                      <a:r>
                        <a:rPr lang="en-US" sz="1000" b="1" baseline="0" noProof="0"/>
                        <a:t> </a:t>
                      </a:r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7F4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lang="en-US" sz="1000"/>
                        <a:t>Pigment dispersed to its optimum to allow full value in pale and pastel shades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7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7483">
                <a:tc>
                  <a:txBody>
                    <a:bodyPr/>
                    <a:lstStyle/>
                    <a:p>
                      <a:r>
                        <a:rPr lang="en-US" sz="1000" b="1" noProof="0"/>
                        <a:t>Color Stability</a:t>
                      </a:r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7F4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lang="en-US" sz="1000" dirty="0"/>
                        <a:t>Storage stability and compatibility illustrates optimum formulation and ensures lower risk 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of 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Quality Control topics 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7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7483">
                <a:tc>
                  <a:txBody>
                    <a:bodyPr/>
                    <a:lstStyle/>
                    <a:p>
                      <a:r>
                        <a:rPr lang="en-US" sz="1000" b="1" noProof="0"/>
                        <a:t>Saturation </a:t>
                      </a:r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7F4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lang="en-US" altLang="de-DE" sz="1000"/>
                        <a:t>Maximum flexibility in formulating color shades,</a:t>
                      </a:r>
                      <a:r>
                        <a:rPr lang="en-US" altLang="de-DE" sz="100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altLang="de-DE" sz="1000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en-US" altLang="de-DE" sz="100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altLang="de-DE" sz="1000"/>
                        <a:t>higher the Chroma the more color space can be reached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7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1515">
                <a:tc>
                  <a:txBody>
                    <a:bodyPr/>
                    <a:lstStyle/>
                    <a:p>
                      <a:r>
                        <a:rPr lang="en-US" sz="1000" b="1" noProof="0"/>
                        <a:t>Durability</a:t>
                      </a:r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7F4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lang="en-US" altLang="de-DE" sz="1000" dirty="0"/>
                        <a:t>Illustrates quality and allows for positioning of premium paints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7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8807">
                <a:tc>
                  <a:txBody>
                    <a:bodyPr/>
                    <a:lstStyle/>
                    <a:p>
                      <a:r>
                        <a:rPr lang="en-US" sz="1000" b="1" noProof="0"/>
                        <a:t>Shade</a:t>
                      </a:r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7F4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lang="en-US" altLang="de-DE" sz="1000"/>
                        <a:t>Correct positioning for easier matching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7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1515">
                <a:tc>
                  <a:txBody>
                    <a:bodyPr/>
                    <a:lstStyle/>
                    <a:p>
                      <a:r>
                        <a:rPr lang="en-US" sz="1000" b="1" noProof="0"/>
                        <a:t>Shelf Life</a:t>
                      </a:r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7F4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lang="en-US" sz="1000"/>
                        <a:t>Ensures minimum stock issues and lower </a:t>
                      </a:r>
                      <a:r>
                        <a:rPr lang="en-US" sz="100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Quality Control </a:t>
                      </a:r>
                      <a:r>
                        <a:rPr lang="en-US" sz="10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000"/>
                        <a:t>problems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7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6330">
                <a:tc>
                  <a:txBody>
                    <a:bodyPr/>
                    <a:lstStyle/>
                    <a:p>
                      <a:r>
                        <a:rPr lang="en-US" sz="1000" b="1" noProof="0"/>
                        <a:t>Opacity</a:t>
                      </a:r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7F4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lang="en-US" sz="1000" dirty="0"/>
                        <a:t>For deep to full shades, opacity is valued due to lower film thickness requirements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7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1" name="Gleichschenkliges Dreieck 20"/>
          <p:cNvSpPr/>
          <p:nvPr/>
        </p:nvSpPr>
        <p:spPr>
          <a:xfrm rot="16200000" flipV="1">
            <a:off x="2929180" y="3781325"/>
            <a:ext cx="3381176" cy="232013"/>
          </a:xfrm>
          <a:prstGeom prst="triangle">
            <a:avLst>
              <a:gd name="adj" fmla="val 50404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6756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7" grpId="0" animBg="1"/>
      <p:bldP spid="18" grpId="0" animBg="1"/>
      <p:bldP spid="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BASF_CONVERTED_TO_TAG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IZPLACEHOLDER" val="1"/>
</p:tagLst>
</file>

<file path=ppt/theme/theme1.xml><?xml version="1.0" encoding="utf-8"?>
<a:theme xmlns:a="http://schemas.openxmlformats.org/drawingml/2006/main" name="Larissa">
  <a:themeElements>
    <a:clrScheme name="BASF darkblu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4A96"/>
      </a:accent1>
      <a:accent2>
        <a:srgbClr val="6491BF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1A0D2"/>
      </a:hlink>
      <a:folHlink>
        <a:srgbClr val="6491BF"/>
      </a:folHlink>
    </a:clrScheme>
    <a:fontScheme name="Benutzerdefinier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CE Template 12 jan 2018.pptx" id="{E86DAE3F-28F7-4DA6-B78D-E0766AEA487F}" vid="{00E24844-A181-4C2E-8825-299D92DF15BE}"/>
    </a:ext>
  </a:extLst>
</a:theme>
</file>

<file path=ppt/theme/theme2.xml><?xml version="1.0" encoding="utf-8"?>
<a:theme xmlns:a="http://schemas.openxmlformats.org/drawingml/2006/main" name="1_Benutzerdefiniertes Design">
  <a:themeElements>
    <a:clrScheme name="BASF darkblu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4A96"/>
      </a:accent1>
      <a:accent2>
        <a:srgbClr val="6491BF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1A0D2"/>
      </a:hlink>
      <a:folHlink>
        <a:srgbClr val="6491BF"/>
      </a:folHlink>
    </a:clrScheme>
    <a:fontScheme name="Benutzerdefinier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CE Template 12 jan 2018.pptx" id="{E86DAE3F-28F7-4DA6-B78D-E0766AEA487F}" vid="{76F451D6-1B65-4D99-9EED-B29388425EC0}"/>
    </a:ext>
  </a:extLst>
</a:theme>
</file>

<file path=ppt/theme/theme3.xml><?xml version="1.0" encoding="utf-8"?>
<a:theme xmlns:a="http://schemas.openxmlformats.org/drawingml/2006/main" name="3_Benutzerdefiniertes Design">
  <a:themeElements>
    <a:clrScheme name="BASF lightblu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21A0D2"/>
      </a:accent1>
      <a:accent2>
        <a:srgbClr val="6491BF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1A0D2"/>
      </a:hlink>
      <a:folHlink>
        <a:srgbClr val="6491BF"/>
      </a:folHlink>
    </a:clrScheme>
    <a:fontScheme name="Benutzerdefinier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BCE Template 12 jan 2018</Template>
  <TotalTime>0</TotalTime>
  <Words>940</Words>
  <Application>Microsoft Office PowerPoint</Application>
  <PresentationFormat>On-screen Show (4:3)</PresentationFormat>
  <Paragraphs>199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Times New Roman</vt:lpstr>
      <vt:lpstr>Wingdings</vt:lpstr>
      <vt:lpstr>Larissa</vt:lpstr>
      <vt:lpstr>1_Benutzerdefiniertes Design</vt:lpstr>
      <vt:lpstr>3_Benutzerdefiniertes Design</vt:lpstr>
      <vt:lpstr>PowerPoint Presentation</vt:lpstr>
      <vt:lpstr>Today’s Outline</vt:lpstr>
      <vt:lpstr>Key Markets &amp; Typical Applications Architectural Coatings</vt:lpstr>
      <vt:lpstr>PowerPoint Presentation</vt:lpstr>
      <vt:lpstr>KEY QUESTIONS</vt:lpstr>
      <vt:lpstr>Why use pigment dispersions? </vt:lpstr>
      <vt:lpstr>Types of pigment chemistries available </vt:lpstr>
      <vt:lpstr>Main features Liquid Pigment Dispersions</vt:lpstr>
      <vt:lpstr>Pigment Dispersions characteristics desired for in-planting tinting (IPT)</vt:lpstr>
      <vt:lpstr>PowerPoint Presentation</vt:lpstr>
      <vt:lpstr>Stir-In Pigments   Flexible, reproducible tinting on the spot             </vt:lpstr>
      <vt:lpstr>Wood &amp; Wood Composites</vt:lpstr>
      <vt:lpstr>Available colorants in the market  for Wood Coatings</vt:lpstr>
      <vt:lpstr>Pigment Dispersion to serve different market segments </vt:lpstr>
      <vt:lpstr>Wood surface characteristics require protection and treatments</vt:lpstr>
      <vt:lpstr>Why using Pigment Dispersions for Wood Coatings?</vt:lpstr>
      <vt:lpstr>Pigment Dispersions have higher durability  than Dyes</vt:lpstr>
      <vt:lpstr>Coatings with tinted with Pigment Dispersions Typical wood color shade with glaze</vt:lpstr>
      <vt:lpstr>In Closing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Latoska N Price</dc:creator>
  <cp:lastModifiedBy>Latoska N Price</cp:lastModifiedBy>
  <cp:revision>43</cp:revision>
  <cp:lastPrinted>2017-09-29T10:52:36Z</cp:lastPrinted>
  <dcterms:created xsi:type="dcterms:W3CDTF">2018-09-09T17:45:39Z</dcterms:created>
  <dcterms:modified xsi:type="dcterms:W3CDTF">2018-09-13T11:12:45Z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_to_AIP">
    <vt:i4>0</vt:i4>
  </property>
</Properties>
</file>