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428C"/>
    <a:srgbClr val="CCECFF"/>
    <a:srgbClr val="FFFF66"/>
    <a:srgbClr val="71DAFF"/>
    <a:srgbClr val="009900"/>
    <a:srgbClr val="F5F5F5"/>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98" autoAdjust="0"/>
    <p:restoredTop sz="94654" autoAdjust="0"/>
  </p:normalViewPr>
  <p:slideViewPr>
    <p:cSldViewPr>
      <p:cViewPr varScale="1">
        <p:scale>
          <a:sx n="70" d="100"/>
          <a:sy n="70" d="100"/>
        </p:scale>
        <p:origin x="1464" y="72"/>
      </p:cViewPr>
      <p:guideLst>
        <p:guide orient="horz" pos="754"/>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7" d="100"/>
          <a:sy n="87" d="100"/>
        </p:scale>
        <p:origin x="-381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F:\Design%20Work\01-&#22855;&#37414;&#31185;&#25216;\145-PPT&#32654;&#32232;\&#30334;&#20998;&#27604;&#20570;&#22294;(0524-slide%2016).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26954;&#37406;&#26827;.JunQi-Desktop\Downloads\&#30334;&#20998;&#27604;&#20570;&#22294;(0516%200525).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26954;&#37406;&#26827;.JunQi-Desktop\Downloads\&#30334;&#20998;&#27604;&#20570;&#22294;(0524-slide%2016).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26954;&#37406;&#26827;.JunQi-Desktop\Downloads\&#30334;&#20998;&#27604;&#20570;&#22294;(0504-slide%2016).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26954;&#37406;&#26827;.JunQi-Desktop\Downloads\&#30334;&#20998;&#27604;&#20570;&#22294;(0516%200525).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Users\&#26954;&#37406;&#26827;.JunQi-Desktop\Downloads\&#30334;&#20998;&#27604;&#20570;&#22294;(0516%200525).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5400WB</c:v>
          </c:tx>
          <c:spPr>
            <a:ln w="28575" cap="rnd">
              <a:solidFill>
                <a:srgbClr val="0070C0"/>
              </a:solidFill>
              <a:round/>
            </a:ln>
            <a:effectLst/>
          </c:spPr>
          <c:marker>
            <c:symbol val="none"/>
          </c:marker>
          <c:cat>
            <c:numRef>
              <c:f>'[百分比做圖(0524-slide 16).xlsx]0524-E'!$A$20:$A$28</c:f>
              <c:numCache>
                <c:formatCode>General</c:formatCode>
                <c:ptCount val="9"/>
                <c:pt idx="0">
                  <c:v>0</c:v>
                </c:pt>
                <c:pt idx="1">
                  <c:v>168</c:v>
                </c:pt>
                <c:pt idx="2">
                  <c:v>264</c:v>
                </c:pt>
                <c:pt idx="3">
                  <c:v>336</c:v>
                </c:pt>
                <c:pt idx="4">
                  <c:v>432</c:v>
                </c:pt>
                <c:pt idx="5">
                  <c:v>504</c:v>
                </c:pt>
                <c:pt idx="6">
                  <c:v>600</c:v>
                </c:pt>
                <c:pt idx="7">
                  <c:v>768</c:v>
                </c:pt>
                <c:pt idx="8">
                  <c:v>936</c:v>
                </c:pt>
              </c:numCache>
            </c:numRef>
          </c:cat>
          <c:val>
            <c:numRef>
              <c:f>'[百分比做圖(0524-slide 16).xlsx]0524-E'!$C$20:$C$28</c:f>
              <c:numCache>
                <c:formatCode>0%</c:formatCode>
                <c:ptCount val="9"/>
                <c:pt idx="0">
                  <c:v>1</c:v>
                </c:pt>
                <c:pt idx="1">
                  <c:v>1.0142857142857173</c:v>
                </c:pt>
                <c:pt idx="2">
                  <c:v>1.0571428571428572</c:v>
                </c:pt>
                <c:pt idx="3">
                  <c:v>1.1000000000000001</c:v>
                </c:pt>
                <c:pt idx="4">
                  <c:v>1.0285714285714287</c:v>
                </c:pt>
                <c:pt idx="5">
                  <c:v>1.05</c:v>
                </c:pt>
                <c:pt idx="6">
                  <c:v>0.95714285714285763</c:v>
                </c:pt>
                <c:pt idx="7">
                  <c:v>0.86428571428571577</c:v>
                </c:pt>
                <c:pt idx="8">
                  <c:v>0.72857142857142865</c:v>
                </c:pt>
              </c:numCache>
            </c:numRef>
          </c:val>
          <c:smooth val="0"/>
          <c:extLst xmlns:c16r2="http://schemas.microsoft.com/office/drawing/2015/06/chart">
            <c:ext xmlns:c16="http://schemas.microsoft.com/office/drawing/2014/chart" uri="{C3380CC4-5D6E-409C-BE32-E72D297353CC}">
              <c16:uniqueId val="{00000000-4B2E-44D4-A553-27BF171D8A32}"/>
            </c:ext>
          </c:extLst>
        </c:ser>
        <c:ser>
          <c:idx val="1"/>
          <c:order val="1"/>
          <c:tx>
            <c:v>5582WB</c:v>
          </c:tx>
          <c:spPr>
            <a:ln w="28575" cap="rnd">
              <a:solidFill>
                <a:srgbClr val="C00000"/>
              </a:solidFill>
              <a:round/>
            </a:ln>
            <a:effectLst/>
          </c:spPr>
          <c:marker>
            <c:symbol val="none"/>
          </c:marker>
          <c:cat>
            <c:numRef>
              <c:f>'[百分比做圖(0524-slide 16).xlsx]0524-E'!$A$20:$A$28</c:f>
              <c:numCache>
                <c:formatCode>General</c:formatCode>
                <c:ptCount val="9"/>
                <c:pt idx="0">
                  <c:v>0</c:v>
                </c:pt>
                <c:pt idx="1">
                  <c:v>168</c:v>
                </c:pt>
                <c:pt idx="2">
                  <c:v>264</c:v>
                </c:pt>
                <c:pt idx="3">
                  <c:v>336</c:v>
                </c:pt>
                <c:pt idx="4">
                  <c:v>432</c:v>
                </c:pt>
                <c:pt idx="5">
                  <c:v>504</c:v>
                </c:pt>
                <c:pt idx="6">
                  <c:v>600</c:v>
                </c:pt>
                <c:pt idx="7">
                  <c:v>768</c:v>
                </c:pt>
                <c:pt idx="8">
                  <c:v>936</c:v>
                </c:pt>
              </c:numCache>
            </c:numRef>
          </c:cat>
          <c:val>
            <c:numRef>
              <c:f>'[百分比做圖(0524-slide 16).xlsx]0524-E'!$D$20:$D$28</c:f>
              <c:numCache>
                <c:formatCode>0%</c:formatCode>
                <c:ptCount val="9"/>
                <c:pt idx="0">
                  <c:v>1</c:v>
                </c:pt>
                <c:pt idx="1">
                  <c:v>0.94736842105262997</c:v>
                </c:pt>
                <c:pt idx="2">
                  <c:v>0.94736842105262997</c:v>
                </c:pt>
                <c:pt idx="3">
                  <c:v>0.93684210526315792</c:v>
                </c:pt>
                <c:pt idx="4">
                  <c:v>0.91578947368421226</c:v>
                </c:pt>
                <c:pt idx="5">
                  <c:v>0.90526315789473544</c:v>
                </c:pt>
                <c:pt idx="6">
                  <c:v>0.88421052631578945</c:v>
                </c:pt>
                <c:pt idx="7">
                  <c:v>0.84210526315789658</c:v>
                </c:pt>
                <c:pt idx="8">
                  <c:v>0.76842105263158333</c:v>
                </c:pt>
              </c:numCache>
            </c:numRef>
          </c:val>
          <c:smooth val="0"/>
          <c:extLst xmlns:c16r2="http://schemas.microsoft.com/office/drawing/2015/06/chart">
            <c:ext xmlns:c16="http://schemas.microsoft.com/office/drawing/2014/chart" uri="{C3380CC4-5D6E-409C-BE32-E72D297353CC}">
              <c16:uniqueId val="{00000001-4B2E-44D4-A553-27BF171D8A32}"/>
            </c:ext>
          </c:extLst>
        </c:ser>
        <c:ser>
          <c:idx val="2"/>
          <c:order val="2"/>
          <c:tx>
            <c:v>5530</c:v>
          </c:tx>
          <c:spPr>
            <a:ln w="28575" cap="rnd">
              <a:solidFill>
                <a:srgbClr val="92D050"/>
              </a:solidFill>
              <a:round/>
            </a:ln>
            <a:effectLst/>
          </c:spPr>
          <c:marker>
            <c:symbol val="none"/>
          </c:marker>
          <c:cat>
            <c:numRef>
              <c:f>'[百分比做圖(0524-slide 16).xlsx]0524-E'!$A$20:$A$28</c:f>
              <c:numCache>
                <c:formatCode>General</c:formatCode>
                <c:ptCount val="9"/>
                <c:pt idx="0">
                  <c:v>0</c:v>
                </c:pt>
                <c:pt idx="1">
                  <c:v>168</c:v>
                </c:pt>
                <c:pt idx="2">
                  <c:v>264</c:v>
                </c:pt>
                <c:pt idx="3">
                  <c:v>336</c:v>
                </c:pt>
                <c:pt idx="4">
                  <c:v>432</c:v>
                </c:pt>
                <c:pt idx="5">
                  <c:v>504</c:v>
                </c:pt>
                <c:pt idx="6">
                  <c:v>600</c:v>
                </c:pt>
                <c:pt idx="7">
                  <c:v>768</c:v>
                </c:pt>
                <c:pt idx="8">
                  <c:v>936</c:v>
                </c:pt>
              </c:numCache>
            </c:numRef>
          </c:cat>
          <c:val>
            <c:numRef>
              <c:f>'[百分比做圖(0524-slide 16).xlsx]0524-E'!$E$20:$E$28</c:f>
              <c:numCache>
                <c:formatCode>0%</c:formatCode>
                <c:ptCount val="9"/>
                <c:pt idx="0">
                  <c:v>1</c:v>
                </c:pt>
                <c:pt idx="1">
                  <c:v>0.81818181818181979</c:v>
                </c:pt>
                <c:pt idx="2">
                  <c:v>0.72727272727272729</c:v>
                </c:pt>
                <c:pt idx="3">
                  <c:v>0.7454545454545457</c:v>
                </c:pt>
                <c:pt idx="4">
                  <c:v>0.61818181818182005</c:v>
                </c:pt>
                <c:pt idx="5">
                  <c:v>0.52727272727272656</c:v>
                </c:pt>
                <c:pt idx="6">
                  <c:v>0.45454545454545453</c:v>
                </c:pt>
                <c:pt idx="7">
                  <c:v>0.30909090909091014</c:v>
                </c:pt>
                <c:pt idx="8">
                  <c:v>0.23636363636363636</c:v>
                </c:pt>
              </c:numCache>
            </c:numRef>
          </c:val>
          <c:smooth val="0"/>
          <c:extLst xmlns:c16r2="http://schemas.microsoft.com/office/drawing/2015/06/chart">
            <c:ext xmlns:c16="http://schemas.microsoft.com/office/drawing/2014/chart" uri="{C3380CC4-5D6E-409C-BE32-E72D297353CC}">
              <c16:uniqueId val="{00000002-4B2E-44D4-A553-27BF171D8A32}"/>
            </c:ext>
          </c:extLst>
        </c:ser>
        <c:ser>
          <c:idx val="3"/>
          <c:order val="3"/>
          <c:tx>
            <c:v>5582/353 WB</c:v>
          </c:tx>
          <c:spPr>
            <a:ln w="28575" cap="rnd">
              <a:solidFill>
                <a:srgbClr val="7030A0"/>
              </a:solidFill>
              <a:round/>
            </a:ln>
            <a:effectLst/>
          </c:spPr>
          <c:marker>
            <c:symbol val="none"/>
          </c:marker>
          <c:cat>
            <c:numRef>
              <c:f>'[百分比做圖(0524-slide 16).xlsx]0524-E'!$A$20:$A$28</c:f>
              <c:numCache>
                <c:formatCode>General</c:formatCode>
                <c:ptCount val="9"/>
                <c:pt idx="0">
                  <c:v>0</c:v>
                </c:pt>
                <c:pt idx="1">
                  <c:v>168</c:v>
                </c:pt>
                <c:pt idx="2">
                  <c:v>264</c:v>
                </c:pt>
                <c:pt idx="3">
                  <c:v>336</c:v>
                </c:pt>
                <c:pt idx="4">
                  <c:v>432</c:v>
                </c:pt>
                <c:pt idx="5">
                  <c:v>504</c:v>
                </c:pt>
                <c:pt idx="6">
                  <c:v>600</c:v>
                </c:pt>
                <c:pt idx="7">
                  <c:v>768</c:v>
                </c:pt>
                <c:pt idx="8">
                  <c:v>936</c:v>
                </c:pt>
              </c:numCache>
            </c:numRef>
          </c:cat>
          <c:val>
            <c:numRef>
              <c:f>'[百分比做圖(0524-slide 16).xlsx]0524-E'!$F$20:$F$28</c:f>
              <c:numCache>
                <c:formatCode>0%</c:formatCode>
                <c:ptCount val="9"/>
                <c:pt idx="0">
                  <c:v>1</c:v>
                </c:pt>
                <c:pt idx="1">
                  <c:v>0.94545454545454544</c:v>
                </c:pt>
                <c:pt idx="2">
                  <c:v>0.94545454545454544</c:v>
                </c:pt>
                <c:pt idx="3">
                  <c:v>1.0363636363636362</c:v>
                </c:pt>
                <c:pt idx="4">
                  <c:v>0.89090909090909165</c:v>
                </c:pt>
                <c:pt idx="5">
                  <c:v>0.87272727272727424</c:v>
                </c:pt>
                <c:pt idx="6">
                  <c:v>0.81818181818181979</c:v>
                </c:pt>
                <c:pt idx="7">
                  <c:v>0.7454545454545457</c:v>
                </c:pt>
                <c:pt idx="8">
                  <c:v>0.65454545454545698</c:v>
                </c:pt>
              </c:numCache>
            </c:numRef>
          </c:val>
          <c:smooth val="0"/>
          <c:extLst xmlns:c16r2="http://schemas.microsoft.com/office/drawing/2015/06/chart">
            <c:ext xmlns:c16="http://schemas.microsoft.com/office/drawing/2014/chart" uri="{C3380CC4-5D6E-409C-BE32-E72D297353CC}">
              <c16:uniqueId val="{00000003-4B2E-44D4-A553-27BF171D8A32}"/>
            </c:ext>
          </c:extLst>
        </c:ser>
        <c:dLbls>
          <c:showLegendKey val="0"/>
          <c:showVal val="0"/>
          <c:showCatName val="0"/>
          <c:showSerName val="0"/>
          <c:showPercent val="0"/>
          <c:showBubbleSize val="0"/>
        </c:dLbls>
        <c:smooth val="0"/>
        <c:axId val="441681400"/>
        <c:axId val="441681792"/>
      </c:lineChart>
      <c:dateAx>
        <c:axId val="44168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1681792"/>
        <c:crosses val="autoZero"/>
        <c:auto val="0"/>
        <c:lblOffset val="100"/>
        <c:baseTimeUnit val="days"/>
        <c:majorUnit val="100"/>
        <c:majorTimeUnit val="days"/>
      </c:dateAx>
      <c:valAx>
        <c:axId val="441681792"/>
        <c:scaling>
          <c:orientation val="minMax"/>
          <c:max val="1.1000000000000001"/>
          <c:min val="0.2"/>
        </c:scaling>
        <c:delete val="0"/>
        <c:axPos val="l"/>
        <c:majorGridlines>
          <c:spPr>
            <a:ln w="12700" cap="flat" cmpd="sng" algn="ctr">
              <a:solidFill>
                <a:schemeClr val="accent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dirty="0"/>
                  <a:t>Abs. %</a:t>
                </a:r>
                <a:endParaRPr lang="zh-TW" altLang="en-US"/>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168140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5400WB</c:v>
          </c:tx>
          <c:spPr>
            <a:ln w="28575" cap="rnd">
              <a:solidFill>
                <a:srgbClr val="0070C0"/>
              </a:solidFill>
              <a:round/>
            </a:ln>
            <a:effectLst/>
          </c:spPr>
          <c:marker>
            <c:symbol val="none"/>
          </c:marker>
          <c:cat>
            <c:numRef>
              <c:f>'0525'!$A$21:$A$29</c:f>
              <c:numCache>
                <c:formatCode>General</c:formatCode>
                <c:ptCount val="9"/>
                <c:pt idx="0">
                  <c:v>0</c:v>
                </c:pt>
                <c:pt idx="1">
                  <c:v>168</c:v>
                </c:pt>
                <c:pt idx="2">
                  <c:v>336</c:v>
                </c:pt>
                <c:pt idx="3">
                  <c:v>408</c:v>
                </c:pt>
                <c:pt idx="4">
                  <c:v>504</c:v>
                </c:pt>
                <c:pt idx="5">
                  <c:v>576</c:v>
                </c:pt>
                <c:pt idx="6">
                  <c:v>672</c:v>
                </c:pt>
                <c:pt idx="7">
                  <c:v>840</c:v>
                </c:pt>
                <c:pt idx="8">
                  <c:v>1008</c:v>
                </c:pt>
              </c:numCache>
            </c:numRef>
          </c:cat>
          <c:val>
            <c:numRef>
              <c:f>'0525'!$C$21:$C$29</c:f>
              <c:numCache>
                <c:formatCode>0%</c:formatCode>
                <c:ptCount val="9"/>
                <c:pt idx="0">
                  <c:v>1</c:v>
                </c:pt>
                <c:pt idx="1">
                  <c:v>0.96825396825396837</c:v>
                </c:pt>
                <c:pt idx="2">
                  <c:v>0.95767195767195934</c:v>
                </c:pt>
                <c:pt idx="3">
                  <c:v>0.94179894179894186</c:v>
                </c:pt>
                <c:pt idx="4">
                  <c:v>0.94179894179894186</c:v>
                </c:pt>
                <c:pt idx="5">
                  <c:v>0.93121693121692928</c:v>
                </c:pt>
                <c:pt idx="6">
                  <c:v>0.89947089947089964</c:v>
                </c:pt>
                <c:pt idx="7">
                  <c:v>0.86772486772486923</c:v>
                </c:pt>
                <c:pt idx="8">
                  <c:v>0.84126984126984161</c:v>
                </c:pt>
              </c:numCache>
            </c:numRef>
          </c:val>
          <c:smooth val="0"/>
          <c:extLst xmlns:c16r2="http://schemas.microsoft.com/office/drawing/2015/06/chart">
            <c:ext xmlns:c16="http://schemas.microsoft.com/office/drawing/2014/chart" uri="{C3380CC4-5D6E-409C-BE32-E72D297353CC}">
              <c16:uniqueId val="{00000000-A057-45EB-85B7-6E5DC7F4067A}"/>
            </c:ext>
          </c:extLst>
        </c:ser>
        <c:ser>
          <c:idx val="1"/>
          <c:order val="1"/>
          <c:tx>
            <c:v>5582WB</c:v>
          </c:tx>
          <c:spPr>
            <a:ln w="28575" cap="rnd">
              <a:solidFill>
                <a:srgbClr val="C00000"/>
              </a:solidFill>
              <a:round/>
            </a:ln>
            <a:effectLst/>
          </c:spPr>
          <c:marker>
            <c:symbol val="none"/>
          </c:marker>
          <c:cat>
            <c:numRef>
              <c:f>'0525'!$A$21:$A$29</c:f>
              <c:numCache>
                <c:formatCode>General</c:formatCode>
                <c:ptCount val="9"/>
                <c:pt idx="0">
                  <c:v>0</c:v>
                </c:pt>
                <c:pt idx="1">
                  <c:v>168</c:v>
                </c:pt>
                <c:pt idx="2">
                  <c:v>336</c:v>
                </c:pt>
                <c:pt idx="3">
                  <c:v>408</c:v>
                </c:pt>
                <c:pt idx="4">
                  <c:v>504</c:v>
                </c:pt>
                <c:pt idx="5">
                  <c:v>576</c:v>
                </c:pt>
                <c:pt idx="6">
                  <c:v>672</c:v>
                </c:pt>
                <c:pt idx="7">
                  <c:v>840</c:v>
                </c:pt>
                <c:pt idx="8">
                  <c:v>1008</c:v>
                </c:pt>
              </c:numCache>
            </c:numRef>
          </c:cat>
          <c:val>
            <c:numRef>
              <c:f>'0525'!$D$21:$D$29</c:f>
              <c:numCache>
                <c:formatCode>0%</c:formatCode>
                <c:ptCount val="9"/>
                <c:pt idx="0">
                  <c:v>1</c:v>
                </c:pt>
                <c:pt idx="1">
                  <c:v>0.9285714285714286</c:v>
                </c:pt>
                <c:pt idx="2">
                  <c:v>0.91666666666666652</c:v>
                </c:pt>
                <c:pt idx="3">
                  <c:v>0.88095238095237871</c:v>
                </c:pt>
                <c:pt idx="4">
                  <c:v>0.86904761904761962</c:v>
                </c:pt>
                <c:pt idx="5">
                  <c:v>0.86904761904761962</c:v>
                </c:pt>
                <c:pt idx="6">
                  <c:v>0.80952380952380965</c:v>
                </c:pt>
                <c:pt idx="7">
                  <c:v>0.77380952380952595</c:v>
                </c:pt>
                <c:pt idx="8">
                  <c:v>0.70238095238095233</c:v>
                </c:pt>
              </c:numCache>
            </c:numRef>
          </c:val>
          <c:smooth val="0"/>
          <c:extLst xmlns:c16r2="http://schemas.microsoft.com/office/drawing/2015/06/chart">
            <c:ext xmlns:c16="http://schemas.microsoft.com/office/drawing/2014/chart" uri="{C3380CC4-5D6E-409C-BE32-E72D297353CC}">
              <c16:uniqueId val="{00000001-A057-45EB-85B7-6E5DC7F4067A}"/>
            </c:ext>
          </c:extLst>
        </c:ser>
        <c:ser>
          <c:idx val="2"/>
          <c:order val="2"/>
          <c:tx>
            <c:v>5530</c:v>
          </c:tx>
          <c:spPr>
            <a:ln w="28575" cap="rnd">
              <a:solidFill>
                <a:srgbClr val="92D050"/>
              </a:solidFill>
              <a:round/>
            </a:ln>
            <a:effectLst/>
          </c:spPr>
          <c:marker>
            <c:symbol val="none"/>
          </c:marker>
          <c:cat>
            <c:numRef>
              <c:f>'0525'!$A$21:$A$29</c:f>
              <c:numCache>
                <c:formatCode>General</c:formatCode>
                <c:ptCount val="9"/>
                <c:pt idx="0">
                  <c:v>0</c:v>
                </c:pt>
                <c:pt idx="1">
                  <c:v>168</c:v>
                </c:pt>
                <c:pt idx="2">
                  <c:v>336</c:v>
                </c:pt>
                <c:pt idx="3">
                  <c:v>408</c:v>
                </c:pt>
                <c:pt idx="4">
                  <c:v>504</c:v>
                </c:pt>
                <c:pt idx="5">
                  <c:v>576</c:v>
                </c:pt>
                <c:pt idx="6">
                  <c:v>672</c:v>
                </c:pt>
                <c:pt idx="7">
                  <c:v>840</c:v>
                </c:pt>
                <c:pt idx="8">
                  <c:v>1008</c:v>
                </c:pt>
              </c:numCache>
            </c:numRef>
          </c:cat>
          <c:val>
            <c:numRef>
              <c:f>'0525'!$E$21:$E$29</c:f>
              <c:numCache>
                <c:formatCode>0%</c:formatCode>
                <c:ptCount val="9"/>
                <c:pt idx="0">
                  <c:v>1</c:v>
                </c:pt>
                <c:pt idx="1">
                  <c:v>0.85294117647059253</c:v>
                </c:pt>
                <c:pt idx="2">
                  <c:v>0.71568627450980582</c:v>
                </c:pt>
                <c:pt idx="3">
                  <c:v>0.62745098039215652</c:v>
                </c:pt>
                <c:pt idx="4">
                  <c:v>0.54901960784313764</c:v>
                </c:pt>
                <c:pt idx="5">
                  <c:v>0.49019607843137253</c:v>
                </c:pt>
                <c:pt idx="6">
                  <c:v>0.44117647058823528</c:v>
                </c:pt>
                <c:pt idx="7">
                  <c:v>0.36274509803921567</c:v>
                </c:pt>
                <c:pt idx="8">
                  <c:v>0.30392156862745257</c:v>
                </c:pt>
              </c:numCache>
            </c:numRef>
          </c:val>
          <c:smooth val="0"/>
          <c:extLst xmlns:c16r2="http://schemas.microsoft.com/office/drawing/2015/06/chart">
            <c:ext xmlns:c16="http://schemas.microsoft.com/office/drawing/2014/chart" uri="{C3380CC4-5D6E-409C-BE32-E72D297353CC}">
              <c16:uniqueId val="{00000002-A057-45EB-85B7-6E5DC7F4067A}"/>
            </c:ext>
          </c:extLst>
        </c:ser>
        <c:ser>
          <c:idx val="3"/>
          <c:order val="3"/>
          <c:tx>
            <c:v>5582/353 WB</c:v>
          </c:tx>
          <c:spPr>
            <a:ln w="28575" cap="rnd">
              <a:solidFill>
                <a:srgbClr val="7030A0"/>
              </a:solidFill>
              <a:round/>
            </a:ln>
            <a:effectLst/>
          </c:spPr>
          <c:marker>
            <c:symbol val="none"/>
          </c:marker>
          <c:cat>
            <c:numRef>
              <c:f>'0525'!$A$21:$A$29</c:f>
              <c:numCache>
                <c:formatCode>General</c:formatCode>
                <c:ptCount val="9"/>
                <c:pt idx="0">
                  <c:v>0</c:v>
                </c:pt>
                <c:pt idx="1">
                  <c:v>168</c:v>
                </c:pt>
                <c:pt idx="2">
                  <c:v>336</c:v>
                </c:pt>
                <c:pt idx="3">
                  <c:v>408</c:v>
                </c:pt>
                <c:pt idx="4">
                  <c:v>504</c:v>
                </c:pt>
                <c:pt idx="5">
                  <c:v>576</c:v>
                </c:pt>
                <c:pt idx="6">
                  <c:v>672</c:v>
                </c:pt>
                <c:pt idx="7">
                  <c:v>840</c:v>
                </c:pt>
                <c:pt idx="8">
                  <c:v>1008</c:v>
                </c:pt>
              </c:numCache>
            </c:numRef>
          </c:cat>
          <c:val>
            <c:numRef>
              <c:f>'0525'!$F$21:$F$29</c:f>
              <c:numCache>
                <c:formatCode>0%</c:formatCode>
                <c:ptCount val="9"/>
                <c:pt idx="0">
                  <c:v>1</c:v>
                </c:pt>
                <c:pt idx="1">
                  <c:v>0.95454545454545625</c:v>
                </c:pt>
                <c:pt idx="2">
                  <c:v>0.9242424242424242</c:v>
                </c:pt>
                <c:pt idx="3">
                  <c:v>0.9242424242424242</c:v>
                </c:pt>
                <c:pt idx="4">
                  <c:v>0.90909090909090906</c:v>
                </c:pt>
                <c:pt idx="5">
                  <c:v>0.90909090909090906</c:v>
                </c:pt>
                <c:pt idx="6">
                  <c:v>0.86363636363636354</c:v>
                </c:pt>
                <c:pt idx="7">
                  <c:v>0.84848484848484862</c:v>
                </c:pt>
                <c:pt idx="8">
                  <c:v>0.8181818181818199</c:v>
                </c:pt>
              </c:numCache>
            </c:numRef>
          </c:val>
          <c:smooth val="0"/>
          <c:extLst xmlns:c16r2="http://schemas.microsoft.com/office/drawing/2015/06/chart">
            <c:ext xmlns:c16="http://schemas.microsoft.com/office/drawing/2014/chart" uri="{C3380CC4-5D6E-409C-BE32-E72D297353CC}">
              <c16:uniqueId val="{00000003-A057-45EB-85B7-6E5DC7F4067A}"/>
            </c:ext>
          </c:extLst>
        </c:ser>
        <c:ser>
          <c:idx val="4"/>
          <c:order val="4"/>
          <c:tx>
            <c:v>5530/353</c:v>
          </c:tx>
          <c:spPr>
            <a:ln w="28575" cap="rnd">
              <a:solidFill>
                <a:srgbClr val="0099CC"/>
              </a:solidFill>
              <a:round/>
            </a:ln>
            <a:effectLst/>
          </c:spPr>
          <c:marker>
            <c:symbol val="none"/>
          </c:marker>
          <c:cat>
            <c:numRef>
              <c:f>'0525'!$A$21:$A$29</c:f>
              <c:numCache>
                <c:formatCode>General</c:formatCode>
                <c:ptCount val="9"/>
                <c:pt idx="0">
                  <c:v>0</c:v>
                </c:pt>
                <c:pt idx="1">
                  <c:v>168</c:v>
                </c:pt>
                <c:pt idx="2">
                  <c:v>336</c:v>
                </c:pt>
                <c:pt idx="3">
                  <c:v>408</c:v>
                </c:pt>
                <c:pt idx="4">
                  <c:v>504</c:v>
                </c:pt>
                <c:pt idx="5">
                  <c:v>576</c:v>
                </c:pt>
                <c:pt idx="6">
                  <c:v>672</c:v>
                </c:pt>
                <c:pt idx="7">
                  <c:v>840</c:v>
                </c:pt>
                <c:pt idx="8">
                  <c:v>1008</c:v>
                </c:pt>
              </c:numCache>
            </c:numRef>
          </c:cat>
          <c:val>
            <c:numRef>
              <c:f>'0525'!$G$21:$G$29</c:f>
              <c:numCache>
                <c:formatCode>0%</c:formatCode>
                <c:ptCount val="9"/>
                <c:pt idx="0">
                  <c:v>1</c:v>
                </c:pt>
                <c:pt idx="1">
                  <c:v>0.86776859504132242</c:v>
                </c:pt>
                <c:pt idx="2">
                  <c:v>0.68595041322314299</c:v>
                </c:pt>
                <c:pt idx="3">
                  <c:v>0.61983471074380336</c:v>
                </c:pt>
                <c:pt idx="4">
                  <c:v>0.57024793388429762</c:v>
                </c:pt>
                <c:pt idx="5">
                  <c:v>0.52892561983471165</c:v>
                </c:pt>
                <c:pt idx="6">
                  <c:v>0.48760330578512395</c:v>
                </c:pt>
                <c:pt idx="7">
                  <c:v>0.43801652892562115</c:v>
                </c:pt>
                <c:pt idx="8">
                  <c:v>0.41322314049586778</c:v>
                </c:pt>
              </c:numCache>
            </c:numRef>
          </c:val>
          <c:smooth val="0"/>
          <c:extLst xmlns:c16r2="http://schemas.microsoft.com/office/drawing/2015/06/chart">
            <c:ext xmlns:c16="http://schemas.microsoft.com/office/drawing/2014/chart" uri="{C3380CC4-5D6E-409C-BE32-E72D297353CC}">
              <c16:uniqueId val="{00000004-A057-45EB-85B7-6E5DC7F4067A}"/>
            </c:ext>
          </c:extLst>
        </c:ser>
        <c:dLbls>
          <c:showLegendKey val="0"/>
          <c:showVal val="0"/>
          <c:showCatName val="0"/>
          <c:showSerName val="0"/>
          <c:showPercent val="0"/>
          <c:showBubbleSize val="0"/>
        </c:dLbls>
        <c:smooth val="0"/>
        <c:axId val="441682968"/>
        <c:axId val="441683360"/>
      </c:lineChart>
      <c:dateAx>
        <c:axId val="441682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1683360"/>
        <c:crosses val="autoZero"/>
        <c:auto val="0"/>
        <c:lblOffset val="100"/>
        <c:baseTimeUnit val="days"/>
        <c:majorUnit val="100"/>
        <c:majorTimeUnit val="days"/>
        <c:minorUnit val="1"/>
      </c:dateAx>
      <c:valAx>
        <c:axId val="441683360"/>
        <c:scaling>
          <c:orientation val="minMax"/>
          <c:min val="0.30000000000000032"/>
        </c:scaling>
        <c:delete val="0"/>
        <c:axPos val="l"/>
        <c:majorGridlines>
          <c:spPr>
            <a:ln w="12700" cap="flat" cmpd="sng" algn="ctr">
              <a:solidFill>
                <a:schemeClr val="accent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dirty="0"/>
                  <a:t>Abs. %</a:t>
                </a:r>
                <a:endParaRPr lang="zh-TW" altLang="en-US"/>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1682968"/>
        <c:crosses val="autoZero"/>
        <c:crossBetween val="between"/>
        <c:majorUnit val="0.1"/>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5400WB</c:v>
          </c:tx>
          <c:spPr>
            <a:ln w="28575" cap="rnd">
              <a:solidFill>
                <a:srgbClr val="4F81BD"/>
              </a:solidFill>
              <a:prstDash val="sysDot"/>
              <a:round/>
            </a:ln>
            <a:effectLst/>
          </c:spPr>
          <c:marker>
            <c:symbol val="none"/>
          </c:marker>
          <c:cat>
            <c:numRef>
              <c:f>'[百分比做圖(0524-slide 16).xlsx]0524-E'!$A$20:$A$28</c:f>
              <c:numCache>
                <c:formatCode>General</c:formatCode>
                <c:ptCount val="9"/>
                <c:pt idx="0">
                  <c:v>0</c:v>
                </c:pt>
                <c:pt idx="1">
                  <c:v>168</c:v>
                </c:pt>
                <c:pt idx="2">
                  <c:v>264</c:v>
                </c:pt>
                <c:pt idx="3">
                  <c:v>336</c:v>
                </c:pt>
                <c:pt idx="4">
                  <c:v>432</c:v>
                </c:pt>
                <c:pt idx="5">
                  <c:v>504</c:v>
                </c:pt>
                <c:pt idx="6">
                  <c:v>600</c:v>
                </c:pt>
                <c:pt idx="7">
                  <c:v>768</c:v>
                </c:pt>
                <c:pt idx="8">
                  <c:v>936</c:v>
                </c:pt>
              </c:numCache>
            </c:numRef>
          </c:cat>
          <c:val>
            <c:numRef>
              <c:f>'[百分比做圖(0524-slide 16).xlsx]0524-E'!$C$20:$C$28</c:f>
              <c:numCache>
                <c:formatCode>0%</c:formatCode>
                <c:ptCount val="9"/>
                <c:pt idx="0">
                  <c:v>1</c:v>
                </c:pt>
                <c:pt idx="1">
                  <c:v>1.0142857142857189</c:v>
                </c:pt>
                <c:pt idx="2">
                  <c:v>1.0571428571428572</c:v>
                </c:pt>
                <c:pt idx="3">
                  <c:v>1.1000000000000001</c:v>
                </c:pt>
                <c:pt idx="4">
                  <c:v>1.0285714285714287</c:v>
                </c:pt>
                <c:pt idx="5">
                  <c:v>1.05</c:v>
                </c:pt>
                <c:pt idx="6">
                  <c:v>0.95714285714285763</c:v>
                </c:pt>
                <c:pt idx="7">
                  <c:v>0.86428571428571643</c:v>
                </c:pt>
                <c:pt idx="8">
                  <c:v>0.72857142857142865</c:v>
                </c:pt>
              </c:numCache>
            </c:numRef>
          </c:val>
          <c:smooth val="0"/>
          <c:extLst xmlns:c16r2="http://schemas.microsoft.com/office/drawing/2015/06/chart">
            <c:ext xmlns:c16="http://schemas.microsoft.com/office/drawing/2014/chart" uri="{C3380CC4-5D6E-409C-BE32-E72D297353CC}">
              <c16:uniqueId val="{00000000-10B2-45C9-B42B-CC458EFB454E}"/>
            </c:ext>
          </c:extLst>
        </c:ser>
        <c:ser>
          <c:idx val="1"/>
          <c:order val="1"/>
          <c:tx>
            <c:v>5582WB</c:v>
          </c:tx>
          <c:spPr>
            <a:ln w="28575" cap="rnd">
              <a:solidFill>
                <a:srgbClr val="C0504D"/>
              </a:solidFill>
              <a:prstDash val="sysDot"/>
              <a:round/>
            </a:ln>
            <a:effectLst/>
          </c:spPr>
          <c:marker>
            <c:symbol val="none"/>
          </c:marker>
          <c:cat>
            <c:numRef>
              <c:f>'[百分比做圖(0524-slide 16).xlsx]0524-E'!$A$20:$A$28</c:f>
              <c:numCache>
                <c:formatCode>General</c:formatCode>
                <c:ptCount val="9"/>
                <c:pt idx="0">
                  <c:v>0</c:v>
                </c:pt>
                <c:pt idx="1">
                  <c:v>168</c:v>
                </c:pt>
                <c:pt idx="2">
                  <c:v>264</c:v>
                </c:pt>
                <c:pt idx="3">
                  <c:v>336</c:v>
                </c:pt>
                <c:pt idx="4">
                  <c:v>432</c:v>
                </c:pt>
                <c:pt idx="5">
                  <c:v>504</c:v>
                </c:pt>
                <c:pt idx="6">
                  <c:v>600</c:v>
                </c:pt>
                <c:pt idx="7">
                  <c:v>768</c:v>
                </c:pt>
                <c:pt idx="8">
                  <c:v>936</c:v>
                </c:pt>
              </c:numCache>
            </c:numRef>
          </c:cat>
          <c:val>
            <c:numRef>
              <c:f>'[百分比做圖(0524-slide 16).xlsx]0524-E'!$D$20:$D$28</c:f>
              <c:numCache>
                <c:formatCode>0%</c:formatCode>
                <c:ptCount val="9"/>
                <c:pt idx="0">
                  <c:v>1</c:v>
                </c:pt>
                <c:pt idx="1">
                  <c:v>0.94736842105262919</c:v>
                </c:pt>
                <c:pt idx="2">
                  <c:v>0.94736842105262919</c:v>
                </c:pt>
                <c:pt idx="3">
                  <c:v>0.93684210526315792</c:v>
                </c:pt>
                <c:pt idx="4">
                  <c:v>0.91578947368421315</c:v>
                </c:pt>
                <c:pt idx="5">
                  <c:v>0.90526315789473477</c:v>
                </c:pt>
                <c:pt idx="6">
                  <c:v>0.88421052631578945</c:v>
                </c:pt>
                <c:pt idx="7">
                  <c:v>0.84210526315789735</c:v>
                </c:pt>
                <c:pt idx="8">
                  <c:v>0.76842105263158533</c:v>
                </c:pt>
              </c:numCache>
            </c:numRef>
          </c:val>
          <c:smooth val="0"/>
          <c:extLst xmlns:c16r2="http://schemas.microsoft.com/office/drawing/2015/06/chart">
            <c:ext xmlns:c16="http://schemas.microsoft.com/office/drawing/2014/chart" uri="{C3380CC4-5D6E-409C-BE32-E72D297353CC}">
              <c16:uniqueId val="{00000001-10B2-45C9-B42B-CC458EFB454E}"/>
            </c:ext>
          </c:extLst>
        </c:ser>
        <c:ser>
          <c:idx val="2"/>
          <c:order val="2"/>
          <c:tx>
            <c:v>5530</c:v>
          </c:tx>
          <c:spPr>
            <a:ln w="28575" cap="rnd">
              <a:solidFill>
                <a:srgbClr val="9BBB59"/>
              </a:solidFill>
              <a:prstDash val="sysDot"/>
              <a:round/>
            </a:ln>
            <a:effectLst/>
          </c:spPr>
          <c:marker>
            <c:symbol val="none"/>
          </c:marker>
          <c:cat>
            <c:numRef>
              <c:f>'[百分比做圖(0524-slide 16).xlsx]0524-E'!$A$20:$A$28</c:f>
              <c:numCache>
                <c:formatCode>General</c:formatCode>
                <c:ptCount val="9"/>
                <c:pt idx="0">
                  <c:v>0</c:v>
                </c:pt>
                <c:pt idx="1">
                  <c:v>168</c:v>
                </c:pt>
                <c:pt idx="2">
                  <c:v>264</c:v>
                </c:pt>
                <c:pt idx="3">
                  <c:v>336</c:v>
                </c:pt>
                <c:pt idx="4">
                  <c:v>432</c:v>
                </c:pt>
                <c:pt idx="5">
                  <c:v>504</c:v>
                </c:pt>
                <c:pt idx="6">
                  <c:v>600</c:v>
                </c:pt>
                <c:pt idx="7">
                  <c:v>768</c:v>
                </c:pt>
                <c:pt idx="8">
                  <c:v>936</c:v>
                </c:pt>
              </c:numCache>
            </c:numRef>
          </c:cat>
          <c:val>
            <c:numRef>
              <c:f>'[百分比做圖(0524-slide 16).xlsx]0524-E'!$E$20:$E$28</c:f>
              <c:numCache>
                <c:formatCode>0%</c:formatCode>
                <c:ptCount val="9"/>
                <c:pt idx="0">
                  <c:v>1</c:v>
                </c:pt>
                <c:pt idx="1">
                  <c:v>0.81818181818182045</c:v>
                </c:pt>
                <c:pt idx="2">
                  <c:v>0.72727272727272729</c:v>
                </c:pt>
                <c:pt idx="3">
                  <c:v>0.7454545454545457</c:v>
                </c:pt>
                <c:pt idx="4">
                  <c:v>0.61818181818182094</c:v>
                </c:pt>
                <c:pt idx="5">
                  <c:v>0.52727272727272656</c:v>
                </c:pt>
                <c:pt idx="6">
                  <c:v>0.45454545454545453</c:v>
                </c:pt>
                <c:pt idx="7">
                  <c:v>0.30909090909091064</c:v>
                </c:pt>
                <c:pt idx="8">
                  <c:v>0.23636363636363636</c:v>
                </c:pt>
              </c:numCache>
            </c:numRef>
          </c:val>
          <c:smooth val="0"/>
          <c:extLst xmlns:c16r2="http://schemas.microsoft.com/office/drawing/2015/06/chart">
            <c:ext xmlns:c16="http://schemas.microsoft.com/office/drawing/2014/chart" uri="{C3380CC4-5D6E-409C-BE32-E72D297353CC}">
              <c16:uniqueId val="{00000002-10B2-45C9-B42B-CC458EFB454E}"/>
            </c:ext>
          </c:extLst>
        </c:ser>
        <c:ser>
          <c:idx val="3"/>
          <c:order val="3"/>
          <c:tx>
            <c:v>5582/353 WB</c:v>
          </c:tx>
          <c:spPr>
            <a:ln w="28575" cap="rnd">
              <a:solidFill>
                <a:srgbClr val="7030A0"/>
              </a:solidFill>
              <a:prstDash val="sysDot"/>
              <a:round/>
            </a:ln>
            <a:effectLst/>
          </c:spPr>
          <c:marker>
            <c:symbol val="none"/>
          </c:marker>
          <c:cat>
            <c:numRef>
              <c:f>'[百分比做圖(0524-slide 16).xlsx]0524-E'!$A$20:$A$28</c:f>
              <c:numCache>
                <c:formatCode>General</c:formatCode>
                <c:ptCount val="9"/>
                <c:pt idx="0">
                  <c:v>0</c:v>
                </c:pt>
                <c:pt idx="1">
                  <c:v>168</c:v>
                </c:pt>
                <c:pt idx="2">
                  <c:v>264</c:v>
                </c:pt>
                <c:pt idx="3">
                  <c:v>336</c:v>
                </c:pt>
                <c:pt idx="4">
                  <c:v>432</c:v>
                </c:pt>
                <c:pt idx="5">
                  <c:v>504</c:v>
                </c:pt>
                <c:pt idx="6">
                  <c:v>600</c:v>
                </c:pt>
                <c:pt idx="7">
                  <c:v>768</c:v>
                </c:pt>
                <c:pt idx="8">
                  <c:v>936</c:v>
                </c:pt>
              </c:numCache>
            </c:numRef>
          </c:cat>
          <c:val>
            <c:numRef>
              <c:f>'[百分比做圖(0524-slide 16).xlsx]0524-E'!$F$20:$F$28</c:f>
              <c:numCache>
                <c:formatCode>0%</c:formatCode>
                <c:ptCount val="9"/>
                <c:pt idx="0">
                  <c:v>1</c:v>
                </c:pt>
                <c:pt idx="1">
                  <c:v>0.94545454545454544</c:v>
                </c:pt>
                <c:pt idx="2">
                  <c:v>0.94545454545454544</c:v>
                </c:pt>
                <c:pt idx="3">
                  <c:v>1.0363636363636362</c:v>
                </c:pt>
                <c:pt idx="4">
                  <c:v>0.89090909090909165</c:v>
                </c:pt>
                <c:pt idx="5">
                  <c:v>0.87272727272727502</c:v>
                </c:pt>
                <c:pt idx="6">
                  <c:v>0.81818181818182045</c:v>
                </c:pt>
                <c:pt idx="7">
                  <c:v>0.7454545454545457</c:v>
                </c:pt>
                <c:pt idx="8">
                  <c:v>0.65454545454545821</c:v>
                </c:pt>
              </c:numCache>
            </c:numRef>
          </c:val>
          <c:smooth val="0"/>
          <c:extLst xmlns:c16r2="http://schemas.microsoft.com/office/drawing/2015/06/chart">
            <c:ext xmlns:c16="http://schemas.microsoft.com/office/drawing/2014/chart" uri="{C3380CC4-5D6E-409C-BE32-E72D297353CC}">
              <c16:uniqueId val="{00000003-10B2-45C9-B42B-CC458EFB454E}"/>
            </c:ext>
          </c:extLst>
        </c:ser>
        <c:dLbls>
          <c:showLegendKey val="0"/>
          <c:showVal val="0"/>
          <c:showCatName val="0"/>
          <c:showSerName val="0"/>
          <c:showPercent val="0"/>
          <c:showBubbleSize val="0"/>
        </c:dLbls>
        <c:smooth val="0"/>
        <c:axId val="444387192"/>
        <c:axId val="444387584"/>
      </c:lineChart>
      <c:dateAx>
        <c:axId val="444387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44387584"/>
        <c:crosses val="autoZero"/>
        <c:auto val="0"/>
        <c:lblOffset val="100"/>
        <c:baseTimeUnit val="days"/>
        <c:majorUnit val="100"/>
        <c:majorTimeUnit val="days"/>
      </c:dateAx>
      <c:valAx>
        <c:axId val="444387584"/>
        <c:scaling>
          <c:orientation val="minMax"/>
          <c:max val="1.1000000000000001"/>
          <c:min val="0.2"/>
        </c:scaling>
        <c:delete val="0"/>
        <c:axPos val="l"/>
        <c:majorGridlines>
          <c:spPr>
            <a:ln w="12700"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4438719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5400WB</c:v>
          </c:tx>
          <c:spPr>
            <a:ln w="28575" cap="rnd">
              <a:solidFill>
                <a:srgbClr val="4F81BD"/>
              </a:solidFill>
              <a:prstDash val="solid"/>
              <a:round/>
            </a:ln>
            <a:effectLst/>
          </c:spPr>
          <c:marker>
            <c:symbol val="none"/>
          </c:marker>
          <c:cat>
            <c:numRef>
              <c:f>'[百分比做圖(0504-slide 16).xlsx]0504-B'!$A$25:$A$37</c:f>
              <c:numCache>
                <c:formatCode>General</c:formatCode>
                <c:ptCount val="13"/>
                <c:pt idx="0">
                  <c:v>0</c:v>
                </c:pt>
                <c:pt idx="1">
                  <c:v>168</c:v>
                </c:pt>
                <c:pt idx="2">
                  <c:v>240</c:v>
                </c:pt>
                <c:pt idx="3">
                  <c:v>336</c:v>
                </c:pt>
                <c:pt idx="4">
                  <c:v>408</c:v>
                </c:pt>
                <c:pt idx="5">
                  <c:v>504</c:v>
                </c:pt>
                <c:pt idx="6">
                  <c:v>600</c:v>
                </c:pt>
                <c:pt idx="7">
                  <c:v>672</c:v>
                </c:pt>
                <c:pt idx="8">
                  <c:v>768</c:v>
                </c:pt>
                <c:pt idx="9">
                  <c:v>840</c:v>
                </c:pt>
                <c:pt idx="10">
                  <c:v>936</c:v>
                </c:pt>
                <c:pt idx="11">
                  <c:v>1104</c:v>
                </c:pt>
                <c:pt idx="12">
                  <c:v>1272</c:v>
                </c:pt>
              </c:numCache>
            </c:numRef>
          </c:cat>
          <c:val>
            <c:numRef>
              <c:f>'[百分比做圖(0504-slide 16).xlsx]0504-B'!$C$25:$C$37</c:f>
              <c:numCache>
                <c:formatCode>0%</c:formatCode>
                <c:ptCount val="13"/>
                <c:pt idx="0">
                  <c:v>1</c:v>
                </c:pt>
                <c:pt idx="1">
                  <c:v>1.0451127819548871</c:v>
                </c:pt>
                <c:pt idx="2">
                  <c:v>1.0526315789473684</c:v>
                </c:pt>
                <c:pt idx="3">
                  <c:v>1.0601503759398501</c:v>
                </c:pt>
                <c:pt idx="4">
                  <c:v>1.0526315789473684</c:v>
                </c:pt>
                <c:pt idx="5">
                  <c:v>0.97744360902255634</c:v>
                </c:pt>
                <c:pt idx="6">
                  <c:v>0.96240601503759393</c:v>
                </c:pt>
                <c:pt idx="7">
                  <c:v>0.96992481203008085</c:v>
                </c:pt>
                <c:pt idx="8">
                  <c:v>0.88721804511278157</c:v>
                </c:pt>
                <c:pt idx="9">
                  <c:v>0.84210526315789735</c:v>
                </c:pt>
                <c:pt idx="10">
                  <c:v>0.75939849624060474</c:v>
                </c:pt>
                <c:pt idx="11">
                  <c:v>0.6842105263157896</c:v>
                </c:pt>
                <c:pt idx="12">
                  <c:v>0.57142857142857451</c:v>
                </c:pt>
              </c:numCache>
            </c:numRef>
          </c:val>
          <c:smooth val="0"/>
          <c:extLst xmlns:c16r2="http://schemas.microsoft.com/office/drawing/2015/06/chart">
            <c:ext xmlns:c16="http://schemas.microsoft.com/office/drawing/2014/chart" uri="{C3380CC4-5D6E-409C-BE32-E72D297353CC}">
              <c16:uniqueId val="{00000000-0D9E-48EE-A45D-EC344A900A89}"/>
            </c:ext>
          </c:extLst>
        </c:ser>
        <c:ser>
          <c:idx val="1"/>
          <c:order val="1"/>
          <c:tx>
            <c:v>5582WB</c:v>
          </c:tx>
          <c:spPr>
            <a:ln w="28575" cap="rnd">
              <a:solidFill>
                <a:srgbClr val="C00000"/>
              </a:solidFill>
              <a:prstDash val="solid"/>
              <a:round/>
            </a:ln>
            <a:effectLst/>
          </c:spPr>
          <c:marker>
            <c:symbol val="none"/>
          </c:marker>
          <c:cat>
            <c:numRef>
              <c:f>'[百分比做圖(0504-slide 16).xlsx]0504-B'!$A$25:$A$37</c:f>
              <c:numCache>
                <c:formatCode>General</c:formatCode>
                <c:ptCount val="13"/>
                <c:pt idx="0">
                  <c:v>0</c:v>
                </c:pt>
                <c:pt idx="1">
                  <c:v>168</c:v>
                </c:pt>
                <c:pt idx="2">
                  <c:v>240</c:v>
                </c:pt>
                <c:pt idx="3">
                  <c:v>336</c:v>
                </c:pt>
                <c:pt idx="4">
                  <c:v>408</c:v>
                </c:pt>
                <c:pt idx="5">
                  <c:v>504</c:v>
                </c:pt>
                <c:pt idx="6">
                  <c:v>600</c:v>
                </c:pt>
                <c:pt idx="7">
                  <c:v>672</c:v>
                </c:pt>
                <c:pt idx="8">
                  <c:v>768</c:v>
                </c:pt>
                <c:pt idx="9">
                  <c:v>840</c:v>
                </c:pt>
                <c:pt idx="10">
                  <c:v>936</c:v>
                </c:pt>
                <c:pt idx="11">
                  <c:v>1104</c:v>
                </c:pt>
                <c:pt idx="12">
                  <c:v>1272</c:v>
                </c:pt>
              </c:numCache>
            </c:numRef>
          </c:cat>
          <c:val>
            <c:numRef>
              <c:f>'[百分比做圖(0504-slide 16).xlsx]0504-B'!$D$25:$D$37</c:f>
              <c:numCache>
                <c:formatCode>0%</c:formatCode>
                <c:ptCount val="13"/>
                <c:pt idx="0">
                  <c:v>1</c:v>
                </c:pt>
                <c:pt idx="1">
                  <c:v>1</c:v>
                </c:pt>
                <c:pt idx="2">
                  <c:v>0.9859154929577465</c:v>
                </c:pt>
                <c:pt idx="3">
                  <c:v>0.97183098591549288</c:v>
                </c:pt>
                <c:pt idx="4">
                  <c:v>0.9577464788732396</c:v>
                </c:pt>
                <c:pt idx="5">
                  <c:v>0.92957746478873249</c:v>
                </c:pt>
                <c:pt idx="6">
                  <c:v>0.91549295774647899</c:v>
                </c:pt>
                <c:pt idx="7">
                  <c:v>0.90140845070422537</c:v>
                </c:pt>
                <c:pt idx="8">
                  <c:v>0.88732394366197187</c:v>
                </c:pt>
                <c:pt idx="9">
                  <c:v>0.88732394366197187</c:v>
                </c:pt>
                <c:pt idx="10">
                  <c:v>0.80281690140845052</c:v>
                </c:pt>
                <c:pt idx="11">
                  <c:v>0.70422535211267845</c:v>
                </c:pt>
                <c:pt idx="12">
                  <c:v>0.52112676056338025</c:v>
                </c:pt>
              </c:numCache>
            </c:numRef>
          </c:val>
          <c:smooth val="0"/>
          <c:extLst xmlns:c16r2="http://schemas.microsoft.com/office/drawing/2015/06/chart">
            <c:ext xmlns:c16="http://schemas.microsoft.com/office/drawing/2014/chart" uri="{C3380CC4-5D6E-409C-BE32-E72D297353CC}">
              <c16:uniqueId val="{00000001-0D9E-48EE-A45D-EC344A900A89}"/>
            </c:ext>
          </c:extLst>
        </c:ser>
        <c:ser>
          <c:idx val="2"/>
          <c:order val="2"/>
          <c:tx>
            <c:v>5530</c:v>
          </c:tx>
          <c:spPr>
            <a:ln w="28575" cap="rnd">
              <a:solidFill>
                <a:srgbClr val="9BBB59"/>
              </a:solidFill>
              <a:prstDash val="solid"/>
              <a:round/>
            </a:ln>
            <a:effectLst/>
          </c:spPr>
          <c:marker>
            <c:symbol val="none"/>
          </c:marker>
          <c:cat>
            <c:numRef>
              <c:f>'[百分比做圖(0504-slide 16).xlsx]0504-B'!$A$25:$A$37</c:f>
              <c:numCache>
                <c:formatCode>General</c:formatCode>
                <c:ptCount val="13"/>
                <c:pt idx="0">
                  <c:v>0</c:v>
                </c:pt>
                <c:pt idx="1">
                  <c:v>168</c:v>
                </c:pt>
                <c:pt idx="2">
                  <c:v>240</c:v>
                </c:pt>
                <c:pt idx="3">
                  <c:v>336</c:v>
                </c:pt>
                <c:pt idx="4">
                  <c:v>408</c:v>
                </c:pt>
                <c:pt idx="5">
                  <c:v>504</c:v>
                </c:pt>
                <c:pt idx="6">
                  <c:v>600</c:v>
                </c:pt>
                <c:pt idx="7">
                  <c:v>672</c:v>
                </c:pt>
                <c:pt idx="8">
                  <c:v>768</c:v>
                </c:pt>
                <c:pt idx="9">
                  <c:v>840</c:v>
                </c:pt>
                <c:pt idx="10">
                  <c:v>936</c:v>
                </c:pt>
                <c:pt idx="11">
                  <c:v>1104</c:v>
                </c:pt>
                <c:pt idx="12">
                  <c:v>1272</c:v>
                </c:pt>
              </c:numCache>
            </c:numRef>
          </c:cat>
          <c:val>
            <c:numRef>
              <c:f>'[百分比做圖(0504-slide 16).xlsx]0504-B'!$E$25:$E$37</c:f>
              <c:numCache>
                <c:formatCode>0%</c:formatCode>
                <c:ptCount val="13"/>
                <c:pt idx="0">
                  <c:v>1</c:v>
                </c:pt>
                <c:pt idx="1">
                  <c:v>0.78350515463917803</c:v>
                </c:pt>
                <c:pt idx="2">
                  <c:v>0.75257731958762886</c:v>
                </c:pt>
                <c:pt idx="3">
                  <c:v>0.7113402061855697</c:v>
                </c:pt>
                <c:pt idx="4">
                  <c:v>0.6907216494845394</c:v>
                </c:pt>
                <c:pt idx="5">
                  <c:v>0.62886597938144362</c:v>
                </c:pt>
                <c:pt idx="6">
                  <c:v>0.65979381443299434</c:v>
                </c:pt>
                <c:pt idx="7">
                  <c:v>0.59793814432989689</c:v>
                </c:pt>
                <c:pt idx="8">
                  <c:v>0.53608247422680411</c:v>
                </c:pt>
                <c:pt idx="9">
                  <c:v>0.50515463917525749</c:v>
                </c:pt>
                <c:pt idx="10">
                  <c:v>0.46391752577319589</c:v>
                </c:pt>
                <c:pt idx="11">
                  <c:v>0.37113402061855671</c:v>
                </c:pt>
                <c:pt idx="12">
                  <c:v>0.25773195876288663</c:v>
                </c:pt>
              </c:numCache>
            </c:numRef>
          </c:val>
          <c:smooth val="0"/>
          <c:extLst xmlns:c16r2="http://schemas.microsoft.com/office/drawing/2015/06/chart">
            <c:ext xmlns:c16="http://schemas.microsoft.com/office/drawing/2014/chart" uri="{C3380CC4-5D6E-409C-BE32-E72D297353CC}">
              <c16:uniqueId val="{00000002-0D9E-48EE-A45D-EC344A900A89}"/>
            </c:ext>
          </c:extLst>
        </c:ser>
        <c:ser>
          <c:idx val="3"/>
          <c:order val="3"/>
          <c:tx>
            <c:v>5582/353 WB</c:v>
          </c:tx>
          <c:spPr>
            <a:ln w="28575" cap="rnd">
              <a:solidFill>
                <a:srgbClr val="7030A0"/>
              </a:solidFill>
              <a:prstDash val="solid"/>
              <a:round/>
            </a:ln>
            <a:effectLst/>
          </c:spPr>
          <c:marker>
            <c:symbol val="none"/>
          </c:marker>
          <c:cat>
            <c:numRef>
              <c:f>'[百分比做圖(0504-slide 16).xlsx]0504-B'!$A$25:$A$37</c:f>
              <c:numCache>
                <c:formatCode>General</c:formatCode>
                <c:ptCount val="13"/>
                <c:pt idx="0">
                  <c:v>0</c:v>
                </c:pt>
                <c:pt idx="1">
                  <c:v>168</c:v>
                </c:pt>
                <c:pt idx="2">
                  <c:v>240</c:v>
                </c:pt>
                <c:pt idx="3">
                  <c:v>336</c:v>
                </c:pt>
                <c:pt idx="4">
                  <c:v>408</c:v>
                </c:pt>
                <c:pt idx="5">
                  <c:v>504</c:v>
                </c:pt>
                <c:pt idx="6">
                  <c:v>600</c:v>
                </c:pt>
                <c:pt idx="7">
                  <c:v>672</c:v>
                </c:pt>
                <c:pt idx="8">
                  <c:v>768</c:v>
                </c:pt>
                <c:pt idx="9">
                  <c:v>840</c:v>
                </c:pt>
                <c:pt idx="10">
                  <c:v>936</c:v>
                </c:pt>
                <c:pt idx="11">
                  <c:v>1104</c:v>
                </c:pt>
                <c:pt idx="12">
                  <c:v>1272</c:v>
                </c:pt>
              </c:numCache>
            </c:numRef>
          </c:cat>
          <c:val>
            <c:numRef>
              <c:f>'[百分比做圖(0504-slide 16).xlsx]0504-B'!$F$25:$F$37</c:f>
              <c:numCache>
                <c:formatCode>0%</c:formatCode>
                <c:ptCount val="13"/>
                <c:pt idx="0">
                  <c:v>1</c:v>
                </c:pt>
                <c:pt idx="1">
                  <c:v>1.0793650793650795</c:v>
                </c:pt>
                <c:pt idx="2">
                  <c:v>1.0634920634920635</c:v>
                </c:pt>
                <c:pt idx="3">
                  <c:v>1.047619047619043</c:v>
                </c:pt>
                <c:pt idx="4">
                  <c:v>1.0793650793650795</c:v>
                </c:pt>
                <c:pt idx="5">
                  <c:v>1.0158730158730158</c:v>
                </c:pt>
                <c:pt idx="6">
                  <c:v>1.0793650793650795</c:v>
                </c:pt>
                <c:pt idx="7">
                  <c:v>1.0317460317460321</c:v>
                </c:pt>
                <c:pt idx="8">
                  <c:v>1</c:v>
                </c:pt>
                <c:pt idx="9">
                  <c:v>0.9841269841269813</c:v>
                </c:pt>
                <c:pt idx="10">
                  <c:v>0.9365079365079364</c:v>
                </c:pt>
                <c:pt idx="11">
                  <c:v>0.88888888888888895</c:v>
                </c:pt>
                <c:pt idx="12">
                  <c:v>0.84126984126984161</c:v>
                </c:pt>
              </c:numCache>
            </c:numRef>
          </c:val>
          <c:smooth val="0"/>
          <c:extLst xmlns:c16r2="http://schemas.microsoft.com/office/drawing/2015/06/chart">
            <c:ext xmlns:c16="http://schemas.microsoft.com/office/drawing/2014/chart" uri="{C3380CC4-5D6E-409C-BE32-E72D297353CC}">
              <c16:uniqueId val="{00000003-0D9E-48EE-A45D-EC344A900A89}"/>
            </c:ext>
          </c:extLst>
        </c:ser>
        <c:dLbls>
          <c:showLegendKey val="0"/>
          <c:showVal val="0"/>
          <c:showCatName val="0"/>
          <c:showSerName val="0"/>
          <c:showPercent val="0"/>
          <c:showBubbleSize val="0"/>
        </c:dLbls>
        <c:smooth val="0"/>
        <c:axId val="444388368"/>
        <c:axId val="444388760"/>
      </c:lineChart>
      <c:dateAx>
        <c:axId val="44438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4388760"/>
        <c:crosses val="autoZero"/>
        <c:auto val="0"/>
        <c:lblOffset val="100"/>
        <c:baseTimeUnit val="days"/>
        <c:majorUnit val="100"/>
        <c:majorTimeUnit val="days"/>
      </c:dateAx>
      <c:valAx>
        <c:axId val="444388760"/>
        <c:scaling>
          <c:orientation val="minMax"/>
          <c:max val="1.1000000000000001"/>
          <c:min val="0.2"/>
        </c:scaling>
        <c:delete val="0"/>
        <c:axPos val="l"/>
        <c:majorGridlines>
          <c:spPr>
            <a:ln w="9525" cap="flat" cmpd="sng" algn="ctr">
              <a:solidFill>
                <a:schemeClr val="accent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4388368"/>
        <c:crosses val="autoZero"/>
        <c:crossBetween val="between"/>
      </c:valAx>
      <c:spPr>
        <a:noFill/>
        <a:ln>
          <a:noFill/>
        </a:ln>
        <a:effectLst/>
      </c:spPr>
    </c:plotArea>
    <c:plotVisOnly val="1"/>
    <c:dispBlanksAs val="gap"/>
    <c:showDLblsOverMax val="0"/>
  </c:chart>
  <c:spPr>
    <a:noFill/>
    <a:ln w="9525" cap="flat" cmpd="sng" algn="ctr">
      <a:solidFill>
        <a:schemeClr val="bg1">
          <a:lumMod val="85000"/>
        </a:schemeClr>
      </a:solidFill>
      <a:round/>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5400WB</c:v>
          </c:tx>
          <c:spPr>
            <a:ln w="28575" cap="rnd">
              <a:solidFill>
                <a:srgbClr val="0070C0"/>
              </a:solidFill>
              <a:prstDash val="sysDot"/>
              <a:round/>
            </a:ln>
            <a:effectLst/>
          </c:spPr>
          <c:marker>
            <c:symbol val="none"/>
          </c:marker>
          <c:cat>
            <c:numRef>
              <c:f>'[百分比做圖(0516 0525).xlsx]0525'!$A$21:$A$29</c:f>
              <c:numCache>
                <c:formatCode>General</c:formatCode>
                <c:ptCount val="9"/>
                <c:pt idx="0">
                  <c:v>0</c:v>
                </c:pt>
                <c:pt idx="1">
                  <c:v>168</c:v>
                </c:pt>
                <c:pt idx="2">
                  <c:v>336</c:v>
                </c:pt>
                <c:pt idx="3">
                  <c:v>408</c:v>
                </c:pt>
                <c:pt idx="4">
                  <c:v>504</c:v>
                </c:pt>
                <c:pt idx="5">
                  <c:v>576</c:v>
                </c:pt>
                <c:pt idx="6">
                  <c:v>672</c:v>
                </c:pt>
                <c:pt idx="7">
                  <c:v>840</c:v>
                </c:pt>
                <c:pt idx="8">
                  <c:v>1008</c:v>
                </c:pt>
              </c:numCache>
            </c:numRef>
          </c:cat>
          <c:val>
            <c:numRef>
              <c:f>'[百分比做圖(0516 0525).xlsx]0525'!$C$21:$C$29</c:f>
              <c:numCache>
                <c:formatCode>0%</c:formatCode>
                <c:ptCount val="9"/>
                <c:pt idx="0">
                  <c:v>1</c:v>
                </c:pt>
                <c:pt idx="1">
                  <c:v>0.96825396825396837</c:v>
                </c:pt>
                <c:pt idx="2">
                  <c:v>0.95767195767196012</c:v>
                </c:pt>
                <c:pt idx="3">
                  <c:v>0.94179894179894186</c:v>
                </c:pt>
                <c:pt idx="4">
                  <c:v>0.94179894179894186</c:v>
                </c:pt>
                <c:pt idx="5">
                  <c:v>0.93121693121692839</c:v>
                </c:pt>
                <c:pt idx="6">
                  <c:v>0.89947089947089964</c:v>
                </c:pt>
                <c:pt idx="7">
                  <c:v>0.86772486772487001</c:v>
                </c:pt>
                <c:pt idx="8">
                  <c:v>0.84126984126984161</c:v>
                </c:pt>
              </c:numCache>
            </c:numRef>
          </c:val>
          <c:smooth val="0"/>
          <c:extLst xmlns:c16r2="http://schemas.microsoft.com/office/drawing/2015/06/chart">
            <c:ext xmlns:c16="http://schemas.microsoft.com/office/drawing/2014/chart" uri="{C3380CC4-5D6E-409C-BE32-E72D297353CC}">
              <c16:uniqueId val="{00000000-9125-4990-BD5E-F21560B49CD5}"/>
            </c:ext>
          </c:extLst>
        </c:ser>
        <c:ser>
          <c:idx val="1"/>
          <c:order val="1"/>
          <c:tx>
            <c:v>5582WB</c:v>
          </c:tx>
          <c:spPr>
            <a:ln w="28575" cap="rnd">
              <a:solidFill>
                <a:srgbClr val="C0504D"/>
              </a:solidFill>
              <a:prstDash val="sysDot"/>
              <a:round/>
            </a:ln>
            <a:effectLst/>
          </c:spPr>
          <c:marker>
            <c:symbol val="none"/>
          </c:marker>
          <c:cat>
            <c:numRef>
              <c:f>'[百分比做圖(0516 0525).xlsx]0525'!$A$21:$A$29</c:f>
              <c:numCache>
                <c:formatCode>General</c:formatCode>
                <c:ptCount val="9"/>
                <c:pt idx="0">
                  <c:v>0</c:v>
                </c:pt>
                <c:pt idx="1">
                  <c:v>168</c:v>
                </c:pt>
                <c:pt idx="2">
                  <c:v>336</c:v>
                </c:pt>
                <c:pt idx="3">
                  <c:v>408</c:v>
                </c:pt>
                <c:pt idx="4">
                  <c:v>504</c:v>
                </c:pt>
                <c:pt idx="5">
                  <c:v>576</c:v>
                </c:pt>
                <c:pt idx="6">
                  <c:v>672</c:v>
                </c:pt>
                <c:pt idx="7">
                  <c:v>840</c:v>
                </c:pt>
                <c:pt idx="8">
                  <c:v>1008</c:v>
                </c:pt>
              </c:numCache>
            </c:numRef>
          </c:cat>
          <c:val>
            <c:numRef>
              <c:f>'[百分比做圖(0516 0525).xlsx]0525'!$D$21:$D$29</c:f>
              <c:numCache>
                <c:formatCode>0%</c:formatCode>
                <c:ptCount val="9"/>
                <c:pt idx="0">
                  <c:v>1</c:v>
                </c:pt>
                <c:pt idx="1">
                  <c:v>0.9285714285714286</c:v>
                </c:pt>
                <c:pt idx="2">
                  <c:v>0.91666666666666652</c:v>
                </c:pt>
                <c:pt idx="3">
                  <c:v>0.88095238095237782</c:v>
                </c:pt>
                <c:pt idx="4">
                  <c:v>0.86904761904761962</c:v>
                </c:pt>
                <c:pt idx="5">
                  <c:v>0.86904761904761962</c:v>
                </c:pt>
                <c:pt idx="6">
                  <c:v>0.80952380952380965</c:v>
                </c:pt>
                <c:pt idx="7">
                  <c:v>0.77380952380952694</c:v>
                </c:pt>
                <c:pt idx="8">
                  <c:v>0.70238095238095233</c:v>
                </c:pt>
              </c:numCache>
            </c:numRef>
          </c:val>
          <c:smooth val="0"/>
          <c:extLst xmlns:c16r2="http://schemas.microsoft.com/office/drawing/2015/06/chart">
            <c:ext xmlns:c16="http://schemas.microsoft.com/office/drawing/2014/chart" uri="{C3380CC4-5D6E-409C-BE32-E72D297353CC}">
              <c16:uniqueId val="{00000001-9125-4990-BD5E-F21560B49CD5}"/>
            </c:ext>
          </c:extLst>
        </c:ser>
        <c:ser>
          <c:idx val="2"/>
          <c:order val="2"/>
          <c:tx>
            <c:v>5530</c:v>
          </c:tx>
          <c:spPr>
            <a:ln w="28575" cap="rnd">
              <a:solidFill>
                <a:srgbClr val="9BBB59"/>
              </a:solidFill>
              <a:prstDash val="sysDot"/>
              <a:round/>
            </a:ln>
            <a:effectLst/>
          </c:spPr>
          <c:marker>
            <c:symbol val="none"/>
          </c:marker>
          <c:cat>
            <c:numRef>
              <c:f>'[百分比做圖(0516 0525).xlsx]0525'!$A$21:$A$29</c:f>
              <c:numCache>
                <c:formatCode>General</c:formatCode>
                <c:ptCount val="9"/>
                <c:pt idx="0">
                  <c:v>0</c:v>
                </c:pt>
                <c:pt idx="1">
                  <c:v>168</c:v>
                </c:pt>
                <c:pt idx="2">
                  <c:v>336</c:v>
                </c:pt>
                <c:pt idx="3">
                  <c:v>408</c:v>
                </c:pt>
                <c:pt idx="4">
                  <c:v>504</c:v>
                </c:pt>
                <c:pt idx="5">
                  <c:v>576</c:v>
                </c:pt>
                <c:pt idx="6">
                  <c:v>672</c:v>
                </c:pt>
                <c:pt idx="7">
                  <c:v>840</c:v>
                </c:pt>
                <c:pt idx="8">
                  <c:v>1008</c:v>
                </c:pt>
              </c:numCache>
            </c:numRef>
          </c:cat>
          <c:val>
            <c:numRef>
              <c:f>'[百分比做圖(0516 0525).xlsx]0525'!$E$21:$E$29</c:f>
              <c:numCache>
                <c:formatCode>0%</c:formatCode>
                <c:ptCount val="9"/>
                <c:pt idx="0">
                  <c:v>1</c:v>
                </c:pt>
                <c:pt idx="1">
                  <c:v>0.85294117647059453</c:v>
                </c:pt>
                <c:pt idx="2">
                  <c:v>0.71568627450980671</c:v>
                </c:pt>
                <c:pt idx="3">
                  <c:v>0.62745098039215652</c:v>
                </c:pt>
                <c:pt idx="4">
                  <c:v>0.54901960784313764</c:v>
                </c:pt>
                <c:pt idx="5">
                  <c:v>0.49019607843137253</c:v>
                </c:pt>
                <c:pt idx="6">
                  <c:v>0.44117647058823528</c:v>
                </c:pt>
                <c:pt idx="7">
                  <c:v>0.36274509803921567</c:v>
                </c:pt>
                <c:pt idx="8">
                  <c:v>0.30392156862745329</c:v>
                </c:pt>
              </c:numCache>
            </c:numRef>
          </c:val>
          <c:smooth val="0"/>
          <c:extLst xmlns:c16r2="http://schemas.microsoft.com/office/drawing/2015/06/chart">
            <c:ext xmlns:c16="http://schemas.microsoft.com/office/drawing/2014/chart" uri="{C3380CC4-5D6E-409C-BE32-E72D297353CC}">
              <c16:uniqueId val="{00000002-9125-4990-BD5E-F21560B49CD5}"/>
            </c:ext>
          </c:extLst>
        </c:ser>
        <c:ser>
          <c:idx val="3"/>
          <c:order val="3"/>
          <c:tx>
            <c:v>5582/353 WB</c:v>
          </c:tx>
          <c:spPr>
            <a:ln w="28575" cap="rnd">
              <a:solidFill>
                <a:srgbClr val="8064A2"/>
              </a:solidFill>
              <a:prstDash val="sysDot"/>
              <a:round/>
            </a:ln>
            <a:effectLst/>
          </c:spPr>
          <c:marker>
            <c:symbol val="none"/>
          </c:marker>
          <c:cat>
            <c:numRef>
              <c:f>'[百分比做圖(0516 0525).xlsx]0525'!$A$21:$A$29</c:f>
              <c:numCache>
                <c:formatCode>General</c:formatCode>
                <c:ptCount val="9"/>
                <c:pt idx="0">
                  <c:v>0</c:v>
                </c:pt>
                <c:pt idx="1">
                  <c:v>168</c:v>
                </c:pt>
                <c:pt idx="2">
                  <c:v>336</c:v>
                </c:pt>
                <c:pt idx="3">
                  <c:v>408</c:v>
                </c:pt>
                <c:pt idx="4">
                  <c:v>504</c:v>
                </c:pt>
                <c:pt idx="5">
                  <c:v>576</c:v>
                </c:pt>
                <c:pt idx="6">
                  <c:v>672</c:v>
                </c:pt>
                <c:pt idx="7">
                  <c:v>840</c:v>
                </c:pt>
                <c:pt idx="8">
                  <c:v>1008</c:v>
                </c:pt>
              </c:numCache>
            </c:numRef>
          </c:cat>
          <c:val>
            <c:numRef>
              <c:f>'[百分比做圖(0516 0525).xlsx]0525'!$F$21:$F$29</c:f>
              <c:numCache>
                <c:formatCode>0%</c:formatCode>
                <c:ptCount val="9"/>
                <c:pt idx="0">
                  <c:v>1</c:v>
                </c:pt>
                <c:pt idx="1">
                  <c:v>0.95454545454545714</c:v>
                </c:pt>
                <c:pt idx="2">
                  <c:v>0.9242424242424242</c:v>
                </c:pt>
                <c:pt idx="3">
                  <c:v>0.9242424242424242</c:v>
                </c:pt>
                <c:pt idx="4">
                  <c:v>0.90909090909090906</c:v>
                </c:pt>
                <c:pt idx="5">
                  <c:v>0.90909090909090906</c:v>
                </c:pt>
                <c:pt idx="6">
                  <c:v>0.86363636363636354</c:v>
                </c:pt>
                <c:pt idx="7">
                  <c:v>0.84848484848484862</c:v>
                </c:pt>
                <c:pt idx="8">
                  <c:v>0.81818181818182056</c:v>
                </c:pt>
              </c:numCache>
            </c:numRef>
          </c:val>
          <c:smooth val="0"/>
          <c:extLst xmlns:c16r2="http://schemas.microsoft.com/office/drawing/2015/06/chart">
            <c:ext xmlns:c16="http://schemas.microsoft.com/office/drawing/2014/chart" uri="{C3380CC4-5D6E-409C-BE32-E72D297353CC}">
              <c16:uniqueId val="{00000003-9125-4990-BD5E-F21560B49CD5}"/>
            </c:ext>
          </c:extLst>
        </c:ser>
        <c:ser>
          <c:idx val="4"/>
          <c:order val="4"/>
          <c:tx>
            <c:v>5530/353</c:v>
          </c:tx>
          <c:spPr>
            <a:ln w="28575" cap="rnd">
              <a:solidFill>
                <a:srgbClr val="33CCCC"/>
              </a:solidFill>
              <a:prstDash val="sysDot"/>
              <a:round/>
            </a:ln>
            <a:effectLst/>
          </c:spPr>
          <c:marker>
            <c:symbol val="none"/>
          </c:marker>
          <c:cat>
            <c:numRef>
              <c:f>'[百分比做圖(0516 0525).xlsx]0525'!$A$21:$A$29</c:f>
              <c:numCache>
                <c:formatCode>General</c:formatCode>
                <c:ptCount val="9"/>
                <c:pt idx="0">
                  <c:v>0</c:v>
                </c:pt>
                <c:pt idx="1">
                  <c:v>168</c:v>
                </c:pt>
                <c:pt idx="2">
                  <c:v>336</c:v>
                </c:pt>
                <c:pt idx="3">
                  <c:v>408</c:v>
                </c:pt>
                <c:pt idx="4">
                  <c:v>504</c:v>
                </c:pt>
                <c:pt idx="5">
                  <c:v>576</c:v>
                </c:pt>
                <c:pt idx="6">
                  <c:v>672</c:v>
                </c:pt>
                <c:pt idx="7">
                  <c:v>840</c:v>
                </c:pt>
                <c:pt idx="8">
                  <c:v>1008</c:v>
                </c:pt>
              </c:numCache>
            </c:numRef>
          </c:cat>
          <c:val>
            <c:numRef>
              <c:f>'[百分比做圖(0516 0525).xlsx]0525'!$G$21:$G$29</c:f>
              <c:numCache>
                <c:formatCode>0%</c:formatCode>
                <c:ptCount val="9"/>
                <c:pt idx="0">
                  <c:v>1</c:v>
                </c:pt>
                <c:pt idx="1">
                  <c:v>0.86776859504132242</c:v>
                </c:pt>
                <c:pt idx="2">
                  <c:v>0.68595041322314421</c:v>
                </c:pt>
                <c:pt idx="3">
                  <c:v>0.61983471074380425</c:v>
                </c:pt>
                <c:pt idx="4">
                  <c:v>0.57024793388429762</c:v>
                </c:pt>
                <c:pt idx="5">
                  <c:v>0.52892561983471165</c:v>
                </c:pt>
                <c:pt idx="6">
                  <c:v>0.48760330578512395</c:v>
                </c:pt>
                <c:pt idx="7">
                  <c:v>0.43801652892562176</c:v>
                </c:pt>
                <c:pt idx="8">
                  <c:v>0.41322314049586778</c:v>
                </c:pt>
              </c:numCache>
            </c:numRef>
          </c:val>
          <c:smooth val="0"/>
          <c:extLst xmlns:c16r2="http://schemas.microsoft.com/office/drawing/2015/06/chart">
            <c:ext xmlns:c16="http://schemas.microsoft.com/office/drawing/2014/chart" uri="{C3380CC4-5D6E-409C-BE32-E72D297353CC}">
              <c16:uniqueId val="{00000004-9125-4990-BD5E-F21560B49CD5}"/>
            </c:ext>
          </c:extLst>
        </c:ser>
        <c:dLbls>
          <c:showLegendKey val="0"/>
          <c:showVal val="0"/>
          <c:showCatName val="0"/>
          <c:showSerName val="0"/>
          <c:showPercent val="0"/>
          <c:showBubbleSize val="0"/>
        </c:dLbls>
        <c:smooth val="0"/>
        <c:axId val="444389936"/>
        <c:axId val="444390328"/>
      </c:lineChart>
      <c:dateAx>
        <c:axId val="444389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44390328"/>
        <c:crosses val="autoZero"/>
        <c:auto val="0"/>
        <c:lblOffset val="100"/>
        <c:baseTimeUnit val="days"/>
        <c:majorUnit val="100"/>
        <c:majorTimeUnit val="days"/>
        <c:minorUnit val="1"/>
      </c:dateAx>
      <c:valAx>
        <c:axId val="444390328"/>
        <c:scaling>
          <c:orientation val="minMax"/>
          <c:min val="0.30000000000000032"/>
        </c:scaling>
        <c:delete val="0"/>
        <c:axPos val="l"/>
        <c:majorGridlines>
          <c:spPr>
            <a:ln w="12700"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44389936"/>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5400WB</c:v>
          </c:tx>
          <c:spPr>
            <a:ln w="28575" cap="rnd">
              <a:solidFill>
                <a:srgbClr val="4F81BD"/>
              </a:solidFill>
              <a:prstDash val="solid"/>
              <a:round/>
            </a:ln>
            <a:effectLst/>
          </c:spPr>
          <c:marker>
            <c:symbol val="none"/>
          </c:marker>
          <c:cat>
            <c:numRef>
              <c:f>'[百分比做圖(0516 0525).xlsx]0516'!$A$27:$A$37</c:f>
              <c:numCache>
                <c:formatCode>General</c:formatCode>
                <c:ptCount val="11"/>
                <c:pt idx="0">
                  <c:v>0</c:v>
                </c:pt>
                <c:pt idx="1">
                  <c:v>168</c:v>
                </c:pt>
                <c:pt idx="2">
                  <c:v>240</c:v>
                </c:pt>
                <c:pt idx="3">
                  <c:v>336</c:v>
                </c:pt>
                <c:pt idx="4">
                  <c:v>432</c:v>
                </c:pt>
                <c:pt idx="5">
                  <c:v>504</c:v>
                </c:pt>
                <c:pt idx="6">
                  <c:v>672</c:v>
                </c:pt>
                <c:pt idx="7">
                  <c:v>744</c:v>
                </c:pt>
                <c:pt idx="8">
                  <c:v>840</c:v>
                </c:pt>
                <c:pt idx="9">
                  <c:v>1008</c:v>
                </c:pt>
                <c:pt idx="10">
                  <c:v>1176</c:v>
                </c:pt>
              </c:numCache>
            </c:numRef>
          </c:cat>
          <c:val>
            <c:numRef>
              <c:f>'[百分比做圖(0516 0525).xlsx]0516'!$C$27:$C$37</c:f>
              <c:numCache>
                <c:formatCode>0%</c:formatCode>
                <c:ptCount val="11"/>
                <c:pt idx="0">
                  <c:v>1</c:v>
                </c:pt>
                <c:pt idx="1">
                  <c:v>1.0247524752475261</c:v>
                </c:pt>
                <c:pt idx="2">
                  <c:v>1</c:v>
                </c:pt>
                <c:pt idx="3">
                  <c:v>0.99009900990099009</c:v>
                </c:pt>
                <c:pt idx="4">
                  <c:v>0.99009900990099009</c:v>
                </c:pt>
                <c:pt idx="5">
                  <c:v>0.97029702970297027</c:v>
                </c:pt>
                <c:pt idx="6">
                  <c:v>0.96039603960396069</c:v>
                </c:pt>
                <c:pt idx="7">
                  <c:v>1.0297029702970297</c:v>
                </c:pt>
                <c:pt idx="8">
                  <c:v>0.96534653465346565</c:v>
                </c:pt>
                <c:pt idx="9">
                  <c:v>0.92574257425742579</c:v>
                </c:pt>
                <c:pt idx="10">
                  <c:v>0.90099009900990101</c:v>
                </c:pt>
              </c:numCache>
            </c:numRef>
          </c:val>
          <c:smooth val="0"/>
          <c:extLst xmlns:c16r2="http://schemas.microsoft.com/office/drawing/2015/06/chart">
            <c:ext xmlns:c16="http://schemas.microsoft.com/office/drawing/2014/chart" uri="{C3380CC4-5D6E-409C-BE32-E72D297353CC}">
              <c16:uniqueId val="{00000000-9F61-45A8-B774-CE3BAD5B58FC}"/>
            </c:ext>
          </c:extLst>
        </c:ser>
        <c:ser>
          <c:idx val="1"/>
          <c:order val="1"/>
          <c:tx>
            <c:v>5582WB</c:v>
          </c:tx>
          <c:spPr>
            <a:ln w="28575" cap="rnd">
              <a:solidFill>
                <a:srgbClr val="C0504D"/>
              </a:solidFill>
              <a:prstDash val="solid"/>
              <a:round/>
            </a:ln>
            <a:effectLst/>
          </c:spPr>
          <c:marker>
            <c:symbol val="none"/>
          </c:marker>
          <c:cat>
            <c:numRef>
              <c:f>'[百分比做圖(0516 0525).xlsx]0516'!$A$27:$A$37</c:f>
              <c:numCache>
                <c:formatCode>General</c:formatCode>
                <c:ptCount val="11"/>
                <c:pt idx="0">
                  <c:v>0</c:v>
                </c:pt>
                <c:pt idx="1">
                  <c:v>168</c:v>
                </c:pt>
                <c:pt idx="2">
                  <c:v>240</c:v>
                </c:pt>
                <c:pt idx="3">
                  <c:v>336</c:v>
                </c:pt>
                <c:pt idx="4">
                  <c:v>432</c:v>
                </c:pt>
                <c:pt idx="5">
                  <c:v>504</c:v>
                </c:pt>
                <c:pt idx="6">
                  <c:v>672</c:v>
                </c:pt>
                <c:pt idx="7">
                  <c:v>744</c:v>
                </c:pt>
                <c:pt idx="8">
                  <c:v>840</c:v>
                </c:pt>
                <c:pt idx="9">
                  <c:v>1008</c:v>
                </c:pt>
                <c:pt idx="10">
                  <c:v>1176</c:v>
                </c:pt>
              </c:numCache>
            </c:numRef>
          </c:cat>
          <c:val>
            <c:numRef>
              <c:f>'[百分比做圖(0516 0525).xlsx]0516'!$D$27:$D$37</c:f>
              <c:numCache>
                <c:formatCode>0%</c:formatCode>
                <c:ptCount val="11"/>
                <c:pt idx="0">
                  <c:v>1</c:v>
                </c:pt>
                <c:pt idx="1">
                  <c:v>1.0405405405405421</c:v>
                </c:pt>
                <c:pt idx="2">
                  <c:v>1.0945945945945939</c:v>
                </c:pt>
                <c:pt idx="3">
                  <c:v>1.0540540540540542</c:v>
                </c:pt>
                <c:pt idx="4">
                  <c:v>1.013513513513514</c:v>
                </c:pt>
                <c:pt idx="5">
                  <c:v>1.0405405405405421</c:v>
                </c:pt>
                <c:pt idx="6">
                  <c:v>0.98648648648648651</c:v>
                </c:pt>
                <c:pt idx="7">
                  <c:v>0.93243243243243235</c:v>
                </c:pt>
                <c:pt idx="8">
                  <c:v>0.9459459459459455</c:v>
                </c:pt>
                <c:pt idx="9">
                  <c:v>0.89189189189189411</c:v>
                </c:pt>
                <c:pt idx="10">
                  <c:v>0.86486486486486491</c:v>
                </c:pt>
              </c:numCache>
            </c:numRef>
          </c:val>
          <c:smooth val="0"/>
          <c:extLst xmlns:c16r2="http://schemas.microsoft.com/office/drawing/2015/06/chart">
            <c:ext xmlns:c16="http://schemas.microsoft.com/office/drawing/2014/chart" uri="{C3380CC4-5D6E-409C-BE32-E72D297353CC}">
              <c16:uniqueId val="{00000001-9F61-45A8-B774-CE3BAD5B58FC}"/>
            </c:ext>
          </c:extLst>
        </c:ser>
        <c:ser>
          <c:idx val="2"/>
          <c:order val="2"/>
          <c:tx>
            <c:v>5530</c:v>
          </c:tx>
          <c:spPr>
            <a:ln w="28575" cap="rnd">
              <a:solidFill>
                <a:srgbClr val="9BBB59"/>
              </a:solidFill>
              <a:prstDash val="solid"/>
              <a:round/>
            </a:ln>
            <a:effectLst/>
          </c:spPr>
          <c:marker>
            <c:symbol val="none"/>
          </c:marker>
          <c:cat>
            <c:numRef>
              <c:f>'[百分比做圖(0516 0525).xlsx]0516'!$A$27:$A$37</c:f>
              <c:numCache>
                <c:formatCode>General</c:formatCode>
                <c:ptCount val="11"/>
                <c:pt idx="0">
                  <c:v>0</c:v>
                </c:pt>
                <c:pt idx="1">
                  <c:v>168</c:v>
                </c:pt>
                <c:pt idx="2">
                  <c:v>240</c:v>
                </c:pt>
                <c:pt idx="3">
                  <c:v>336</c:v>
                </c:pt>
                <c:pt idx="4">
                  <c:v>432</c:v>
                </c:pt>
                <c:pt idx="5">
                  <c:v>504</c:v>
                </c:pt>
                <c:pt idx="6">
                  <c:v>672</c:v>
                </c:pt>
                <c:pt idx="7">
                  <c:v>744</c:v>
                </c:pt>
                <c:pt idx="8">
                  <c:v>840</c:v>
                </c:pt>
                <c:pt idx="9">
                  <c:v>1008</c:v>
                </c:pt>
                <c:pt idx="10">
                  <c:v>1176</c:v>
                </c:pt>
              </c:numCache>
            </c:numRef>
          </c:cat>
          <c:val>
            <c:numRef>
              <c:f>'[百分比做圖(0516 0525).xlsx]0516'!$E$27:$E$37</c:f>
              <c:numCache>
                <c:formatCode>0%</c:formatCode>
                <c:ptCount val="11"/>
                <c:pt idx="0">
                  <c:v>1</c:v>
                </c:pt>
                <c:pt idx="1">
                  <c:v>0.86607142857143116</c:v>
                </c:pt>
                <c:pt idx="2">
                  <c:v>0.76785714285714279</c:v>
                </c:pt>
                <c:pt idx="3">
                  <c:v>0.66964285714286098</c:v>
                </c:pt>
                <c:pt idx="4">
                  <c:v>0.5892857142857143</c:v>
                </c:pt>
                <c:pt idx="5">
                  <c:v>0.53571428571428559</c:v>
                </c:pt>
                <c:pt idx="6">
                  <c:v>0.48214285714285904</c:v>
                </c:pt>
                <c:pt idx="7">
                  <c:v>0.45535714285714285</c:v>
                </c:pt>
                <c:pt idx="8">
                  <c:v>0.41964285714285893</c:v>
                </c:pt>
                <c:pt idx="9">
                  <c:v>0.36607142857142849</c:v>
                </c:pt>
                <c:pt idx="10">
                  <c:v>0.31250000000000105</c:v>
                </c:pt>
              </c:numCache>
            </c:numRef>
          </c:val>
          <c:smooth val="0"/>
          <c:extLst xmlns:c16r2="http://schemas.microsoft.com/office/drawing/2015/06/chart">
            <c:ext xmlns:c16="http://schemas.microsoft.com/office/drawing/2014/chart" uri="{C3380CC4-5D6E-409C-BE32-E72D297353CC}">
              <c16:uniqueId val="{00000002-9F61-45A8-B774-CE3BAD5B58FC}"/>
            </c:ext>
          </c:extLst>
        </c:ser>
        <c:ser>
          <c:idx val="3"/>
          <c:order val="3"/>
          <c:tx>
            <c:v>5582/353 WB</c:v>
          </c:tx>
          <c:spPr>
            <a:ln w="28575" cap="rnd">
              <a:solidFill>
                <a:srgbClr val="8064A2"/>
              </a:solidFill>
              <a:prstDash val="solid"/>
              <a:round/>
            </a:ln>
            <a:effectLst/>
          </c:spPr>
          <c:marker>
            <c:symbol val="none"/>
          </c:marker>
          <c:cat>
            <c:numRef>
              <c:f>'[百分比做圖(0516 0525).xlsx]0516'!$A$27:$A$37</c:f>
              <c:numCache>
                <c:formatCode>General</c:formatCode>
                <c:ptCount val="11"/>
                <c:pt idx="0">
                  <c:v>0</c:v>
                </c:pt>
                <c:pt idx="1">
                  <c:v>168</c:v>
                </c:pt>
                <c:pt idx="2">
                  <c:v>240</c:v>
                </c:pt>
                <c:pt idx="3">
                  <c:v>336</c:v>
                </c:pt>
                <c:pt idx="4">
                  <c:v>432</c:v>
                </c:pt>
                <c:pt idx="5">
                  <c:v>504</c:v>
                </c:pt>
                <c:pt idx="6">
                  <c:v>672</c:v>
                </c:pt>
                <c:pt idx="7">
                  <c:v>744</c:v>
                </c:pt>
                <c:pt idx="8">
                  <c:v>840</c:v>
                </c:pt>
                <c:pt idx="9">
                  <c:v>1008</c:v>
                </c:pt>
                <c:pt idx="10">
                  <c:v>1176</c:v>
                </c:pt>
              </c:numCache>
            </c:numRef>
          </c:cat>
          <c:val>
            <c:numRef>
              <c:f>'[百分比做圖(0516 0525).xlsx]0516'!$F$27:$F$37</c:f>
              <c:numCache>
                <c:formatCode>0%</c:formatCode>
                <c:ptCount val="11"/>
                <c:pt idx="0">
                  <c:v>1</c:v>
                </c:pt>
                <c:pt idx="1">
                  <c:v>1.0169491525423686</c:v>
                </c:pt>
                <c:pt idx="2">
                  <c:v>1</c:v>
                </c:pt>
                <c:pt idx="3">
                  <c:v>0.9491525423728816</c:v>
                </c:pt>
                <c:pt idx="4">
                  <c:v>1.0338983050847412</c:v>
                </c:pt>
                <c:pt idx="5">
                  <c:v>1.0169491525423686</c:v>
                </c:pt>
                <c:pt idx="6">
                  <c:v>1</c:v>
                </c:pt>
                <c:pt idx="7">
                  <c:v>0.96610169491525422</c:v>
                </c:pt>
                <c:pt idx="8">
                  <c:v>0.9491525423728816</c:v>
                </c:pt>
                <c:pt idx="9">
                  <c:v>0.91525423728813826</c:v>
                </c:pt>
                <c:pt idx="10">
                  <c:v>0.8813559322033927</c:v>
                </c:pt>
              </c:numCache>
            </c:numRef>
          </c:val>
          <c:smooth val="0"/>
          <c:extLst xmlns:c16r2="http://schemas.microsoft.com/office/drawing/2015/06/chart">
            <c:ext xmlns:c16="http://schemas.microsoft.com/office/drawing/2014/chart" uri="{C3380CC4-5D6E-409C-BE32-E72D297353CC}">
              <c16:uniqueId val="{00000003-9F61-45A8-B774-CE3BAD5B58FC}"/>
            </c:ext>
          </c:extLst>
        </c:ser>
        <c:ser>
          <c:idx val="4"/>
          <c:order val="4"/>
          <c:tx>
            <c:v>5530/353</c:v>
          </c:tx>
          <c:spPr>
            <a:ln w="28575" cap="rnd">
              <a:solidFill>
                <a:srgbClr val="33CCCC"/>
              </a:solidFill>
              <a:prstDash val="solid"/>
              <a:round/>
            </a:ln>
            <a:effectLst/>
          </c:spPr>
          <c:marker>
            <c:symbol val="none"/>
          </c:marker>
          <c:cat>
            <c:numRef>
              <c:f>'[百分比做圖(0516 0525).xlsx]0516'!$A$27:$A$37</c:f>
              <c:numCache>
                <c:formatCode>General</c:formatCode>
                <c:ptCount val="11"/>
                <c:pt idx="0">
                  <c:v>0</c:v>
                </c:pt>
                <c:pt idx="1">
                  <c:v>168</c:v>
                </c:pt>
                <c:pt idx="2">
                  <c:v>240</c:v>
                </c:pt>
                <c:pt idx="3">
                  <c:v>336</c:v>
                </c:pt>
                <c:pt idx="4">
                  <c:v>432</c:v>
                </c:pt>
                <c:pt idx="5">
                  <c:v>504</c:v>
                </c:pt>
                <c:pt idx="6">
                  <c:v>672</c:v>
                </c:pt>
                <c:pt idx="7">
                  <c:v>744</c:v>
                </c:pt>
                <c:pt idx="8">
                  <c:v>840</c:v>
                </c:pt>
                <c:pt idx="9">
                  <c:v>1008</c:v>
                </c:pt>
                <c:pt idx="10">
                  <c:v>1176</c:v>
                </c:pt>
              </c:numCache>
            </c:numRef>
          </c:cat>
          <c:val>
            <c:numRef>
              <c:f>'[百分比做圖(0516 0525).xlsx]0516'!$G$27:$G$37</c:f>
              <c:numCache>
                <c:formatCode>0%</c:formatCode>
                <c:ptCount val="11"/>
                <c:pt idx="0">
                  <c:v>1</c:v>
                </c:pt>
                <c:pt idx="1">
                  <c:v>0.84090909090909371</c:v>
                </c:pt>
                <c:pt idx="2">
                  <c:v>0.70454545454545725</c:v>
                </c:pt>
                <c:pt idx="3">
                  <c:v>0.60227272727272729</c:v>
                </c:pt>
                <c:pt idx="4">
                  <c:v>0.64772727272727526</c:v>
                </c:pt>
                <c:pt idx="5">
                  <c:v>0.61363636363636354</c:v>
                </c:pt>
                <c:pt idx="6">
                  <c:v>0.57954545454545725</c:v>
                </c:pt>
                <c:pt idx="7">
                  <c:v>0.56818181818182056</c:v>
                </c:pt>
                <c:pt idx="8">
                  <c:v>0.53409090909090906</c:v>
                </c:pt>
                <c:pt idx="9">
                  <c:v>0.48863636363636381</c:v>
                </c:pt>
                <c:pt idx="10">
                  <c:v>0.46590909090909088</c:v>
                </c:pt>
              </c:numCache>
            </c:numRef>
          </c:val>
          <c:smooth val="0"/>
          <c:extLst xmlns:c16r2="http://schemas.microsoft.com/office/drawing/2015/06/chart">
            <c:ext xmlns:c16="http://schemas.microsoft.com/office/drawing/2014/chart" uri="{C3380CC4-5D6E-409C-BE32-E72D297353CC}">
              <c16:uniqueId val="{00000004-9F61-45A8-B774-CE3BAD5B58FC}"/>
            </c:ext>
          </c:extLst>
        </c:ser>
        <c:dLbls>
          <c:showLegendKey val="0"/>
          <c:showVal val="0"/>
          <c:showCatName val="0"/>
          <c:showSerName val="0"/>
          <c:showPercent val="0"/>
          <c:showBubbleSize val="0"/>
        </c:dLbls>
        <c:smooth val="0"/>
        <c:axId val="444989328"/>
        <c:axId val="444989720"/>
      </c:lineChart>
      <c:dateAx>
        <c:axId val="44498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4989720"/>
        <c:crosses val="autoZero"/>
        <c:auto val="0"/>
        <c:lblOffset val="100"/>
        <c:baseTimeUnit val="days"/>
        <c:majorUnit val="100"/>
        <c:majorTimeUnit val="days"/>
      </c:dateAx>
      <c:valAx>
        <c:axId val="444989720"/>
        <c:scaling>
          <c:orientation val="minMax"/>
          <c:max val="1.1000000000000001"/>
          <c:min val="0.30000000000000032"/>
        </c:scaling>
        <c:delete val="0"/>
        <c:axPos val="l"/>
        <c:majorGridlines>
          <c:spPr>
            <a:ln w="12700" cap="flat" cmpd="sng" algn="ctr">
              <a:solidFill>
                <a:schemeClr val="accent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4989328"/>
        <c:crosses val="autoZero"/>
        <c:crossBetween val="between"/>
      </c:valAx>
      <c:spPr>
        <a:noFill/>
        <a:ln>
          <a:noFill/>
        </a:ln>
        <a:effectLst/>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F5884E-EFF0-4576-B300-27A562C9F759}" type="datetimeFigureOut">
              <a:rPr lang="zh-TW" altLang="en-US" smtClean="0"/>
              <a:pPr/>
              <a:t>2018/9/30</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3FADE2-00AA-46A7-9BE5-E256C70917FD}" type="slidenum">
              <a:rPr lang="zh-TW" altLang="en-US" smtClean="0"/>
              <a:pPr/>
              <a:t>‹#›</a:t>
            </a:fld>
            <a:endParaRPr lang="zh-TW" altLang="en-US"/>
          </a:p>
        </p:txBody>
      </p:sp>
    </p:spTree>
    <p:extLst>
      <p:ext uri="{BB962C8B-B14F-4D97-AF65-F5344CB8AC3E}">
        <p14:creationId xmlns:p14="http://schemas.microsoft.com/office/powerpoint/2010/main" val="1173408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13FADE2-00AA-46A7-9BE5-E256C70917FD}" type="slidenum">
              <a:rPr lang="zh-TW" altLang="en-US" smtClean="0"/>
              <a:pPr/>
              <a:t>6</a:t>
            </a:fld>
            <a:endParaRPr lang="zh-TW" altLang="en-US"/>
          </a:p>
        </p:txBody>
      </p:sp>
    </p:spTree>
    <p:extLst>
      <p:ext uri="{BB962C8B-B14F-4D97-AF65-F5344CB8AC3E}">
        <p14:creationId xmlns:p14="http://schemas.microsoft.com/office/powerpoint/2010/main" val="3114452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hitec M1">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0F40E230-45A1-4348-8283-712A76395A31}" type="datetime1">
              <a:rPr lang="zh-TW" altLang="en-US" smtClean="0"/>
              <a:pPr/>
              <a:t>2018/9/30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432CFA6-76C1-43E5-A792-EA869AA33AD7}" type="slidenum">
              <a:rPr lang="zh-TW" altLang="en-US" smtClean="0"/>
              <a:pPr/>
              <a:t>‹#›</a:t>
            </a:fld>
            <a:endParaRPr lang="zh-TW" altLang="en-US"/>
          </a:p>
        </p:txBody>
      </p:sp>
    </p:spTree>
    <p:extLst>
      <p:ext uri="{BB962C8B-B14F-4D97-AF65-F5344CB8AC3E}">
        <p14:creationId xmlns:p14="http://schemas.microsoft.com/office/powerpoint/2010/main" val="3626760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9B725EE-846C-4C0D-8A8A-756581DC5330}" type="datetime1">
              <a:rPr lang="zh-TW" altLang="en-US" smtClean="0"/>
              <a:pPr/>
              <a:t>2018/9/30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432CFA6-76C1-43E5-A792-EA869AA33AD7}" type="slidenum">
              <a:rPr lang="zh-TW" altLang="en-US" smtClean="0"/>
              <a:pPr/>
              <a:t>‹#›</a:t>
            </a:fld>
            <a:endParaRPr lang="zh-TW" altLang="en-US"/>
          </a:p>
        </p:txBody>
      </p:sp>
    </p:spTree>
    <p:extLst>
      <p:ext uri="{BB962C8B-B14F-4D97-AF65-F5344CB8AC3E}">
        <p14:creationId xmlns:p14="http://schemas.microsoft.com/office/powerpoint/2010/main" val="3134243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A29952E-B98B-459A-92B9-BC874121AE93}" type="datetime1">
              <a:rPr lang="zh-TW" altLang="en-US" smtClean="0"/>
              <a:pPr/>
              <a:t>2018/9/30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432CFA6-76C1-43E5-A792-EA869AA33AD7}" type="slidenum">
              <a:rPr lang="zh-TW" altLang="en-US" smtClean="0"/>
              <a:pPr/>
              <a:t>‹#›</a:t>
            </a:fld>
            <a:endParaRPr lang="zh-TW" altLang="en-US"/>
          </a:p>
        </p:txBody>
      </p:sp>
    </p:spTree>
    <p:extLst>
      <p:ext uri="{BB962C8B-B14F-4D97-AF65-F5344CB8AC3E}">
        <p14:creationId xmlns:p14="http://schemas.microsoft.com/office/powerpoint/2010/main" val="1888479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188640"/>
            <a:ext cx="8229600" cy="576064"/>
          </a:xfrm>
        </p:spPr>
        <p:txBody>
          <a:bodyPr>
            <a:noAutofit/>
          </a:bodyPr>
          <a:lstStyle>
            <a:lvl1pPr>
              <a:defRPr sz="3200" b="1"/>
            </a:lvl1pPr>
          </a:lstStyle>
          <a:p>
            <a:r>
              <a:rPr lang="en-US" altLang="zh-TW" dirty="0"/>
              <a:t>ABCDEFG</a:t>
            </a:r>
            <a:endParaRPr lang="zh-TW" altLang="en-US" dirty="0"/>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7F98FF7-9F55-45B6-B96A-F44A929493C2}" type="datetime1">
              <a:rPr lang="zh-TW" altLang="en-US" smtClean="0"/>
              <a:pPr/>
              <a:t>2018/9/30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lvl1pPr>
              <a:defRPr sz="1400"/>
            </a:lvl1pPr>
          </a:lstStyle>
          <a:p>
            <a:fld id="{9432CFA6-76C1-43E5-A792-EA869AA33AD7}" type="slidenum">
              <a:rPr lang="zh-TW" altLang="en-US" smtClean="0"/>
              <a:pPr/>
              <a:t>‹#›</a:t>
            </a:fld>
            <a:endParaRPr lang="zh-TW" altLang="en-US"/>
          </a:p>
        </p:txBody>
      </p:sp>
    </p:spTree>
    <p:extLst>
      <p:ext uri="{BB962C8B-B14F-4D97-AF65-F5344CB8AC3E}">
        <p14:creationId xmlns:p14="http://schemas.microsoft.com/office/powerpoint/2010/main" val="38155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BD80472B-B3C9-459D-B2FA-CE29084B129B}" type="datetime1">
              <a:rPr lang="zh-TW" altLang="en-US" smtClean="0"/>
              <a:pPr/>
              <a:t>2018/9/30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432CFA6-76C1-43E5-A792-EA869AA33AD7}" type="slidenum">
              <a:rPr lang="zh-TW" altLang="en-US" smtClean="0"/>
              <a:pPr/>
              <a:t>‹#›</a:t>
            </a:fld>
            <a:endParaRPr lang="zh-TW" altLang="en-US"/>
          </a:p>
        </p:txBody>
      </p:sp>
    </p:spTree>
    <p:extLst>
      <p:ext uri="{BB962C8B-B14F-4D97-AF65-F5344CB8AC3E}">
        <p14:creationId xmlns:p14="http://schemas.microsoft.com/office/powerpoint/2010/main" val="2588724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25825293-E418-4479-B425-0B194F4DB82E}" type="datetime1">
              <a:rPr lang="zh-TW" altLang="en-US" smtClean="0"/>
              <a:pPr/>
              <a:t>2018/9/30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432CFA6-76C1-43E5-A792-EA869AA33AD7}" type="slidenum">
              <a:rPr lang="zh-TW" altLang="en-US" smtClean="0"/>
              <a:pPr/>
              <a:t>‹#›</a:t>
            </a:fld>
            <a:endParaRPr lang="zh-TW" altLang="en-US"/>
          </a:p>
        </p:txBody>
      </p:sp>
    </p:spTree>
    <p:extLst>
      <p:ext uri="{BB962C8B-B14F-4D97-AF65-F5344CB8AC3E}">
        <p14:creationId xmlns:p14="http://schemas.microsoft.com/office/powerpoint/2010/main" val="4228717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2D3C28E7-C19D-4766-94E3-B9224E7D55EE}" type="datetime1">
              <a:rPr lang="zh-TW" altLang="en-US" smtClean="0"/>
              <a:pPr/>
              <a:t>2018/9/30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9432CFA6-76C1-43E5-A792-EA869AA33AD7}" type="slidenum">
              <a:rPr lang="zh-TW" altLang="en-US" smtClean="0"/>
              <a:pPr/>
              <a:t>‹#›</a:t>
            </a:fld>
            <a:endParaRPr lang="zh-TW" altLang="en-US"/>
          </a:p>
        </p:txBody>
      </p:sp>
    </p:spTree>
    <p:extLst>
      <p:ext uri="{BB962C8B-B14F-4D97-AF65-F5344CB8AC3E}">
        <p14:creationId xmlns:p14="http://schemas.microsoft.com/office/powerpoint/2010/main" val="3642449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910ADDBE-644F-4139-AE65-A60C56320F20}" type="datetime1">
              <a:rPr lang="zh-TW" altLang="en-US" smtClean="0"/>
              <a:pPr/>
              <a:t>2018/9/30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9432CFA6-76C1-43E5-A792-EA869AA33AD7}" type="slidenum">
              <a:rPr lang="zh-TW" altLang="en-US" smtClean="0"/>
              <a:pPr/>
              <a:t>‹#›</a:t>
            </a:fld>
            <a:endParaRPr lang="zh-TW" altLang="en-US"/>
          </a:p>
        </p:txBody>
      </p:sp>
    </p:spTree>
    <p:extLst>
      <p:ext uri="{BB962C8B-B14F-4D97-AF65-F5344CB8AC3E}">
        <p14:creationId xmlns:p14="http://schemas.microsoft.com/office/powerpoint/2010/main" val="119878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A6B550D-D4DC-4599-AAF6-73716089C766}" type="datetime1">
              <a:rPr lang="zh-TW" altLang="en-US" smtClean="0"/>
              <a:pPr/>
              <a:t>2018/9/30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a:t>
            </a:fld>
            <a:endParaRPr lang="zh-TW" altLang="en-US"/>
          </a:p>
        </p:txBody>
      </p:sp>
    </p:spTree>
    <p:extLst>
      <p:ext uri="{BB962C8B-B14F-4D97-AF65-F5344CB8AC3E}">
        <p14:creationId xmlns:p14="http://schemas.microsoft.com/office/powerpoint/2010/main" val="155058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9D0F78B-EE65-4D08-8259-AD8BCE0773C0}" type="datetime1">
              <a:rPr lang="zh-TW" altLang="en-US" smtClean="0"/>
              <a:pPr/>
              <a:t>2018/9/30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432CFA6-76C1-43E5-A792-EA869AA33AD7}" type="slidenum">
              <a:rPr lang="zh-TW" altLang="en-US" smtClean="0"/>
              <a:pPr/>
              <a:t>‹#›</a:t>
            </a:fld>
            <a:endParaRPr lang="zh-TW" altLang="en-US"/>
          </a:p>
        </p:txBody>
      </p:sp>
    </p:spTree>
    <p:extLst>
      <p:ext uri="{BB962C8B-B14F-4D97-AF65-F5344CB8AC3E}">
        <p14:creationId xmlns:p14="http://schemas.microsoft.com/office/powerpoint/2010/main" val="1175580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4310C79-277D-4BA0-BAE3-77B760AE88D7}" type="datetime1">
              <a:rPr lang="zh-TW" altLang="en-US" smtClean="0"/>
              <a:pPr/>
              <a:t>2018/9/30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432CFA6-76C1-43E5-A792-EA869AA33AD7}" type="slidenum">
              <a:rPr lang="zh-TW" altLang="en-US" smtClean="0"/>
              <a:pPr/>
              <a:t>‹#›</a:t>
            </a:fld>
            <a:endParaRPr lang="zh-TW" altLang="en-US"/>
          </a:p>
        </p:txBody>
      </p:sp>
    </p:spTree>
    <p:extLst>
      <p:ext uri="{BB962C8B-B14F-4D97-AF65-F5344CB8AC3E}">
        <p14:creationId xmlns:p14="http://schemas.microsoft.com/office/powerpoint/2010/main" val="272970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TW" dirty="0"/>
              <a:t>TEST </a:t>
            </a:r>
            <a:r>
              <a:rPr lang="en-US" altLang="zh-TW" dirty="0" err="1"/>
              <a:t>TEST</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TW" dirty="0"/>
              <a:t>TEST</a:t>
            </a:r>
            <a:endParaRPr lang="zh-TW" altLang="en-US" dirty="0"/>
          </a:p>
          <a:p>
            <a:pPr lvl="1"/>
            <a:r>
              <a:rPr lang="en-US" altLang="zh-TW" dirty="0"/>
              <a:t>TEST</a:t>
            </a:r>
            <a:endParaRPr lang="zh-TW" altLang="en-US" dirty="0"/>
          </a:p>
          <a:p>
            <a:pPr lvl="2"/>
            <a:r>
              <a:rPr lang="en-US" altLang="zh-TW" dirty="0"/>
              <a:t>TEST</a:t>
            </a:r>
            <a:endParaRPr lang="zh-TW" altLang="en-US" dirty="0"/>
          </a:p>
          <a:p>
            <a:pPr lvl="3"/>
            <a:r>
              <a:rPr lang="en-US" altLang="zh-TW" dirty="0"/>
              <a:t>TEST</a:t>
            </a:r>
            <a:endParaRPr lang="zh-TW" altLang="en-US" dirty="0"/>
          </a:p>
          <a:p>
            <a:pPr lvl="4"/>
            <a:r>
              <a:rPr lang="en-US" altLang="zh-TW" dirty="0"/>
              <a:t>TEST</a:t>
            </a:r>
            <a:endParaRPr lang="zh-TW" altLang="en-US" dirty="0"/>
          </a:p>
        </p:txBody>
      </p:sp>
      <p:sp>
        <p:nvSpPr>
          <p:cNvPr id="4" name="日期版面配置區 3"/>
          <p:cNvSpPr>
            <a:spLocks noGrp="1"/>
          </p:cNvSpPr>
          <p:nvPr>
            <p:ph type="dt" sz="half" idx="2"/>
          </p:nvPr>
        </p:nvSpPr>
        <p:spPr>
          <a:xfrm>
            <a:off x="35496" y="6165304"/>
            <a:ext cx="1954560" cy="216024"/>
          </a:xfrm>
          <a:prstGeom prst="rect">
            <a:avLst/>
          </a:prstGeom>
        </p:spPr>
        <p:txBody>
          <a:bodyPr vert="horz" lIns="91440" tIns="45720" rIns="91440" bIns="45720" rtlCol="0" anchor="ctr"/>
          <a:lstStyle>
            <a:lvl1pPr algn="l">
              <a:defRPr sz="1200">
                <a:solidFill>
                  <a:schemeClr val="tx1">
                    <a:tint val="75000"/>
                  </a:schemeClr>
                </a:solidFill>
              </a:defRPr>
            </a:lvl1pPr>
          </a:lstStyle>
          <a:p>
            <a:fld id="{804B05D7-CA3F-4D4B-B615-98DF68E97273}" type="datetime1">
              <a:rPr lang="zh-TW" altLang="en-US" smtClean="0"/>
              <a:pPr/>
              <a:t>2018/9/30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804248" y="6453336"/>
            <a:ext cx="2133600" cy="365125"/>
          </a:xfrm>
          <a:prstGeom prst="rect">
            <a:avLst/>
          </a:prstGeom>
        </p:spPr>
        <p:txBody>
          <a:bodyPr vert="horz" lIns="91440" tIns="45720" rIns="91440" bIns="45720" rtlCol="0" anchor="ctr"/>
          <a:lstStyle>
            <a:lvl1pPr algn="r">
              <a:defRPr sz="1200">
                <a:solidFill>
                  <a:schemeClr val="bg1"/>
                </a:solidFill>
              </a:defRPr>
            </a:lvl1pPr>
          </a:lstStyle>
          <a:p>
            <a:fld id="{9432CFA6-76C1-43E5-A792-EA869AA33AD7}" type="slidenum">
              <a:rPr lang="zh-TW" altLang="en-US" smtClean="0"/>
              <a:pPr/>
              <a:t>‹#›</a:t>
            </a:fld>
            <a:endParaRPr lang="zh-TW" altLang="en-US"/>
          </a:p>
        </p:txBody>
      </p:sp>
      <p:sp>
        <p:nvSpPr>
          <p:cNvPr id="7" name="矩形 6"/>
          <p:cNvSpPr/>
          <p:nvPr userDrawn="1"/>
        </p:nvSpPr>
        <p:spPr>
          <a:xfrm>
            <a:off x="3762375" y="836712"/>
            <a:ext cx="1619250" cy="53975"/>
          </a:xfrm>
          <a:prstGeom prst="rect">
            <a:avLst/>
          </a:prstGeom>
          <a:gradFill>
            <a:gsLst>
              <a:gs pos="0">
                <a:srgbClr val="0079C2"/>
              </a:gs>
              <a:gs pos="100000">
                <a:srgbClr val="0042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3663067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rgbClr val="00428C"/>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34.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screen">
            <a:extLst>
              <a:ext uri="{28A0092B-C50C-407E-A947-70E740481C1C}">
                <a14:useLocalDpi xmlns:a14="http://schemas.microsoft.com/office/drawing/2010/main" val="0"/>
              </a:ext>
            </a:extLst>
          </a:blip>
          <a:stretch>
            <a:fillRect/>
          </a:stretch>
        </p:blipFill>
        <p:spPr bwMode="auto">
          <a:xfrm>
            <a:off x="0" y="-968"/>
            <a:ext cx="9143998" cy="483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3"/>
          <p:cNvSpPr>
            <a:spLocks noChangeArrowheads="1"/>
          </p:cNvSpPr>
          <p:nvPr/>
        </p:nvSpPr>
        <p:spPr bwMode="auto">
          <a:xfrm>
            <a:off x="0" y="4918272"/>
            <a:ext cx="9144000" cy="1939727"/>
          </a:xfrm>
          <a:prstGeom prst="rect">
            <a:avLst/>
          </a:prstGeom>
          <a:solidFill>
            <a:schemeClr val="bg1"/>
          </a:solidFill>
          <a:ln>
            <a:noFill/>
          </a:ln>
          <a:effectLst/>
          <a:extLst/>
        </p:spPr>
        <p:txBody>
          <a:bodyPr wrap="none" anchor="ctr"/>
          <a:lstStyle/>
          <a:p>
            <a:endParaRPr lang="zh-TW" altLang="en-US"/>
          </a:p>
        </p:txBody>
      </p:sp>
      <p:pic>
        <p:nvPicPr>
          <p:cNvPr id="10" name="Picture 4" descr="F:\Design Work\01-奇鈦科技\logo-3.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76256" y="6021288"/>
            <a:ext cx="19716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a:spLocks noChangeArrowheads="1"/>
          </p:cNvSpPr>
          <p:nvPr/>
        </p:nvSpPr>
        <p:spPr bwMode="auto">
          <a:xfrm>
            <a:off x="0" y="4765873"/>
            <a:ext cx="9144000" cy="143718"/>
          </a:xfrm>
          <a:prstGeom prst="rect">
            <a:avLst/>
          </a:prstGeom>
          <a:gradFill>
            <a:gsLst>
              <a:gs pos="0">
                <a:srgbClr val="0057C0"/>
              </a:gs>
              <a:gs pos="100000">
                <a:srgbClr val="0095F0"/>
              </a:gs>
            </a:gsLst>
            <a:lin ang="10800000" scaled="0"/>
          </a:gradFill>
          <a:ln>
            <a:noFill/>
          </a:ln>
          <a:effectLst/>
          <a:extLst/>
        </p:spPr>
        <p:txBody>
          <a:bodyPr wrap="none" anchor="ctr"/>
          <a:lstStyle/>
          <a:p>
            <a:endParaRPr lang="zh-TW" altLang="en-US"/>
          </a:p>
        </p:txBody>
      </p:sp>
      <p:sp>
        <p:nvSpPr>
          <p:cNvPr id="17" name="文字方塊 16"/>
          <p:cNvSpPr txBox="1"/>
          <p:nvPr/>
        </p:nvSpPr>
        <p:spPr>
          <a:xfrm>
            <a:off x="3209778" y="5157192"/>
            <a:ext cx="2802382" cy="1200329"/>
          </a:xfrm>
          <a:prstGeom prst="rect">
            <a:avLst/>
          </a:prstGeom>
          <a:noFill/>
        </p:spPr>
        <p:txBody>
          <a:bodyPr wrap="square" rtlCol="0">
            <a:spAutoFit/>
          </a:bodyPr>
          <a:lstStyle/>
          <a:p>
            <a:pPr algn="ctr">
              <a:buNone/>
            </a:pPr>
            <a:r>
              <a:rPr lang="en-US" altLang="zh-TW" b="1" u="sng" dirty="0"/>
              <a:t>Dr. Chris Chiu</a:t>
            </a:r>
          </a:p>
          <a:p>
            <a:pPr algn="ctr">
              <a:buNone/>
            </a:pPr>
            <a:r>
              <a:rPr lang="en-US" altLang="zh-TW" b="1" u="sng" dirty="0"/>
              <a:t>Chitec Technology </a:t>
            </a:r>
          </a:p>
          <a:p>
            <a:pPr algn="ctr">
              <a:buNone/>
            </a:pPr>
            <a:r>
              <a:rPr lang="en-US" altLang="zh-TW" b="1" dirty="0"/>
              <a:t>Presented by</a:t>
            </a:r>
          </a:p>
          <a:p>
            <a:pPr algn="ctr">
              <a:buNone/>
            </a:pPr>
            <a:r>
              <a:rPr lang="en-US" altLang="zh-TW" b="1" dirty="0"/>
              <a:t>Christopher J. Karwowski</a:t>
            </a:r>
          </a:p>
        </p:txBody>
      </p:sp>
      <p:sp>
        <p:nvSpPr>
          <p:cNvPr id="19" name="Text Box 5"/>
          <p:cNvSpPr txBox="1">
            <a:spLocks noChangeArrowheads="1"/>
          </p:cNvSpPr>
          <p:nvPr/>
        </p:nvSpPr>
        <p:spPr bwMode="auto">
          <a:xfrm>
            <a:off x="38970" y="271562"/>
            <a:ext cx="9143998" cy="52014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r>
              <a:rPr lang="en-US" i="1" dirty="0"/>
              <a:t> </a:t>
            </a:r>
            <a:r>
              <a:rPr lang="en-US" altLang="zh-TW" sz="4000" b="1" dirty="0">
                <a:solidFill>
                  <a:srgbClr val="000066"/>
                </a:solidFill>
              </a:rPr>
              <a:t>New Advances in 2</a:t>
            </a:r>
            <a:r>
              <a:rPr lang="en-US" altLang="zh-TW" sz="4000" b="1" baseline="30000" dirty="0">
                <a:solidFill>
                  <a:srgbClr val="000066"/>
                </a:solidFill>
              </a:rPr>
              <a:t>nd</a:t>
            </a:r>
            <a:r>
              <a:rPr lang="en-US" altLang="zh-TW" sz="4000" b="1" dirty="0">
                <a:solidFill>
                  <a:srgbClr val="000066"/>
                </a:solidFill>
              </a:rPr>
              <a:t> Generation Light Stabilizers Functionality for the Coatings Industry</a:t>
            </a:r>
          </a:p>
          <a:p>
            <a:pPr algn="ctr"/>
            <a:endParaRPr lang="en-US" dirty="0"/>
          </a:p>
          <a:p>
            <a:pPr algn="ctr"/>
            <a:r>
              <a:rPr lang="en-US" altLang="zh-TW" sz="4000" b="1" dirty="0">
                <a:solidFill>
                  <a:srgbClr val="000066"/>
                </a:solidFill>
              </a:rPr>
              <a:t>Pacific Northwest Society of Coatings Technology </a:t>
            </a:r>
            <a:r>
              <a:rPr lang="en-US" altLang="zh-TW" sz="4000" b="1" dirty="0" err="1">
                <a:solidFill>
                  <a:srgbClr val="000066"/>
                </a:solidFill>
              </a:rPr>
              <a:t>CoatingsFest</a:t>
            </a:r>
            <a:endParaRPr lang="en-US" altLang="zh-TW" sz="4000" b="1" dirty="0">
              <a:solidFill>
                <a:srgbClr val="000066"/>
              </a:solidFill>
            </a:endParaRPr>
          </a:p>
          <a:p>
            <a:pPr algn="ctr"/>
            <a:r>
              <a:rPr lang="en-US" altLang="zh-TW" sz="4000" b="1" dirty="0">
                <a:solidFill>
                  <a:srgbClr val="000066"/>
                </a:solidFill>
              </a:rPr>
              <a:t>Victoria, British Columbia</a:t>
            </a:r>
          </a:p>
          <a:p>
            <a:pPr algn="ctr"/>
            <a:r>
              <a:rPr lang="en-US" altLang="zh-TW" sz="4000" b="1" dirty="0">
                <a:solidFill>
                  <a:srgbClr val="000066"/>
                </a:solidFill>
              </a:rPr>
              <a:t>October 11</a:t>
            </a:r>
            <a:r>
              <a:rPr lang="en-US" altLang="zh-TW" sz="4000" b="1" baseline="30000" dirty="0">
                <a:solidFill>
                  <a:srgbClr val="000066"/>
                </a:solidFill>
              </a:rPr>
              <a:t>th</a:t>
            </a:r>
            <a:r>
              <a:rPr lang="en-US" altLang="zh-TW" sz="4000" b="1" dirty="0">
                <a:solidFill>
                  <a:srgbClr val="000066"/>
                </a:solidFill>
              </a:rPr>
              <a:t>, 2018</a:t>
            </a:r>
          </a:p>
          <a:p>
            <a:pPr algn="ctr">
              <a:buNone/>
            </a:pPr>
            <a:endParaRPr lang="en-US" altLang="zh-TW" sz="4000" b="1" dirty="0">
              <a:solidFill>
                <a:srgbClr val="0070C0"/>
              </a:solidFill>
            </a:endParaRPr>
          </a:p>
        </p:txBody>
      </p:sp>
    </p:spTree>
    <p:extLst>
      <p:ext uri="{BB962C8B-B14F-4D97-AF65-F5344CB8AC3E}">
        <p14:creationId xmlns:p14="http://schemas.microsoft.com/office/powerpoint/2010/main" val="424221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Hydrophilic BTZ vulnerable to </a:t>
            </a:r>
            <a:r>
              <a:rPr lang="en-US" altLang="zh-TW" dirty="0">
                <a:solidFill>
                  <a:srgbClr val="0070C0"/>
                </a:solidFill>
              </a:rPr>
              <a:t>water flushing </a:t>
            </a:r>
            <a:endParaRPr lang="zh-TW" altLang="en-US" dirty="0">
              <a:solidFill>
                <a:srgbClr val="0070C0"/>
              </a:solidFill>
            </a:endParaRPr>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10</a:t>
            </a:fld>
            <a:endParaRPr lang="zh-TW" altLang="en-US"/>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63005" y="1052736"/>
            <a:ext cx="811530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467544" y="4769371"/>
            <a:ext cx="8208912" cy="1631216"/>
          </a:xfrm>
          <a:prstGeom prst="rect">
            <a:avLst/>
          </a:prstGeom>
        </p:spPr>
        <p:txBody>
          <a:bodyPr wrap="square">
            <a:spAutoFit/>
          </a:bodyPr>
          <a:lstStyle/>
          <a:p>
            <a:r>
              <a:rPr lang="en-US" altLang="zh-TW" sz="2000" dirty="0">
                <a:solidFill>
                  <a:srgbClr val="FF0000"/>
                </a:solidFill>
              </a:rPr>
              <a:t>After 15 cycles, nearly 1,000 hours, Hydrophilic BTZ  lost more than 80% of its functionality. The result is expected due to the hydrophilic nature of Hydrophilic BTZ.  However, the speed of loss is astonishing.  Therefore, it is recommended that Hydrophilic BTZ should not be used in exterior applications that have exposure to rain.</a:t>
            </a:r>
          </a:p>
        </p:txBody>
      </p:sp>
    </p:spTree>
    <p:extLst>
      <p:ext uri="{BB962C8B-B14F-4D97-AF65-F5344CB8AC3E}">
        <p14:creationId xmlns:p14="http://schemas.microsoft.com/office/powerpoint/2010/main" val="4201407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First generation of </a:t>
            </a:r>
            <a:r>
              <a:rPr lang="en-US" altLang="zh-TW" dirty="0">
                <a:solidFill>
                  <a:srgbClr val="0070C0"/>
                </a:solidFill>
              </a:rPr>
              <a:t>Chiguard® WB</a:t>
            </a:r>
            <a:endParaRPr lang="zh-TW" altLang="en-US" dirty="0">
              <a:solidFill>
                <a:srgbClr val="0070C0"/>
              </a:solidFill>
            </a:endParaRPr>
          </a:p>
        </p:txBody>
      </p:sp>
      <p:sp>
        <p:nvSpPr>
          <p:cNvPr id="3" name="內容版面配置區 2"/>
          <p:cNvSpPr>
            <a:spLocks noGrp="1"/>
          </p:cNvSpPr>
          <p:nvPr>
            <p:ph idx="1"/>
          </p:nvPr>
        </p:nvSpPr>
        <p:spPr>
          <a:xfrm>
            <a:off x="457200" y="1196753"/>
            <a:ext cx="3898776" cy="2304256"/>
          </a:xfrm>
        </p:spPr>
        <p:txBody>
          <a:bodyPr>
            <a:normAutofit lnSpcReduction="10000"/>
          </a:bodyPr>
          <a:lstStyle/>
          <a:p>
            <a:pPr marL="0" indent="0">
              <a:buNone/>
            </a:pPr>
            <a:r>
              <a:rPr lang="en-US" altLang="zh-TW" sz="2000" b="1" dirty="0"/>
              <a:t>Solid Hydrophobic BTZ was designed to prevent degradation issues with water flushing. It is a dispersion of solid BTZ UVA as shown below. It shows no apparent lose of UV absorbance after water-flushed for the first 2 cycles.</a:t>
            </a:r>
            <a:endParaRPr lang="zh-TW" altLang="en-US" sz="2000" b="1" dirty="0"/>
          </a:p>
          <a:p>
            <a:pPr marL="0" indent="0">
              <a:buNone/>
            </a:pPr>
            <a:endParaRPr lang="zh-TW" altLang="en-US" sz="2000" b="1" dirty="0"/>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11</a:t>
            </a:fld>
            <a:endParaRPr lang="zh-TW" altLang="en-US"/>
          </a:p>
        </p:txBody>
      </p:sp>
      <p:pic>
        <p:nvPicPr>
          <p:cNvPr id="1026" name="Picture 2"/>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9952" y="1291605"/>
            <a:ext cx="4642617" cy="445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圖片 5"/>
          <p:cNvPicPr>
            <a:picLocks noChangeAspect="1"/>
          </p:cNvPicPr>
          <p:nvPr/>
        </p:nvPicPr>
        <p:blipFill>
          <a:blip r:embed="rId3" cstate="screen"/>
          <a:stretch>
            <a:fillRect/>
          </a:stretch>
        </p:blipFill>
        <p:spPr>
          <a:xfrm>
            <a:off x="611560" y="3573016"/>
            <a:ext cx="3312368" cy="2429290"/>
          </a:xfrm>
          <a:prstGeom prst="rect">
            <a:avLst/>
          </a:prstGeom>
          <a:ln>
            <a:noFill/>
          </a:ln>
          <a:effectLst>
            <a:outerShdw blurRad="203200" dist="76200" dir="3000000" sx="98000" sy="98000" algn="tl" rotWithShape="0">
              <a:srgbClr val="333333">
                <a:alpha val="40000"/>
              </a:srgbClr>
            </a:outerShdw>
          </a:effectLst>
        </p:spPr>
      </p:pic>
      <p:cxnSp>
        <p:nvCxnSpPr>
          <p:cNvPr id="7" name="直線接點 6"/>
          <p:cNvCxnSpPr/>
          <p:nvPr/>
        </p:nvCxnSpPr>
        <p:spPr>
          <a:xfrm>
            <a:off x="5763741" y="1412776"/>
            <a:ext cx="5760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5763741" y="1727101"/>
            <a:ext cx="576064"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6372200" y="1268864"/>
            <a:ext cx="2715680" cy="307777"/>
          </a:xfrm>
          <a:prstGeom prst="rect">
            <a:avLst/>
          </a:prstGeom>
        </p:spPr>
        <p:txBody>
          <a:bodyPr wrap="none">
            <a:spAutoFit/>
          </a:bodyPr>
          <a:lstStyle/>
          <a:p>
            <a:pPr fontAlgn="base">
              <a:spcBef>
                <a:spcPct val="20000"/>
              </a:spcBef>
              <a:spcAft>
                <a:spcPct val="0"/>
              </a:spcAft>
            </a:pPr>
            <a:r>
              <a:rPr kumimoji="1" lang="en-US" altLang="zh-TW" sz="1400" b="1" dirty="0">
                <a:solidFill>
                  <a:srgbClr val="0000FF"/>
                </a:solidFill>
                <a:ea typeface="新細明體" pitchFamily="18" charset="-120"/>
              </a:rPr>
              <a:t>Solid Hydrophobic BTZ WB initial </a:t>
            </a:r>
            <a:endParaRPr kumimoji="1" lang="zh-TW" altLang="en-US" sz="1400" dirty="0">
              <a:ea typeface="新細明體" pitchFamily="18" charset="-120"/>
            </a:endParaRPr>
          </a:p>
        </p:txBody>
      </p:sp>
      <p:sp>
        <p:nvSpPr>
          <p:cNvPr id="9" name="文字方塊 8"/>
          <p:cNvSpPr txBox="1"/>
          <p:nvPr/>
        </p:nvSpPr>
        <p:spPr>
          <a:xfrm>
            <a:off x="6372200" y="1576641"/>
            <a:ext cx="2158348" cy="523220"/>
          </a:xfrm>
          <a:prstGeom prst="rect">
            <a:avLst/>
          </a:prstGeom>
          <a:noFill/>
        </p:spPr>
        <p:txBody>
          <a:bodyPr wrap="none" rtlCol="0">
            <a:spAutoFit/>
          </a:bodyPr>
          <a:lstStyle/>
          <a:p>
            <a:r>
              <a:rPr lang="en-US" altLang="zh-TW" sz="1400" dirty="0"/>
              <a:t>Solid Hydrophobic BTZ WB </a:t>
            </a:r>
          </a:p>
          <a:p>
            <a:r>
              <a:rPr lang="en-US" altLang="zh-TW" sz="1400" dirty="0"/>
              <a:t>after 2 cycles</a:t>
            </a:r>
            <a:endParaRPr lang="zh-TW" altLang="en-US" sz="1400" dirty="0"/>
          </a:p>
        </p:txBody>
      </p:sp>
      <p:sp>
        <p:nvSpPr>
          <p:cNvPr id="14" name="橢圓 13"/>
          <p:cNvSpPr/>
          <p:nvPr/>
        </p:nvSpPr>
        <p:spPr bwMode="auto">
          <a:xfrm>
            <a:off x="5724000" y="3158629"/>
            <a:ext cx="432048" cy="360040"/>
          </a:xfrm>
          <a:prstGeom prst="ellipse">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1" lang="zh-TW" altLang="en-US" sz="1800" b="0" i="0" u="none" strike="noStrike" cap="none" normalizeH="0" baseline="0">
              <a:ln>
                <a:noFill/>
              </a:ln>
              <a:solidFill>
                <a:schemeClr val="tx1"/>
              </a:solidFill>
              <a:effectLst/>
              <a:latin typeface="Arial" charset="0"/>
              <a:ea typeface="新細明體" pitchFamily="18" charset="-120"/>
            </a:endParaRPr>
          </a:p>
        </p:txBody>
      </p:sp>
    </p:spTree>
    <p:extLst>
      <p:ext uri="{BB962C8B-B14F-4D97-AF65-F5344CB8AC3E}">
        <p14:creationId xmlns:p14="http://schemas.microsoft.com/office/powerpoint/2010/main" val="3309630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Solid Hydrophobic BTZ</a:t>
            </a:r>
            <a:endParaRPr lang="zh-TW" altLang="en-US" dirty="0"/>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12</a:t>
            </a:fld>
            <a:endParaRPr lang="zh-TW" altLang="en-US"/>
          </a:p>
        </p:txBody>
      </p:sp>
      <p:graphicFrame>
        <p:nvGraphicFramePr>
          <p:cNvPr id="7" name="表格 6"/>
          <p:cNvGraphicFramePr>
            <a:graphicFrameLocks noGrp="1"/>
          </p:cNvGraphicFramePr>
          <p:nvPr>
            <p:extLst>
              <p:ext uri="{D42A27DB-BD31-4B8C-83A1-F6EECF244321}">
                <p14:modId xmlns:p14="http://schemas.microsoft.com/office/powerpoint/2010/main" val="3326833123"/>
              </p:ext>
            </p:extLst>
          </p:nvPr>
        </p:nvGraphicFramePr>
        <p:xfrm>
          <a:off x="827584" y="1282096"/>
          <a:ext cx="7560840" cy="4411592"/>
        </p:xfrm>
        <a:graphic>
          <a:graphicData uri="http://schemas.openxmlformats.org/drawingml/2006/table">
            <a:tbl>
              <a:tblPr firstRow="1" bandRow="1">
                <a:tableStyleId>{5940675A-B579-460E-94D1-54222C63F5DA}</a:tableStyleId>
              </a:tblPr>
              <a:tblGrid>
                <a:gridCol w="3669231">
                  <a:extLst>
                    <a:ext uri="{9D8B030D-6E8A-4147-A177-3AD203B41FA5}">
                      <a16:colId xmlns:a16="http://schemas.microsoft.com/office/drawing/2014/main" xmlns="" val="20000"/>
                    </a:ext>
                  </a:extLst>
                </a:gridCol>
                <a:gridCol w="3891609">
                  <a:extLst>
                    <a:ext uri="{9D8B030D-6E8A-4147-A177-3AD203B41FA5}">
                      <a16:colId xmlns:a16="http://schemas.microsoft.com/office/drawing/2014/main" xmlns="" val="20001"/>
                    </a:ext>
                  </a:extLst>
                </a:gridCol>
              </a:tblGrid>
              <a:tr h="418712">
                <a:tc>
                  <a:txBody>
                    <a:bodyPr/>
                    <a:lstStyle/>
                    <a:p>
                      <a:endParaRPr lang="zh-TW" altLang="en-US" sz="1200" dirty="0">
                        <a:solidFill>
                          <a:schemeClr val="bg1"/>
                        </a:solidFill>
                      </a:endParaRPr>
                    </a:p>
                  </a:txBody>
                  <a:tcPr marL="91449" marR="91449" marT="45733" marB="4573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0">
                          <a:srgbClr val="0070C0"/>
                        </a:gs>
                        <a:gs pos="60000">
                          <a:srgbClr val="00357A"/>
                        </a:gs>
                        <a:gs pos="100000">
                          <a:srgbClr val="002060"/>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kern="1200" dirty="0">
                          <a:solidFill>
                            <a:schemeClr val="bg1"/>
                          </a:solidFill>
                          <a:latin typeface="+mn-lt"/>
                          <a:ea typeface="+mn-ea"/>
                          <a:cs typeface="+mn-cs"/>
                        </a:rPr>
                        <a:t>1</a:t>
                      </a:r>
                      <a:r>
                        <a:rPr lang="en-US" altLang="zh-TW" sz="1800" b="1" kern="1200" baseline="30000" dirty="0">
                          <a:solidFill>
                            <a:schemeClr val="bg1"/>
                          </a:solidFill>
                          <a:latin typeface="+mn-lt"/>
                          <a:ea typeface="+mn-ea"/>
                          <a:cs typeface="+mn-cs"/>
                        </a:rPr>
                        <a:t>st</a:t>
                      </a:r>
                      <a:r>
                        <a:rPr lang="en-US" altLang="zh-TW" sz="1800" b="1" kern="1200" dirty="0">
                          <a:solidFill>
                            <a:schemeClr val="bg1"/>
                          </a:solidFill>
                          <a:latin typeface="+mn-lt"/>
                          <a:ea typeface="+mn-ea"/>
                          <a:cs typeface="+mn-cs"/>
                        </a:rPr>
                        <a:t> G</a:t>
                      </a:r>
                      <a:r>
                        <a:rPr lang="en-US" altLang="zh-TW" sz="1800" b="1" kern="1200" baseline="0" dirty="0">
                          <a:solidFill>
                            <a:schemeClr val="bg1"/>
                          </a:solidFill>
                          <a:latin typeface="+mn-lt"/>
                          <a:ea typeface="+mn-ea"/>
                          <a:cs typeface="+mn-cs"/>
                        </a:rPr>
                        <a:t> </a:t>
                      </a:r>
                      <a:r>
                        <a:rPr lang="en-US" altLang="zh-TW" sz="1800" b="1" kern="1200" dirty="0">
                          <a:solidFill>
                            <a:schemeClr val="bg1"/>
                          </a:solidFill>
                          <a:latin typeface="+mn-lt"/>
                          <a:ea typeface="+mn-ea"/>
                          <a:cs typeface="+mn-cs"/>
                        </a:rPr>
                        <a:t>WB</a:t>
                      </a:r>
                      <a:endParaRPr lang="zh-TW" altLang="en-US" sz="1800" b="1" kern="1200" dirty="0">
                        <a:solidFill>
                          <a:schemeClr val="bg1"/>
                        </a:solidFill>
                        <a:latin typeface="+mn-lt"/>
                        <a:ea typeface="+mn-ea"/>
                        <a:cs typeface="+mn-cs"/>
                      </a:endParaRPr>
                    </a:p>
                  </a:txBody>
                  <a:tcPr marL="91449" marR="91449" marT="45733" marB="4573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0">
                          <a:srgbClr val="0070C0"/>
                        </a:gs>
                        <a:gs pos="60000">
                          <a:srgbClr val="00357A"/>
                        </a:gs>
                        <a:gs pos="100000">
                          <a:srgbClr val="002060"/>
                        </a:gs>
                      </a:gsLst>
                      <a:lin ang="5400000" scaled="0"/>
                    </a:gradFill>
                  </a:tcPr>
                </a:tc>
                <a:extLst>
                  <a:ext uri="{0D108BD9-81ED-4DB2-BD59-A6C34878D82A}">
                    <a16:rowId xmlns:a16="http://schemas.microsoft.com/office/drawing/2014/main" xmlns="" val="10000"/>
                  </a:ext>
                </a:extLst>
              </a:tr>
              <a:tr h="288032">
                <a:tc>
                  <a:txBody>
                    <a:bodyPr/>
                    <a:lstStyle/>
                    <a:p>
                      <a:r>
                        <a:rPr lang="en-US" altLang="zh-TW" sz="1800" dirty="0">
                          <a:solidFill>
                            <a:schemeClr val="tx1">
                              <a:lumMod val="95000"/>
                              <a:lumOff val="5000"/>
                            </a:schemeClr>
                          </a:solidFill>
                          <a:latin typeface="+mn-lt"/>
                        </a:rPr>
                        <a:t>Active ingredient</a:t>
                      </a:r>
                      <a:endParaRPr lang="zh-TW" altLang="en-US" sz="1800" dirty="0">
                        <a:solidFill>
                          <a:schemeClr val="tx1">
                            <a:lumMod val="95000"/>
                            <a:lumOff val="5000"/>
                          </a:schemeClr>
                        </a:solidFill>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p>
                      <a:pPr algn="ctr"/>
                      <a:r>
                        <a:rPr lang="en-US" altLang="zh-TW" sz="1800" dirty="0">
                          <a:latin typeface="+mn-lt"/>
                        </a:rPr>
                        <a:t>20% (solid)</a:t>
                      </a:r>
                      <a:endParaRPr lang="zh-TW" altLang="en-US" sz="1800" dirty="0">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extLst>
                  <a:ext uri="{0D108BD9-81ED-4DB2-BD59-A6C34878D82A}">
                    <a16:rowId xmlns:a16="http://schemas.microsoft.com/office/drawing/2014/main" xmlns="" val="10001"/>
                  </a:ext>
                </a:extLst>
              </a:tr>
              <a:tr h="251832">
                <a:tc>
                  <a:txBody>
                    <a:bodyPr/>
                    <a:lstStyle/>
                    <a:p>
                      <a:r>
                        <a:rPr lang="en-US" altLang="zh-TW" sz="1800" dirty="0">
                          <a:solidFill>
                            <a:schemeClr val="tx1">
                              <a:lumMod val="95000"/>
                              <a:lumOff val="5000"/>
                            </a:schemeClr>
                          </a:solidFill>
                          <a:latin typeface="+mn-lt"/>
                        </a:rPr>
                        <a:t>Inactive ingredients</a:t>
                      </a:r>
                      <a:endParaRPr lang="zh-TW" altLang="en-US" sz="1800" dirty="0">
                        <a:solidFill>
                          <a:schemeClr val="tx1">
                            <a:lumMod val="95000"/>
                            <a:lumOff val="5000"/>
                          </a:schemeClr>
                        </a:solidFill>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p>
                      <a:pPr algn="ctr"/>
                      <a:r>
                        <a:rPr lang="en-US" altLang="zh-TW" sz="1800" dirty="0">
                          <a:latin typeface="+mn-lt"/>
                        </a:rPr>
                        <a:t>10-15%</a:t>
                      </a:r>
                      <a:endParaRPr lang="zh-TW" altLang="en-US" sz="1800" dirty="0">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extLst>
                  <a:ext uri="{0D108BD9-81ED-4DB2-BD59-A6C34878D82A}">
                    <a16:rowId xmlns:a16="http://schemas.microsoft.com/office/drawing/2014/main" xmlns="" val="10002"/>
                  </a:ext>
                </a:extLst>
              </a:tr>
              <a:tr h="359648">
                <a:tc>
                  <a:txBody>
                    <a:bodyPr/>
                    <a:lstStyle/>
                    <a:p>
                      <a:r>
                        <a:rPr lang="en-US" altLang="zh-TW" sz="1800" dirty="0">
                          <a:solidFill>
                            <a:schemeClr val="tx1">
                              <a:lumMod val="95000"/>
                              <a:lumOff val="5000"/>
                            </a:schemeClr>
                          </a:solidFill>
                          <a:latin typeface="+mn-lt"/>
                        </a:rPr>
                        <a:t>Compatibility with resin</a:t>
                      </a:r>
                      <a:endParaRPr lang="zh-TW" altLang="en-US" sz="1800" dirty="0">
                        <a:solidFill>
                          <a:schemeClr val="tx1">
                            <a:lumMod val="95000"/>
                            <a:lumOff val="5000"/>
                          </a:schemeClr>
                        </a:solidFill>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p>
                      <a:pPr algn="ctr"/>
                      <a:r>
                        <a:rPr lang="en-US" altLang="zh-TW" sz="1800" dirty="0">
                          <a:latin typeface="+mn-lt"/>
                        </a:rPr>
                        <a:t>Low</a:t>
                      </a:r>
                      <a:endParaRPr lang="zh-TW" altLang="en-US" sz="1800" dirty="0">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extLst>
                  <a:ext uri="{0D108BD9-81ED-4DB2-BD59-A6C34878D82A}">
                    <a16:rowId xmlns:a16="http://schemas.microsoft.com/office/drawing/2014/main" xmlns="" val="10003"/>
                  </a:ext>
                </a:extLst>
              </a:tr>
              <a:tr h="179432">
                <a:tc>
                  <a:txBody>
                    <a:bodyPr/>
                    <a:lstStyle/>
                    <a:p>
                      <a:r>
                        <a:rPr lang="en-US" altLang="zh-TW" sz="1800" dirty="0">
                          <a:solidFill>
                            <a:schemeClr val="tx1">
                              <a:lumMod val="95000"/>
                              <a:lumOff val="5000"/>
                            </a:schemeClr>
                          </a:solidFill>
                          <a:latin typeface="+mn-lt"/>
                        </a:rPr>
                        <a:t>Phase separation</a:t>
                      </a:r>
                      <a:endParaRPr lang="zh-TW" altLang="en-US" sz="1800" dirty="0">
                        <a:solidFill>
                          <a:schemeClr val="tx1">
                            <a:lumMod val="95000"/>
                            <a:lumOff val="5000"/>
                          </a:schemeClr>
                        </a:solidFill>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p>
                      <a:pPr algn="ctr"/>
                      <a:r>
                        <a:rPr lang="en-US" altLang="zh-TW" sz="1800" dirty="0">
                          <a:latin typeface="+mn-lt"/>
                        </a:rPr>
                        <a:t>3 months min.</a:t>
                      </a:r>
                      <a:endParaRPr lang="zh-TW" altLang="en-US" sz="1800" dirty="0">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extLst>
                  <a:ext uri="{0D108BD9-81ED-4DB2-BD59-A6C34878D82A}">
                    <a16:rowId xmlns:a16="http://schemas.microsoft.com/office/drawing/2014/main" xmlns="" val="10004"/>
                  </a:ext>
                </a:extLst>
              </a:tr>
              <a:tr h="287248">
                <a:tc>
                  <a:txBody>
                    <a:bodyPr/>
                    <a:lstStyle/>
                    <a:p>
                      <a:r>
                        <a:rPr lang="en-US" altLang="zh-TW" sz="1800" dirty="0">
                          <a:solidFill>
                            <a:schemeClr val="tx1">
                              <a:lumMod val="95000"/>
                              <a:lumOff val="5000"/>
                            </a:schemeClr>
                          </a:solidFill>
                          <a:latin typeface="+mn-lt"/>
                        </a:rPr>
                        <a:t>Production cost</a:t>
                      </a:r>
                      <a:endParaRPr lang="zh-TW" altLang="en-US" sz="1800" dirty="0">
                        <a:solidFill>
                          <a:schemeClr val="tx1">
                            <a:lumMod val="95000"/>
                            <a:lumOff val="5000"/>
                          </a:schemeClr>
                        </a:solidFill>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p>
                      <a:pPr algn="ctr"/>
                      <a:r>
                        <a:rPr lang="en-US" altLang="zh-TW" sz="1800" dirty="0">
                          <a:latin typeface="+mn-lt"/>
                        </a:rPr>
                        <a:t>High</a:t>
                      </a:r>
                      <a:endParaRPr lang="zh-TW" altLang="en-US" sz="1800" dirty="0">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extLst>
                  <a:ext uri="{0D108BD9-81ED-4DB2-BD59-A6C34878D82A}">
                    <a16:rowId xmlns:a16="http://schemas.microsoft.com/office/drawing/2014/main" xmlns="" val="10005"/>
                  </a:ext>
                </a:extLst>
              </a:tr>
              <a:tr h="1406329">
                <a:tc>
                  <a:txBody>
                    <a:bodyPr/>
                    <a:lstStyle/>
                    <a:p>
                      <a:r>
                        <a:rPr lang="en-US" altLang="zh-TW" sz="1800" dirty="0">
                          <a:solidFill>
                            <a:schemeClr val="tx1">
                              <a:lumMod val="95000"/>
                              <a:lumOff val="5000"/>
                            </a:schemeClr>
                          </a:solidFill>
                          <a:latin typeface="+mn-lt"/>
                        </a:rPr>
                        <a:t>Structure of the active ingredient</a:t>
                      </a:r>
                      <a:endParaRPr lang="zh-TW" altLang="en-US" sz="1800" dirty="0">
                        <a:solidFill>
                          <a:schemeClr val="tx1">
                            <a:lumMod val="95000"/>
                            <a:lumOff val="5000"/>
                          </a:schemeClr>
                        </a:solidFill>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p>
                      <a:pPr algn="ctr"/>
                      <a:r>
                        <a:rPr lang="en-US" altLang="zh-TW" sz="800" dirty="0">
                          <a:latin typeface="+mn-lt"/>
                        </a:rPr>
                        <a:t/>
                      </a:r>
                      <a:br>
                        <a:rPr lang="en-US" altLang="zh-TW" sz="800" dirty="0">
                          <a:latin typeface="+mn-lt"/>
                        </a:rPr>
                      </a:br>
                      <a:r>
                        <a:rPr lang="en-US" altLang="zh-TW" sz="800" dirty="0">
                          <a:latin typeface="+mn-lt"/>
                        </a:rPr>
                        <a:t/>
                      </a:r>
                      <a:br>
                        <a:rPr lang="en-US" altLang="zh-TW" sz="800" dirty="0">
                          <a:latin typeface="+mn-lt"/>
                        </a:rPr>
                      </a:br>
                      <a:r>
                        <a:rPr lang="en-US" altLang="zh-TW" sz="800" dirty="0">
                          <a:latin typeface="+mn-lt"/>
                        </a:rPr>
                        <a:t/>
                      </a:r>
                      <a:br>
                        <a:rPr lang="en-US" altLang="zh-TW" sz="800" dirty="0">
                          <a:latin typeface="+mn-lt"/>
                        </a:rPr>
                      </a:br>
                      <a:r>
                        <a:rPr lang="en-US" altLang="zh-TW" sz="800" dirty="0">
                          <a:latin typeface="+mn-lt"/>
                        </a:rPr>
                        <a:t/>
                      </a:r>
                      <a:br>
                        <a:rPr lang="en-US" altLang="zh-TW" sz="800" dirty="0">
                          <a:latin typeface="+mn-lt"/>
                        </a:rPr>
                      </a:br>
                      <a:r>
                        <a:rPr lang="en-US" altLang="zh-TW" sz="800" dirty="0">
                          <a:latin typeface="+mn-lt"/>
                        </a:rPr>
                        <a:t/>
                      </a:r>
                      <a:br>
                        <a:rPr lang="en-US" altLang="zh-TW" sz="800" dirty="0">
                          <a:latin typeface="+mn-lt"/>
                        </a:rPr>
                      </a:br>
                      <a:r>
                        <a:rPr lang="en-US" altLang="zh-TW" sz="800" dirty="0">
                          <a:latin typeface="+mn-lt"/>
                        </a:rPr>
                        <a:t/>
                      </a:r>
                      <a:br>
                        <a:rPr lang="en-US" altLang="zh-TW" sz="800" dirty="0">
                          <a:latin typeface="+mn-lt"/>
                        </a:rPr>
                      </a:br>
                      <a:r>
                        <a:rPr lang="en-US" altLang="zh-TW" sz="800" dirty="0">
                          <a:latin typeface="+mn-lt"/>
                        </a:rPr>
                        <a:t/>
                      </a:r>
                      <a:br>
                        <a:rPr lang="en-US" altLang="zh-TW" sz="800" dirty="0">
                          <a:latin typeface="+mn-lt"/>
                        </a:rPr>
                      </a:br>
                      <a:r>
                        <a:rPr lang="en-US" altLang="zh-TW" sz="800" dirty="0">
                          <a:latin typeface="+mn-lt"/>
                        </a:rPr>
                        <a:t/>
                      </a:r>
                      <a:br>
                        <a:rPr lang="en-US" altLang="zh-TW" sz="800" dirty="0">
                          <a:latin typeface="+mn-lt"/>
                        </a:rPr>
                      </a:br>
                      <a:r>
                        <a:rPr lang="en-US" altLang="zh-TW" sz="800" dirty="0">
                          <a:latin typeface="+mn-lt"/>
                        </a:rPr>
                        <a:t/>
                      </a:r>
                      <a:br>
                        <a:rPr lang="en-US" altLang="zh-TW" sz="800" dirty="0">
                          <a:latin typeface="+mn-lt"/>
                        </a:rPr>
                      </a:br>
                      <a:r>
                        <a:rPr lang="en-US" altLang="zh-TW" sz="800" dirty="0">
                          <a:latin typeface="+mn-lt"/>
                        </a:rPr>
                        <a:t/>
                      </a:r>
                      <a:br>
                        <a:rPr lang="en-US" altLang="zh-TW" sz="800" dirty="0">
                          <a:latin typeface="+mn-lt"/>
                        </a:rPr>
                      </a:br>
                      <a:r>
                        <a:rPr lang="en-US" altLang="zh-TW" sz="800" dirty="0">
                          <a:latin typeface="+mn-lt"/>
                        </a:rPr>
                        <a:t/>
                      </a:r>
                      <a:br>
                        <a:rPr lang="en-US" altLang="zh-TW" sz="800" dirty="0">
                          <a:latin typeface="+mn-lt"/>
                        </a:rPr>
                      </a:br>
                      <a:r>
                        <a:rPr lang="en-US" altLang="zh-TW" sz="800" dirty="0">
                          <a:latin typeface="+mn-lt"/>
                        </a:rPr>
                        <a:t/>
                      </a:r>
                      <a:br>
                        <a:rPr lang="en-US" altLang="zh-TW" sz="800" dirty="0">
                          <a:latin typeface="+mn-lt"/>
                        </a:rPr>
                      </a:br>
                      <a:endParaRPr lang="en-US" altLang="zh-TW" sz="800" dirty="0">
                        <a:latin typeface="+mn-lt"/>
                      </a:endParaRPr>
                    </a:p>
                    <a:p>
                      <a:pPr algn="ctr"/>
                      <a:endParaRPr lang="en-US" altLang="zh-TW" sz="800" dirty="0">
                        <a:latin typeface="+mn-lt"/>
                      </a:endParaRPr>
                    </a:p>
                    <a:p>
                      <a:pPr algn="ctr"/>
                      <a:endParaRPr lang="en-US" altLang="zh-TW" sz="800" dirty="0">
                        <a:latin typeface="+mn-lt"/>
                      </a:endParaRPr>
                    </a:p>
                    <a:p>
                      <a:pPr algn="ctr"/>
                      <a:endParaRPr lang="en-US" altLang="zh-TW" sz="800" dirty="0">
                        <a:latin typeface="+mn-lt"/>
                      </a:endParaRPr>
                    </a:p>
                    <a:p>
                      <a:pPr algn="ctr"/>
                      <a:endParaRPr lang="en-US" altLang="zh-TW" sz="800" dirty="0">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extLst>
                  <a:ext uri="{0D108BD9-81ED-4DB2-BD59-A6C34878D82A}">
                    <a16:rowId xmlns:a16="http://schemas.microsoft.com/office/drawing/2014/main" xmlns="" val="10006"/>
                  </a:ext>
                </a:extLst>
              </a:tr>
            </a:tbl>
          </a:graphicData>
        </a:graphic>
      </p:graphicFrame>
      <p:pic>
        <p:nvPicPr>
          <p:cNvPr id="6" name="圖片 5"/>
          <p:cNvPicPr>
            <a:picLocks noChangeAspect="1"/>
          </p:cNvPicPr>
          <p:nvPr/>
        </p:nvPicPr>
        <p:blipFill>
          <a:blip r:embed="rId2" cstate="screen"/>
          <a:stretch>
            <a:fillRect/>
          </a:stretch>
        </p:blipFill>
        <p:spPr>
          <a:xfrm>
            <a:off x="5341193" y="3789040"/>
            <a:ext cx="2232248" cy="1637131"/>
          </a:xfrm>
          <a:prstGeom prst="rect">
            <a:avLst/>
          </a:prstGeom>
          <a:ln>
            <a:noFill/>
          </a:ln>
          <a:effectLst>
            <a:outerShdw blurRad="76200" dist="76200" dir="3000000" sx="98000" sy="98000" algn="tl" rotWithShape="0">
              <a:srgbClr val="333333">
                <a:alpha val="40000"/>
              </a:srgbClr>
            </a:outerShdw>
          </a:effectLst>
        </p:spPr>
      </p:pic>
    </p:spTree>
    <p:extLst>
      <p:ext uri="{BB962C8B-B14F-4D97-AF65-F5344CB8AC3E}">
        <p14:creationId xmlns:p14="http://schemas.microsoft.com/office/powerpoint/2010/main" val="1370846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Limit of </a:t>
            </a:r>
            <a:r>
              <a:rPr lang="en-US" altLang="zh-TW" dirty="0">
                <a:solidFill>
                  <a:srgbClr val="0070C0"/>
                </a:solidFill>
              </a:rPr>
              <a:t>First generation WB</a:t>
            </a:r>
            <a:endParaRPr lang="zh-TW" altLang="en-US" dirty="0">
              <a:solidFill>
                <a:srgbClr val="0070C0"/>
              </a:solidFill>
            </a:endParaRPr>
          </a:p>
        </p:txBody>
      </p:sp>
      <p:sp>
        <p:nvSpPr>
          <p:cNvPr id="3" name="內容版面配置區 2"/>
          <p:cNvSpPr>
            <a:spLocks noGrp="1"/>
          </p:cNvSpPr>
          <p:nvPr>
            <p:ph idx="1"/>
          </p:nvPr>
        </p:nvSpPr>
        <p:spPr>
          <a:xfrm>
            <a:off x="457200" y="1196752"/>
            <a:ext cx="8229600" cy="820688"/>
          </a:xfrm>
        </p:spPr>
        <p:txBody>
          <a:bodyPr/>
          <a:lstStyle/>
          <a:p>
            <a:pPr marL="0" indent="0">
              <a:buNone/>
            </a:pPr>
            <a:r>
              <a:rPr lang="en-US" altLang="zh-TW" b="1" dirty="0"/>
              <a:t>The maximum dosage of Solid Hydrophobic is only 0.5%. More than 0.5% gives opaque appearance after baking.</a:t>
            </a:r>
          </a:p>
          <a:p>
            <a:pPr marL="0" indent="0">
              <a:buNone/>
            </a:pPr>
            <a:endParaRPr lang="zh-TW" altLang="en-US" b="1" dirty="0"/>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13</a:t>
            </a:fld>
            <a:endParaRPr lang="zh-TW" altLang="en-US"/>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1513" y="3212976"/>
            <a:ext cx="78009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a:xfrm>
            <a:off x="971600" y="2434940"/>
            <a:ext cx="1692536" cy="634020"/>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1" lang="en-US" altLang="zh-TW" sz="1600" b="0" i="0" u="none" strike="noStrike" kern="100" cap="none" spc="0" normalizeH="0" baseline="0" noProof="0" dirty="0">
                <a:ln>
                  <a:noFill/>
                </a:ln>
                <a:solidFill>
                  <a:srgbClr val="002060"/>
                </a:solidFill>
                <a:effectLst/>
                <a:uLnTx/>
                <a:uFillTx/>
                <a:latin typeface="Arial"/>
                <a:ea typeface="新細明體" pitchFamily="18" charset="-120"/>
                <a:cs typeface="+mn-cs"/>
              </a:rPr>
              <a:t>PUD + </a:t>
            </a:r>
          </a:p>
          <a:p>
            <a:pPr marL="0" marR="0" lvl="0" indent="0" algn="l" defTabSz="914400" rtl="0" eaLnBrk="1" fontAlgn="base" latinLnBrk="0" hangingPunct="1">
              <a:lnSpc>
                <a:spcPct val="100000"/>
              </a:lnSpc>
              <a:spcBef>
                <a:spcPct val="20000"/>
              </a:spcBef>
              <a:spcAft>
                <a:spcPts val="0"/>
              </a:spcAft>
              <a:buClrTx/>
              <a:buSzTx/>
              <a:buFontTx/>
              <a:buNone/>
              <a:tabLst/>
              <a:defRPr/>
            </a:pPr>
            <a:r>
              <a:rPr kumimoji="1" lang="en-US" altLang="zh-TW" sz="1600" b="0" i="0" u="none" strike="noStrike" kern="100" cap="none" spc="0" normalizeH="0" baseline="0" noProof="0" dirty="0">
                <a:ln>
                  <a:noFill/>
                </a:ln>
                <a:solidFill>
                  <a:srgbClr val="002060"/>
                </a:solidFill>
                <a:effectLst/>
                <a:uLnTx/>
                <a:uFillTx/>
                <a:latin typeface="Arial"/>
                <a:ea typeface="新細明體" pitchFamily="18" charset="-120"/>
                <a:cs typeface="+mn-cs"/>
              </a:rPr>
              <a:t>0.5% 1</a:t>
            </a:r>
            <a:r>
              <a:rPr kumimoji="1" lang="en-US" altLang="zh-TW" sz="1600" b="0" i="0" u="none" strike="noStrike" kern="100" cap="none" spc="0" normalizeH="0" baseline="30000" noProof="0" dirty="0">
                <a:ln>
                  <a:noFill/>
                </a:ln>
                <a:solidFill>
                  <a:srgbClr val="002060"/>
                </a:solidFill>
                <a:effectLst/>
                <a:uLnTx/>
                <a:uFillTx/>
                <a:latin typeface="Arial"/>
                <a:ea typeface="新細明體" pitchFamily="18" charset="-120"/>
                <a:cs typeface="+mn-cs"/>
              </a:rPr>
              <a:t>st</a:t>
            </a:r>
            <a:r>
              <a:rPr kumimoji="1" lang="en-US" altLang="zh-TW" sz="1600" b="0" i="0" u="none" strike="noStrike" kern="100" cap="none" spc="0" normalizeH="0" baseline="0" noProof="0" dirty="0">
                <a:ln>
                  <a:noFill/>
                </a:ln>
                <a:solidFill>
                  <a:srgbClr val="002060"/>
                </a:solidFill>
                <a:effectLst/>
                <a:uLnTx/>
                <a:uFillTx/>
                <a:latin typeface="Arial"/>
                <a:ea typeface="新細明體" pitchFamily="18" charset="-120"/>
                <a:cs typeface="+mn-cs"/>
              </a:rPr>
              <a:t> G WB</a:t>
            </a:r>
            <a:endParaRPr kumimoji="1" lang="zh-TW" altLang="zh-TW" sz="1600" b="0" i="0" u="none" strike="noStrike" kern="100" cap="none" spc="0" normalizeH="0" baseline="0" noProof="0" dirty="0">
              <a:ln>
                <a:noFill/>
              </a:ln>
              <a:solidFill>
                <a:srgbClr val="002060"/>
              </a:solidFill>
              <a:effectLst/>
              <a:uLnTx/>
              <a:uFillTx/>
              <a:latin typeface="Arial"/>
              <a:ea typeface="新細明體" pitchFamily="18" charset="-120"/>
              <a:cs typeface="Times New Roman"/>
            </a:endParaRPr>
          </a:p>
        </p:txBody>
      </p:sp>
      <p:sp>
        <p:nvSpPr>
          <p:cNvPr id="13" name="矩形 12"/>
          <p:cNvSpPr/>
          <p:nvPr/>
        </p:nvSpPr>
        <p:spPr>
          <a:xfrm>
            <a:off x="2913000" y="2434940"/>
            <a:ext cx="1692536" cy="634020"/>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1" lang="en-US" altLang="zh-TW" sz="1600" b="0" i="0" u="none" strike="noStrike" kern="100" cap="none" spc="0" normalizeH="0" baseline="0" noProof="0" dirty="0">
                <a:ln>
                  <a:noFill/>
                </a:ln>
                <a:solidFill>
                  <a:srgbClr val="002060"/>
                </a:solidFill>
                <a:effectLst/>
                <a:uLnTx/>
                <a:uFillTx/>
                <a:latin typeface="Arial"/>
                <a:ea typeface="新細明體" pitchFamily="18" charset="-120"/>
                <a:cs typeface="+mn-cs"/>
              </a:rPr>
              <a:t>PUD + </a:t>
            </a:r>
          </a:p>
          <a:p>
            <a:pPr marL="0" marR="0" lvl="0" indent="0" algn="l" defTabSz="914400" rtl="0" eaLnBrk="1" fontAlgn="base" latinLnBrk="0" hangingPunct="1">
              <a:lnSpc>
                <a:spcPct val="100000"/>
              </a:lnSpc>
              <a:spcBef>
                <a:spcPct val="20000"/>
              </a:spcBef>
              <a:spcAft>
                <a:spcPts val="0"/>
              </a:spcAft>
              <a:buClrTx/>
              <a:buSzTx/>
              <a:buFontTx/>
              <a:buNone/>
              <a:tabLst/>
              <a:defRPr/>
            </a:pPr>
            <a:r>
              <a:rPr kumimoji="1" lang="en-US" altLang="zh-TW" sz="1600" b="0" i="0" u="none" strike="noStrike" kern="100" cap="none" spc="0" normalizeH="0" baseline="0" noProof="0" dirty="0">
                <a:ln>
                  <a:noFill/>
                </a:ln>
                <a:solidFill>
                  <a:srgbClr val="002060"/>
                </a:solidFill>
                <a:effectLst/>
                <a:uLnTx/>
                <a:uFillTx/>
                <a:latin typeface="Arial"/>
                <a:ea typeface="新細明體" pitchFamily="18" charset="-120"/>
                <a:cs typeface="+mn-cs"/>
              </a:rPr>
              <a:t>1% 1</a:t>
            </a:r>
            <a:r>
              <a:rPr kumimoji="1" lang="en-US" altLang="zh-TW" sz="1600" b="0" i="0" u="none" strike="noStrike" kern="100" cap="none" spc="0" normalizeH="0" baseline="30000" noProof="0" dirty="0">
                <a:ln>
                  <a:noFill/>
                </a:ln>
                <a:solidFill>
                  <a:srgbClr val="002060"/>
                </a:solidFill>
                <a:effectLst/>
                <a:uLnTx/>
                <a:uFillTx/>
                <a:latin typeface="Arial"/>
                <a:ea typeface="新細明體" pitchFamily="18" charset="-120"/>
                <a:cs typeface="+mn-cs"/>
              </a:rPr>
              <a:t>st</a:t>
            </a:r>
            <a:r>
              <a:rPr kumimoji="1" lang="en-US" altLang="zh-TW" sz="1600" b="0" i="0" u="none" strike="noStrike" kern="100" cap="none" spc="0" normalizeH="0" baseline="0" noProof="0" dirty="0">
                <a:ln>
                  <a:noFill/>
                </a:ln>
                <a:solidFill>
                  <a:srgbClr val="002060"/>
                </a:solidFill>
                <a:effectLst/>
                <a:uLnTx/>
                <a:uFillTx/>
                <a:latin typeface="Arial"/>
                <a:ea typeface="新細明體" pitchFamily="18" charset="-120"/>
                <a:cs typeface="+mn-cs"/>
              </a:rPr>
              <a:t> G WB</a:t>
            </a:r>
            <a:endParaRPr kumimoji="1" lang="zh-TW" altLang="zh-TW" sz="1600" b="0" i="0" u="none" strike="noStrike" kern="100" cap="none" spc="0" normalizeH="0" baseline="0" noProof="0" dirty="0">
              <a:ln>
                <a:noFill/>
              </a:ln>
              <a:solidFill>
                <a:srgbClr val="002060"/>
              </a:solidFill>
              <a:effectLst/>
              <a:uLnTx/>
              <a:uFillTx/>
              <a:latin typeface="Arial"/>
              <a:ea typeface="新細明體" pitchFamily="18" charset="-120"/>
              <a:cs typeface="Times New Roman"/>
            </a:endParaRPr>
          </a:p>
        </p:txBody>
      </p:sp>
      <p:sp>
        <p:nvSpPr>
          <p:cNvPr id="14" name="矩形 13"/>
          <p:cNvSpPr/>
          <p:nvPr/>
        </p:nvSpPr>
        <p:spPr>
          <a:xfrm>
            <a:off x="4730477" y="2434940"/>
            <a:ext cx="1447987" cy="634020"/>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1" lang="en-US" altLang="zh-TW" sz="1600" b="0" i="0" u="none" strike="noStrike" kern="100" cap="none" spc="0" normalizeH="0" baseline="0" noProof="0" dirty="0">
                <a:ln>
                  <a:noFill/>
                </a:ln>
                <a:solidFill>
                  <a:srgbClr val="002060"/>
                </a:solidFill>
                <a:effectLst/>
                <a:uLnTx/>
                <a:uFillTx/>
                <a:latin typeface="Arial"/>
                <a:ea typeface="新細明體" pitchFamily="18" charset="-120"/>
                <a:cs typeface="+mn-cs"/>
              </a:rPr>
              <a:t>PUD + </a:t>
            </a:r>
          </a:p>
          <a:p>
            <a:pPr marL="0" marR="0" lvl="0" indent="0" algn="l" defTabSz="914400" rtl="0" eaLnBrk="1" fontAlgn="base" latinLnBrk="0" hangingPunct="1">
              <a:lnSpc>
                <a:spcPct val="100000"/>
              </a:lnSpc>
              <a:spcBef>
                <a:spcPct val="20000"/>
              </a:spcBef>
              <a:spcAft>
                <a:spcPts val="0"/>
              </a:spcAft>
              <a:buClrTx/>
              <a:buSzTx/>
              <a:buFontTx/>
              <a:buNone/>
              <a:tabLst/>
              <a:defRPr/>
            </a:pPr>
            <a:r>
              <a:rPr kumimoji="1" lang="en-US" altLang="zh-TW" sz="1600" b="0" i="0" u="none" strike="noStrike" kern="100" cap="none" spc="0" normalizeH="0" baseline="0" noProof="0" dirty="0">
                <a:ln>
                  <a:noFill/>
                </a:ln>
                <a:solidFill>
                  <a:srgbClr val="002060"/>
                </a:solidFill>
                <a:effectLst/>
                <a:uLnTx/>
                <a:uFillTx/>
                <a:latin typeface="Arial"/>
                <a:ea typeface="新細明體" pitchFamily="18" charset="-120"/>
                <a:cs typeface="+mn-cs"/>
              </a:rPr>
              <a:t>2% 1</a:t>
            </a:r>
            <a:r>
              <a:rPr kumimoji="1" lang="en-US" altLang="zh-TW" sz="1600" b="0" i="0" u="none" strike="noStrike" kern="100" cap="none" spc="0" normalizeH="0" baseline="30000" noProof="0" dirty="0">
                <a:ln>
                  <a:noFill/>
                </a:ln>
                <a:solidFill>
                  <a:srgbClr val="002060"/>
                </a:solidFill>
                <a:effectLst/>
                <a:uLnTx/>
                <a:uFillTx/>
                <a:latin typeface="Arial"/>
                <a:ea typeface="新細明體" pitchFamily="18" charset="-120"/>
                <a:cs typeface="+mn-cs"/>
              </a:rPr>
              <a:t>st</a:t>
            </a:r>
            <a:r>
              <a:rPr kumimoji="1" lang="en-US" altLang="zh-TW" sz="1600" b="0" i="0" u="none" strike="noStrike" kern="100" cap="none" spc="0" normalizeH="0" baseline="0" noProof="0" dirty="0">
                <a:ln>
                  <a:noFill/>
                </a:ln>
                <a:solidFill>
                  <a:srgbClr val="002060"/>
                </a:solidFill>
                <a:effectLst/>
                <a:uLnTx/>
                <a:uFillTx/>
                <a:latin typeface="Arial"/>
                <a:ea typeface="新細明體" pitchFamily="18" charset="-120"/>
                <a:cs typeface="+mn-cs"/>
              </a:rPr>
              <a:t> G WB</a:t>
            </a:r>
            <a:endParaRPr kumimoji="1" lang="zh-TW" altLang="zh-TW" sz="1600" b="0" i="0" u="none" strike="noStrike" kern="100" cap="none" spc="0" normalizeH="0" baseline="0" noProof="0" dirty="0">
              <a:ln>
                <a:noFill/>
              </a:ln>
              <a:solidFill>
                <a:srgbClr val="002060"/>
              </a:solidFill>
              <a:effectLst/>
              <a:uLnTx/>
              <a:uFillTx/>
              <a:latin typeface="Arial"/>
              <a:ea typeface="新細明體" pitchFamily="18" charset="-120"/>
              <a:cs typeface="Times New Roman"/>
            </a:endParaRPr>
          </a:p>
        </p:txBody>
      </p:sp>
      <p:sp>
        <p:nvSpPr>
          <p:cNvPr id="15" name="矩形 14"/>
          <p:cNvSpPr/>
          <p:nvPr/>
        </p:nvSpPr>
        <p:spPr>
          <a:xfrm>
            <a:off x="6328717" y="2434940"/>
            <a:ext cx="2451536" cy="634020"/>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1" lang="en-US" altLang="zh-TW" sz="1600" b="0" i="0" u="none" strike="noStrike" kern="100" cap="none" spc="0" normalizeH="0" baseline="0" noProof="0" dirty="0">
                <a:ln>
                  <a:noFill/>
                </a:ln>
                <a:solidFill>
                  <a:srgbClr val="FF0000"/>
                </a:solidFill>
                <a:effectLst/>
                <a:uLnTx/>
                <a:uFillTx/>
                <a:latin typeface="Arial"/>
                <a:ea typeface="新細明體" pitchFamily="18" charset="-120"/>
                <a:cs typeface="+mn-cs"/>
              </a:rPr>
              <a:t>PUD + </a:t>
            </a:r>
          </a:p>
          <a:p>
            <a:pPr marL="0" marR="0" lvl="0" indent="0" algn="l" defTabSz="914400" rtl="0" eaLnBrk="1" fontAlgn="base" latinLnBrk="0" hangingPunct="1">
              <a:lnSpc>
                <a:spcPct val="100000"/>
              </a:lnSpc>
              <a:spcBef>
                <a:spcPct val="20000"/>
              </a:spcBef>
              <a:spcAft>
                <a:spcPts val="0"/>
              </a:spcAft>
              <a:buClrTx/>
              <a:buSzTx/>
              <a:buFontTx/>
              <a:buNone/>
              <a:tabLst/>
              <a:defRPr/>
            </a:pPr>
            <a:r>
              <a:rPr kumimoji="1" lang="en-US" altLang="zh-TW" sz="1600" b="0" i="0" u="none" strike="noStrike" kern="100" cap="none" spc="0" normalizeH="0" baseline="0" noProof="0" dirty="0">
                <a:ln>
                  <a:noFill/>
                </a:ln>
                <a:solidFill>
                  <a:srgbClr val="FF0000"/>
                </a:solidFill>
                <a:effectLst/>
                <a:uLnTx/>
                <a:uFillTx/>
                <a:latin typeface="Arial"/>
                <a:ea typeface="新細明體" pitchFamily="18" charset="-120"/>
                <a:cs typeface="+mn-cs"/>
              </a:rPr>
              <a:t>2% 2</a:t>
            </a:r>
            <a:r>
              <a:rPr kumimoji="1" lang="en-US" altLang="zh-TW" sz="1600" b="0" i="0" u="none" strike="noStrike" kern="100" cap="none" spc="0" normalizeH="0" baseline="30000" noProof="0" dirty="0">
                <a:ln>
                  <a:noFill/>
                </a:ln>
                <a:solidFill>
                  <a:srgbClr val="FF0000"/>
                </a:solidFill>
                <a:effectLst/>
                <a:uLnTx/>
                <a:uFillTx/>
                <a:latin typeface="Arial"/>
                <a:ea typeface="新細明體" pitchFamily="18" charset="-120"/>
                <a:cs typeface="+mn-cs"/>
              </a:rPr>
              <a:t>nd</a:t>
            </a:r>
            <a:r>
              <a:rPr kumimoji="1" lang="en-US" altLang="zh-TW" sz="1600" b="0" i="0" u="none" strike="noStrike" kern="100" cap="none" spc="0" normalizeH="0" baseline="0" noProof="0" dirty="0">
                <a:ln>
                  <a:noFill/>
                </a:ln>
                <a:solidFill>
                  <a:srgbClr val="FF0000"/>
                </a:solidFill>
                <a:effectLst/>
                <a:uLnTx/>
                <a:uFillTx/>
                <a:latin typeface="Arial"/>
                <a:ea typeface="新細明體" pitchFamily="18" charset="-120"/>
                <a:cs typeface="+mn-cs"/>
              </a:rPr>
              <a:t> Generation BTZ</a:t>
            </a:r>
            <a:endParaRPr kumimoji="1" lang="zh-TW" altLang="zh-TW" sz="1600" b="0" i="0" u="none" strike="noStrike" kern="100" cap="none" spc="0" normalizeH="0" baseline="0" noProof="0" dirty="0">
              <a:ln>
                <a:noFill/>
              </a:ln>
              <a:solidFill>
                <a:srgbClr val="FF0000"/>
              </a:solidFill>
              <a:effectLst/>
              <a:uLnTx/>
              <a:uFillTx/>
              <a:latin typeface="Arial"/>
              <a:ea typeface="新細明體" pitchFamily="18" charset="-120"/>
              <a:cs typeface="Times New Roman"/>
            </a:endParaRPr>
          </a:p>
        </p:txBody>
      </p:sp>
    </p:spTree>
    <p:extLst>
      <p:ext uri="{BB962C8B-B14F-4D97-AF65-F5344CB8AC3E}">
        <p14:creationId xmlns:p14="http://schemas.microsoft.com/office/powerpoint/2010/main" val="1358110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Calibri" pitchFamily="34" charset="0"/>
              </a:rPr>
              <a:t>2</a:t>
            </a:r>
            <a:r>
              <a:rPr lang="en-US" altLang="zh-TW" baseline="30000" dirty="0">
                <a:latin typeface="Calibri" pitchFamily="34" charset="0"/>
              </a:rPr>
              <a:t>nd</a:t>
            </a:r>
            <a:r>
              <a:rPr lang="en-US" altLang="zh-TW" dirty="0"/>
              <a:t> Generation of WB UVA and </a:t>
            </a:r>
            <a:r>
              <a:rPr lang="en-US" altLang="zh-TW" dirty="0">
                <a:solidFill>
                  <a:srgbClr val="0070C0"/>
                </a:solidFill>
              </a:rPr>
              <a:t>WB HALS</a:t>
            </a:r>
            <a:endParaRPr lang="zh-TW" altLang="en-US" dirty="0">
              <a:solidFill>
                <a:srgbClr val="0070C0"/>
              </a:solidFill>
            </a:endParaRPr>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14</a:t>
            </a:fld>
            <a:endParaRPr lang="zh-TW" altLang="en-US"/>
          </a:p>
        </p:txBody>
      </p:sp>
      <p:graphicFrame>
        <p:nvGraphicFramePr>
          <p:cNvPr id="15" name="表格 14"/>
          <p:cNvGraphicFramePr>
            <a:graphicFrameLocks noGrp="1"/>
          </p:cNvGraphicFramePr>
          <p:nvPr>
            <p:extLst>
              <p:ext uri="{D42A27DB-BD31-4B8C-83A1-F6EECF244321}">
                <p14:modId xmlns:p14="http://schemas.microsoft.com/office/powerpoint/2010/main" val="345592937"/>
              </p:ext>
            </p:extLst>
          </p:nvPr>
        </p:nvGraphicFramePr>
        <p:xfrm>
          <a:off x="395536" y="1196752"/>
          <a:ext cx="8208913" cy="5023214"/>
        </p:xfrm>
        <a:graphic>
          <a:graphicData uri="http://schemas.openxmlformats.org/drawingml/2006/table">
            <a:tbl>
              <a:tblPr firstRow="1" bandRow="1">
                <a:tableStyleId>{5940675A-B579-460E-94D1-54222C63F5DA}</a:tableStyleId>
              </a:tblPr>
              <a:tblGrid>
                <a:gridCol w="1440160">
                  <a:extLst>
                    <a:ext uri="{9D8B030D-6E8A-4147-A177-3AD203B41FA5}">
                      <a16:colId xmlns:a16="http://schemas.microsoft.com/office/drawing/2014/main" xmlns="" val="20000"/>
                    </a:ext>
                  </a:extLst>
                </a:gridCol>
                <a:gridCol w="2016224">
                  <a:extLst>
                    <a:ext uri="{9D8B030D-6E8A-4147-A177-3AD203B41FA5}">
                      <a16:colId xmlns:a16="http://schemas.microsoft.com/office/drawing/2014/main" xmlns="" val="20001"/>
                    </a:ext>
                  </a:extLst>
                </a:gridCol>
                <a:gridCol w="2808312">
                  <a:extLst>
                    <a:ext uri="{9D8B030D-6E8A-4147-A177-3AD203B41FA5}">
                      <a16:colId xmlns:a16="http://schemas.microsoft.com/office/drawing/2014/main" xmlns="" val="20002"/>
                    </a:ext>
                  </a:extLst>
                </a:gridCol>
                <a:gridCol w="1944217">
                  <a:extLst>
                    <a:ext uri="{9D8B030D-6E8A-4147-A177-3AD203B41FA5}">
                      <a16:colId xmlns:a16="http://schemas.microsoft.com/office/drawing/2014/main" xmlns="" val="20003"/>
                    </a:ext>
                  </a:extLst>
                </a:gridCol>
              </a:tblGrid>
              <a:tr h="418712">
                <a:tc>
                  <a:txBody>
                    <a:bodyPr/>
                    <a:lstStyle/>
                    <a:p>
                      <a:endParaRPr lang="zh-TW" altLang="en-US" sz="1600" dirty="0">
                        <a:solidFill>
                          <a:schemeClr val="bg1"/>
                        </a:solidFill>
                        <a:latin typeface="+mn-lt"/>
                      </a:endParaRPr>
                    </a:p>
                  </a:txBody>
                  <a:tcPr marL="91449" marR="91449" marT="45733" marB="4573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0">
                          <a:srgbClr val="0070C0"/>
                        </a:gs>
                        <a:gs pos="60000">
                          <a:srgbClr val="00357A"/>
                        </a:gs>
                        <a:gs pos="100000">
                          <a:srgbClr val="002060"/>
                        </a:gs>
                      </a:gsLst>
                      <a:lin ang="5400000" scaled="0"/>
                    </a:gra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TW" sz="1600" baseline="0" dirty="0">
                          <a:ln>
                            <a:noFill/>
                          </a:ln>
                          <a:solidFill>
                            <a:schemeClr val="bg1"/>
                          </a:solidFill>
                          <a:latin typeface="+mn-lt"/>
                          <a:cs typeface="Arial" pitchFamily="34" charset="0"/>
                        </a:rPr>
                        <a:t>2</a:t>
                      </a:r>
                      <a:r>
                        <a:rPr lang="en-US" altLang="zh-TW" sz="1600" baseline="30000" dirty="0">
                          <a:ln>
                            <a:noFill/>
                          </a:ln>
                          <a:solidFill>
                            <a:schemeClr val="bg1"/>
                          </a:solidFill>
                          <a:latin typeface="+mn-lt"/>
                          <a:cs typeface="Arial" pitchFamily="34" charset="0"/>
                        </a:rPr>
                        <a:t>nd</a:t>
                      </a:r>
                      <a:r>
                        <a:rPr lang="en-US" altLang="zh-TW" sz="1600" baseline="0" dirty="0">
                          <a:ln>
                            <a:noFill/>
                          </a:ln>
                          <a:solidFill>
                            <a:schemeClr val="bg1"/>
                          </a:solidFill>
                          <a:latin typeface="+mn-lt"/>
                          <a:cs typeface="Arial" pitchFamily="34" charset="0"/>
                        </a:rPr>
                        <a:t> Generation BTZ WB</a:t>
                      </a:r>
                      <a:endParaRPr lang="zh-TW" altLang="en-US" sz="1600" dirty="0">
                        <a:ln>
                          <a:noFill/>
                        </a:ln>
                        <a:solidFill>
                          <a:schemeClr val="bg1"/>
                        </a:solidFill>
                        <a:latin typeface="+mn-lt"/>
                        <a:cs typeface="Arial" pitchFamily="34" charset="0"/>
                      </a:endParaRPr>
                    </a:p>
                  </a:txBody>
                  <a:tcPr marL="91444" marR="91444" marT="45741" marB="4574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0">
                          <a:srgbClr val="0070C0"/>
                        </a:gs>
                        <a:gs pos="60000">
                          <a:srgbClr val="00357A"/>
                        </a:gs>
                        <a:gs pos="100000">
                          <a:srgbClr val="002060"/>
                        </a:gs>
                      </a:gsLst>
                      <a:lin ang="5400000" scaled="0"/>
                    </a:gra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TW" sz="1600" baseline="0" dirty="0">
                          <a:ln>
                            <a:noFill/>
                          </a:ln>
                          <a:solidFill>
                            <a:schemeClr val="bg1"/>
                          </a:solidFill>
                          <a:latin typeface="+mn-lt"/>
                          <a:cs typeface="Arial" pitchFamily="34" charset="0"/>
                        </a:rPr>
                        <a:t>2</a:t>
                      </a:r>
                      <a:r>
                        <a:rPr lang="en-US" altLang="zh-TW" sz="1600" baseline="30000" dirty="0">
                          <a:ln>
                            <a:noFill/>
                          </a:ln>
                          <a:solidFill>
                            <a:schemeClr val="bg1"/>
                          </a:solidFill>
                          <a:latin typeface="+mn-lt"/>
                          <a:cs typeface="Arial" pitchFamily="34" charset="0"/>
                        </a:rPr>
                        <a:t>nd</a:t>
                      </a:r>
                      <a:r>
                        <a:rPr lang="en-US" altLang="zh-TW" sz="1600" baseline="0" dirty="0">
                          <a:ln>
                            <a:noFill/>
                          </a:ln>
                          <a:solidFill>
                            <a:schemeClr val="bg1"/>
                          </a:solidFill>
                          <a:latin typeface="+mn-lt"/>
                          <a:cs typeface="Arial" pitchFamily="34" charset="0"/>
                        </a:rPr>
                        <a:t> Generation Hals WB</a:t>
                      </a:r>
                      <a:endParaRPr lang="zh-TW" altLang="en-US" sz="1600" dirty="0">
                        <a:ln>
                          <a:noFill/>
                        </a:ln>
                        <a:solidFill>
                          <a:schemeClr val="bg1"/>
                        </a:solidFill>
                        <a:latin typeface="+mn-lt"/>
                        <a:cs typeface="Arial" pitchFamily="34" charset="0"/>
                      </a:endParaRPr>
                    </a:p>
                  </a:txBody>
                  <a:tcPr marL="91444" marR="91444" marT="45741" marB="4574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0">
                          <a:srgbClr val="0070C0"/>
                        </a:gs>
                        <a:gs pos="60000">
                          <a:srgbClr val="00357A"/>
                        </a:gs>
                        <a:gs pos="100000">
                          <a:srgbClr val="002060"/>
                        </a:gs>
                      </a:gsLst>
                      <a:lin ang="5400000" scaled="0"/>
                    </a:gra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TW" sz="1600" dirty="0">
                          <a:ln>
                            <a:noFill/>
                          </a:ln>
                          <a:solidFill>
                            <a:schemeClr val="bg1"/>
                          </a:solidFill>
                          <a:latin typeface="+mn-lt"/>
                          <a:cs typeface="Arial" pitchFamily="34" charset="0"/>
                        </a:rPr>
                        <a:t>2</a:t>
                      </a:r>
                      <a:r>
                        <a:rPr lang="en-US" altLang="zh-TW" sz="1600" baseline="30000" dirty="0">
                          <a:ln>
                            <a:noFill/>
                          </a:ln>
                          <a:solidFill>
                            <a:schemeClr val="bg1"/>
                          </a:solidFill>
                          <a:latin typeface="+mn-lt"/>
                          <a:cs typeface="Arial" pitchFamily="34" charset="0"/>
                        </a:rPr>
                        <a:t>nd</a:t>
                      </a:r>
                      <a:r>
                        <a:rPr lang="en-US" altLang="zh-TW" sz="1600" dirty="0">
                          <a:ln>
                            <a:noFill/>
                          </a:ln>
                          <a:solidFill>
                            <a:schemeClr val="bg1"/>
                          </a:solidFill>
                          <a:latin typeface="+mn-lt"/>
                          <a:cs typeface="Arial" pitchFamily="34" charset="0"/>
                        </a:rPr>
                        <a:t> Generation Triazine WB</a:t>
                      </a:r>
                      <a:endParaRPr lang="zh-TW" altLang="en-US" sz="1600" dirty="0">
                        <a:ln>
                          <a:noFill/>
                        </a:ln>
                        <a:solidFill>
                          <a:schemeClr val="bg1"/>
                        </a:solidFill>
                        <a:latin typeface="+mn-lt"/>
                        <a:cs typeface="Arial" pitchFamily="34" charset="0"/>
                      </a:endParaRPr>
                    </a:p>
                  </a:txBody>
                  <a:tcPr marL="91444" marR="91444" marT="45741" marB="4574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0">
                          <a:srgbClr val="0070C0"/>
                        </a:gs>
                        <a:gs pos="60000">
                          <a:srgbClr val="00357A"/>
                        </a:gs>
                        <a:gs pos="100000">
                          <a:srgbClr val="002060"/>
                        </a:gs>
                      </a:gsLst>
                      <a:lin ang="5400000" scaled="0"/>
                    </a:gradFill>
                  </a:tcPr>
                </a:tc>
                <a:extLst>
                  <a:ext uri="{0D108BD9-81ED-4DB2-BD59-A6C34878D82A}">
                    <a16:rowId xmlns:a16="http://schemas.microsoft.com/office/drawing/2014/main" xmlns="" val="10000"/>
                  </a:ext>
                </a:extLst>
              </a:tr>
              <a:tr h="28803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TW" sz="1600" dirty="0">
                          <a:ln>
                            <a:noFill/>
                          </a:ln>
                          <a:solidFill>
                            <a:schemeClr val="tx1">
                              <a:lumMod val="65000"/>
                              <a:lumOff val="35000"/>
                            </a:schemeClr>
                          </a:solidFill>
                          <a:latin typeface="+mn-lt"/>
                          <a:cs typeface="Arial" pitchFamily="34" charset="0"/>
                        </a:rPr>
                        <a:t>Active content</a:t>
                      </a:r>
                      <a:endParaRPr lang="zh-TW" altLang="en-US" sz="1600" dirty="0">
                        <a:ln>
                          <a:noFill/>
                        </a:ln>
                        <a:solidFill>
                          <a:schemeClr val="tx1">
                            <a:lumMod val="65000"/>
                            <a:lumOff val="35000"/>
                          </a:schemeClr>
                        </a:solidFill>
                        <a:latin typeface="+mn-lt"/>
                        <a:cs typeface="Arial" pitchFamily="34" charset="0"/>
                      </a:endParaRPr>
                    </a:p>
                  </a:txBody>
                  <a:tcPr marL="91444" marR="91444" marT="45741" marB="4574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1" kern="1200" dirty="0">
                          <a:ln>
                            <a:noFill/>
                          </a:ln>
                          <a:solidFill>
                            <a:srgbClr val="FF0000"/>
                          </a:solidFill>
                          <a:latin typeface="+mn-lt"/>
                          <a:ea typeface="+mn-ea"/>
                          <a:cs typeface="Arial" pitchFamily="34" charset="0"/>
                        </a:rPr>
                        <a:t>Liquid</a:t>
                      </a:r>
                      <a:r>
                        <a:rPr lang="en-US" altLang="zh-TW" sz="1600" kern="1200" dirty="0">
                          <a:ln>
                            <a:noFill/>
                          </a:ln>
                          <a:solidFill>
                            <a:schemeClr val="dk1"/>
                          </a:solidFill>
                          <a:latin typeface="+mn-lt"/>
                          <a:ea typeface="+mn-ea"/>
                          <a:cs typeface="Arial" pitchFamily="34" charset="0"/>
                        </a:rPr>
                        <a:t> BTZ</a:t>
                      </a:r>
                      <a:r>
                        <a:rPr lang="zh-TW" altLang="en-US" sz="1600" kern="1200" dirty="0">
                          <a:ln>
                            <a:noFill/>
                          </a:ln>
                          <a:solidFill>
                            <a:schemeClr val="dk1"/>
                          </a:solidFill>
                          <a:latin typeface="+mn-lt"/>
                          <a:ea typeface="+mn-ea"/>
                          <a:cs typeface="Arial" pitchFamily="34" charset="0"/>
                        </a:rPr>
                        <a:t> </a:t>
                      </a:r>
                      <a:r>
                        <a:rPr lang="en-US" altLang="zh-TW" sz="1600" kern="1200" dirty="0">
                          <a:ln>
                            <a:noFill/>
                          </a:ln>
                          <a:solidFill>
                            <a:schemeClr val="dk1"/>
                          </a:solidFill>
                          <a:latin typeface="+mn-lt"/>
                          <a:ea typeface="+mn-ea"/>
                          <a:cs typeface="Arial" pitchFamily="34" charset="0"/>
                        </a:rPr>
                        <a:t>UVA</a:t>
                      </a:r>
                      <a:endParaRPr lang="zh-TW" altLang="en-US" sz="1600" kern="1200" dirty="0">
                        <a:ln>
                          <a:noFill/>
                        </a:ln>
                        <a:solidFill>
                          <a:schemeClr val="dk1"/>
                        </a:solidFill>
                        <a:latin typeface="+mn-lt"/>
                        <a:ea typeface="+mn-ea"/>
                        <a:cs typeface="Arial" pitchFamily="34" charset="0"/>
                      </a:endParaRPr>
                    </a:p>
                  </a:txBody>
                  <a:tcPr marL="91444" marR="91444" marT="45741" marB="4574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1" dirty="0">
                          <a:ln>
                            <a:noFill/>
                          </a:ln>
                          <a:solidFill>
                            <a:srgbClr val="FF0000"/>
                          </a:solidFill>
                          <a:latin typeface="+mn-lt"/>
                          <a:cs typeface="Arial" pitchFamily="34" charset="0"/>
                        </a:rPr>
                        <a:t>Liquid</a:t>
                      </a:r>
                      <a:r>
                        <a:rPr lang="en-US" altLang="zh-TW" sz="1600" dirty="0">
                          <a:ln>
                            <a:noFill/>
                          </a:ln>
                          <a:latin typeface="+mn-lt"/>
                          <a:cs typeface="Arial" pitchFamily="34" charset="0"/>
                        </a:rPr>
                        <a:t> acid resistant HALS</a:t>
                      </a:r>
                      <a:endParaRPr lang="zh-TW" altLang="en-US" sz="1600" dirty="0">
                        <a:ln>
                          <a:noFill/>
                        </a:ln>
                        <a:latin typeface="+mn-lt"/>
                        <a:cs typeface="Arial" pitchFamily="34" charset="0"/>
                      </a:endParaRPr>
                    </a:p>
                  </a:txBody>
                  <a:tcPr marL="91444" marR="91444" marT="45741" marB="4574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dirty="0">
                          <a:ln>
                            <a:noFill/>
                          </a:ln>
                          <a:solidFill>
                            <a:srgbClr val="3333FF"/>
                          </a:solidFill>
                          <a:latin typeface="+mn-lt"/>
                          <a:cs typeface="Arial" pitchFamily="34" charset="0"/>
                        </a:rPr>
                        <a:t>Liquid TRZ UVA</a:t>
                      </a:r>
                      <a:endParaRPr lang="zh-TW" altLang="en-US" sz="1600" kern="1200" dirty="0">
                        <a:ln>
                          <a:noFill/>
                        </a:ln>
                        <a:solidFill>
                          <a:schemeClr val="dk1"/>
                        </a:solidFill>
                        <a:latin typeface="+mn-lt"/>
                        <a:ea typeface="+mn-ea"/>
                        <a:cs typeface="Arial" pitchFamily="34" charset="0"/>
                      </a:endParaRPr>
                    </a:p>
                  </a:txBody>
                  <a:tcPr marL="91444" marR="91444" marT="45741" marB="4574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extLst>
                  <a:ext uri="{0D108BD9-81ED-4DB2-BD59-A6C34878D82A}">
                    <a16:rowId xmlns:a16="http://schemas.microsoft.com/office/drawing/2014/main" xmlns="" val="10001"/>
                  </a:ext>
                </a:extLst>
              </a:tr>
              <a:tr h="251832">
                <a:tc>
                  <a:txBody>
                    <a:bodyPr/>
                    <a:lstStyle/>
                    <a:p>
                      <a:r>
                        <a:rPr lang="en-US" altLang="zh-TW" sz="1600" dirty="0">
                          <a:ln>
                            <a:noFill/>
                          </a:ln>
                          <a:solidFill>
                            <a:schemeClr val="tx1">
                              <a:lumMod val="65000"/>
                              <a:lumOff val="35000"/>
                            </a:schemeClr>
                          </a:solidFill>
                          <a:latin typeface="+mn-lt"/>
                          <a:cs typeface="Arial" pitchFamily="34" charset="0"/>
                        </a:rPr>
                        <a:t>Structure</a:t>
                      </a:r>
                    </a:p>
                  </a:txBody>
                  <a:tcPr marL="91444" marR="91444" marT="45741" marB="4574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p>
                      <a:pPr algn="ctr"/>
                      <a:endParaRPr lang="en-US" altLang="zh-TW" sz="1800" dirty="0">
                        <a:latin typeface="+mn-lt"/>
                      </a:endParaRPr>
                    </a:p>
                    <a:p>
                      <a:pPr algn="ctr"/>
                      <a:r>
                        <a:rPr lang="en-US" altLang="zh-TW" sz="1800" dirty="0">
                          <a:latin typeface="+mn-lt"/>
                        </a:rPr>
                        <a:t/>
                      </a:r>
                      <a:br>
                        <a:rPr lang="en-US" altLang="zh-TW" sz="1800" dirty="0">
                          <a:latin typeface="+mn-lt"/>
                        </a:rPr>
                      </a:br>
                      <a:endParaRPr lang="en-US" altLang="zh-TW" sz="1800" dirty="0">
                        <a:latin typeface="+mn-lt"/>
                      </a:endParaRPr>
                    </a:p>
                    <a:p>
                      <a:pPr algn="ctr"/>
                      <a:endParaRPr lang="en-US" altLang="zh-TW" sz="1800" dirty="0">
                        <a:latin typeface="+mn-lt"/>
                      </a:endParaRPr>
                    </a:p>
                    <a:p>
                      <a:pPr algn="ctr"/>
                      <a:endParaRPr lang="zh-TW" altLang="en-US" sz="1800" dirty="0">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p>
                      <a:pPr algn="ctr"/>
                      <a:endParaRPr lang="zh-TW" altLang="en-US" sz="1800" dirty="0">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p>
                      <a:pPr algn="ctr"/>
                      <a:endParaRPr lang="zh-TW" altLang="en-US" sz="1800" dirty="0">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extLst>
                  <a:ext uri="{0D108BD9-81ED-4DB2-BD59-A6C34878D82A}">
                    <a16:rowId xmlns:a16="http://schemas.microsoft.com/office/drawing/2014/main" xmlns="" val="10002"/>
                  </a:ext>
                </a:extLst>
              </a:tr>
              <a:tr h="3596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TW" sz="1600" dirty="0">
                          <a:ln>
                            <a:noFill/>
                          </a:ln>
                          <a:solidFill>
                            <a:schemeClr val="tx1">
                              <a:lumMod val="65000"/>
                              <a:lumOff val="35000"/>
                            </a:schemeClr>
                          </a:solidFill>
                          <a:latin typeface="+mn-lt"/>
                          <a:cs typeface="Arial" pitchFamily="34" charset="0"/>
                        </a:rPr>
                        <a:t>Particle size</a:t>
                      </a:r>
                      <a:endParaRPr lang="zh-TW" altLang="en-US" sz="1600" dirty="0">
                        <a:ln>
                          <a:noFill/>
                        </a:ln>
                        <a:solidFill>
                          <a:schemeClr val="tx1">
                            <a:lumMod val="65000"/>
                            <a:lumOff val="35000"/>
                          </a:schemeClr>
                        </a:solidFill>
                        <a:latin typeface="+mn-lt"/>
                        <a:cs typeface="Arial" pitchFamily="34" charset="0"/>
                      </a:endParaRPr>
                    </a:p>
                  </a:txBody>
                  <a:tcPr marL="91444" marR="91444" marT="45741" marB="4574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dirty="0">
                          <a:ln>
                            <a:noFill/>
                          </a:ln>
                          <a:latin typeface="+mn-lt"/>
                          <a:cs typeface="Arial" pitchFamily="34" charset="0"/>
                        </a:rPr>
                        <a:t>&lt;500nm</a:t>
                      </a:r>
                      <a:endParaRPr lang="zh-TW" altLang="en-US" sz="1600" dirty="0">
                        <a:ln>
                          <a:noFill/>
                        </a:ln>
                        <a:latin typeface="+mn-lt"/>
                        <a:cs typeface="Arial" pitchFamily="34" charset="0"/>
                      </a:endParaRPr>
                    </a:p>
                  </a:txBody>
                  <a:tcPr marL="91444" marR="91444" marT="45741" marB="4574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dirty="0">
                          <a:ln>
                            <a:noFill/>
                          </a:ln>
                          <a:latin typeface="+mn-lt"/>
                          <a:cs typeface="Arial" pitchFamily="34" charset="0"/>
                        </a:rPr>
                        <a:t>&lt;500nm</a:t>
                      </a:r>
                      <a:endParaRPr lang="zh-TW" altLang="en-US" sz="1600" dirty="0">
                        <a:ln>
                          <a:noFill/>
                        </a:ln>
                        <a:latin typeface="+mn-lt"/>
                        <a:cs typeface="Arial" pitchFamily="34" charset="0"/>
                      </a:endParaRPr>
                    </a:p>
                  </a:txBody>
                  <a:tcPr marL="91444" marR="91444" marT="45741" marB="4574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dirty="0">
                          <a:ln>
                            <a:noFill/>
                          </a:ln>
                          <a:latin typeface="+mn-lt"/>
                          <a:cs typeface="Arial" pitchFamily="34" charset="0"/>
                        </a:rPr>
                        <a:t>&lt;500nm</a:t>
                      </a:r>
                      <a:endParaRPr lang="zh-TW" altLang="en-US" sz="1600" dirty="0">
                        <a:ln>
                          <a:noFill/>
                        </a:ln>
                        <a:latin typeface="+mn-lt"/>
                        <a:cs typeface="Arial" pitchFamily="34" charset="0"/>
                      </a:endParaRPr>
                    </a:p>
                  </a:txBody>
                  <a:tcPr marL="91444" marR="91444" marT="45741" marB="4574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extLst>
                  <a:ext uri="{0D108BD9-81ED-4DB2-BD59-A6C34878D82A}">
                    <a16:rowId xmlns:a16="http://schemas.microsoft.com/office/drawing/2014/main" xmlns="" val="10003"/>
                  </a:ext>
                </a:extLst>
              </a:tr>
              <a:tr h="21479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TW" sz="1600" dirty="0">
                          <a:ln>
                            <a:noFill/>
                          </a:ln>
                          <a:solidFill>
                            <a:schemeClr val="tx1">
                              <a:lumMod val="65000"/>
                              <a:lumOff val="35000"/>
                            </a:schemeClr>
                          </a:solidFill>
                          <a:latin typeface="+mn-lt"/>
                          <a:cs typeface="Arial" pitchFamily="34" charset="0"/>
                        </a:rPr>
                        <a:t>Appearance</a:t>
                      </a:r>
                      <a:endParaRPr lang="zh-TW" altLang="en-US" sz="1600" dirty="0">
                        <a:ln>
                          <a:noFill/>
                        </a:ln>
                        <a:solidFill>
                          <a:schemeClr val="tx1">
                            <a:lumMod val="65000"/>
                            <a:lumOff val="35000"/>
                          </a:schemeClr>
                        </a:solidFill>
                        <a:latin typeface="+mn-lt"/>
                        <a:cs typeface="Arial" pitchFamily="34" charset="0"/>
                      </a:endParaRPr>
                    </a:p>
                  </a:txBody>
                  <a:tcPr marL="91444" marR="91444" marT="45741" marB="4574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dirty="0">
                          <a:ln>
                            <a:noFill/>
                          </a:ln>
                          <a:solidFill>
                            <a:schemeClr val="tx1"/>
                          </a:solidFill>
                          <a:latin typeface="+mn-lt"/>
                          <a:cs typeface="Arial" pitchFamily="34" charset="0"/>
                        </a:rPr>
                        <a:t>White milky </a:t>
                      </a:r>
                      <a:r>
                        <a:rPr lang="en-US" altLang="zh-TW" sz="1600" dirty="0">
                          <a:ln>
                            <a:noFill/>
                          </a:ln>
                          <a:solidFill>
                            <a:srgbClr val="FF0000"/>
                          </a:solidFill>
                          <a:latin typeface="+mn-lt"/>
                          <a:cs typeface="Arial" pitchFamily="34" charset="0"/>
                        </a:rPr>
                        <a:t>emulsion</a:t>
                      </a:r>
                      <a:r>
                        <a:rPr lang="en-US" altLang="zh-TW" sz="1600" dirty="0">
                          <a:ln>
                            <a:noFill/>
                          </a:ln>
                          <a:solidFill>
                            <a:schemeClr val="tx1"/>
                          </a:solidFill>
                          <a:latin typeface="+mn-lt"/>
                          <a:cs typeface="Arial" pitchFamily="34" charset="0"/>
                        </a:rPr>
                        <a:t> </a:t>
                      </a:r>
                    </a:p>
                    <a:p>
                      <a:pPr algn="ctr"/>
                      <a:r>
                        <a:rPr lang="en-US" altLang="zh-TW" sz="1600" dirty="0">
                          <a:ln>
                            <a:noFill/>
                          </a:ln>
                          <a:solidFill>
                            <a:schemeClr val="tx1"/>
                          </a:solidFill>
                          <a:latin typeface="+mn-lt"/>
                          <a:cs typeface="Arial" pitchFamily="34" charset="0"/>
                        </a:rPr>
                        <a:t/>
                      </a:r>
                      <a:br>
                        <a:rPr lang="en-US" altLang="zh-TW" sz="1600" dirty="0">
                          <a:ln>
                            <a:noFill/>
                          </a:ln>
                          <a:solidFill>
                            <a:schemeClr val="tx1"/>
                          </a:solidFill>
                          <a:latin typeface="+mn-lt"/>
                          <a:cs typeface="Arial" pitchFamily="34" charset="0"/>
                        </a:rPr>
                      </a:br>
                      <a:endParaRPr lang="en-US" altLang="zh-TW" sz="1600" dirty="0">
                        <a:ln>
                          <a:noFill/>
                        </a:ln>
                        <a:solidFill>
                          <a:schemeClr val="tx1"/>
                        </a:solidFill>
                        <a:latin typeface="+mn-lt"/>
                        <a:cs typeface="Arial" pitchFamily="34" charset="0"/>
                      </a:endParaRPr>
                    </a:p>
                    <a:p>
                      <a:pPr algn="ctr"/>
                      <a:endParaRPr lang="en-US" altLang="zh-TW" sz="1600" dirty="0">
                        <a:ln>
                          <a:noFill/>
                        </a:ln>
                        <a:solidFill>
                          <a:schemeClr val="tx1"/>
                        </a:solidFill>
                        <a:latin typeface="+mn-lt"/>
                        <a:cs typeface="Arial" pitchFamily="34" charset="0"/>
                      </a:endParaRPr>
                    </a:p>
                    <a:p>
                      <a:pPr algn="ctr"/>
                      <a:endParaRPr lang="en-US" altLang="zh-TW" sz="1600" dirty="0">
                        <a:ln>
                          <a:noFill/>
                        </a:ln>
                        <a:solidFill>
                          <a:schemeClr val="tx1"/>
                        </a:solidFill>
                        <a:latin typeface="+mn-lt"/>
                        <a:cs typeface="Arial" pitchFamily="34" charset="0"/>
                      </a:endParaRPr>
                    </a:p>
                    <a:p>
                      <a:pPr algn="ctr"/>
                      <a:endParaRPr lang="en-US" altLang="zh-TW" sz="1600" dirty="0">
                        <a:ln>
                          <a:noFill/>
                        </a:ln>
                        <a:solidFill>
                          <a:schemeClr val="tx1"/>
                        </a:solidFill>
                        <a:latin typeface="+mn-lt"/>
                        <a:cs typeface="Arial" pitchFamily="34" charset="0"/>
                      </a:endParaRPr>
                    </a:p>
                    <a:p>
                      <a:pPr algn="ctr"/>
                      <a:endParaRPr lang="en-US" altLang="zh-TW" sz="1600" dirty="0">
                        <a:ln>
                          <a:noFill/>
                        </a:ln>
                        <a:solidFill>
                          <a:schemeClr val="tx1"/>
                        </a:solidFill>
                        <a:latin typeface="+mn-lt"/>
                        <a:cs typeface="Arial" pitchFamily="34" charset="0"/>
                      </a:endParaRPr>
                    </a:p>
                    <a:p>
                      <a:pPr algn="ctr"/>
                      <a:endParaRPr lang="en-US" altLang="zh-TW" sz="1600" dirty="0">
                        <a:ln>
                          <a:noFill/>
                        </a:ln>
                        <a:solidFill>
                          <a:schemeClr val="tx1"/>
                        </a:solidFill>
                        <a:latin typeface="+mn-lt"/>
                        <a:cs typeface="Arial" pitchFamily="34" charset="0"/>
                      </a:endParaRPr>
                    </a:p>
                    <a:p>
                      <a:pPr algn="ctr"/>
                      <a:endParaRPr lang="zh-TW" altLang="en-US" sz="1600" dirty="0">
                        <a:ln>
                          <a:noFill/>
                        </a:ln>
                        <a:solidFill>
                          <a:schemeClr val="tx1"/>
                        </a:solidFill>
                        <a:latin typeface="+mn-lt"/>
                        <a:cs typeface="Arial" pitchFamily="34" charset="0"/>
                      </a:endParaRPr>
                    </a:p>
                  </a:txBody>
                  <a:tcPr marL="91444" marR="91444" marT="45741" marB="4574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ln>
                            <a:noFill/>
                          </a:ln>
                          <a:solidFill>
                            <a:schemeClr val="tx1"/>
                          </a:solidFill>
                          <a:latin typeface="+mn-lt"/>
                          <a:cs typeface="Arial" pitchFamily="34" charset="0"/>
                        </a:rPr>
                        <a:t>White milky </a:t>
                      </a:r>
                      <a:r>
                        <a:rPr lang="en-US" altLang="zh-TW" sz="1600" dirty="0">
                          <a:ln>
                            <a:noFill/>
                          </a:ln>
                          <a:solidFill>
                            <a:srgbClr val="FF0000"/>
                          </a:solidFill>
                          <a:latin typeface="+mn-lt"/>
                          <a:cs typeface="Arial" pitchFamily="34" charset="0"/>
                        </a:rPr>
                        <a:t>emulsion</a:t>
                      </a:r>
                      <a:endParaRPr lang="zh-TW" altLang="en-US" sz="1600" dirty="0">
                        <a:ln>
                          <a:noFill/>
                        </a:ln>
                        <a:solidFill>
                          <a:srgbClr val="FF0000"/>
                        </a:solidFill>
                        <a:latin typeface="+mn-lt"/>
                        <a:cs typeface="Arial" pitchFamily="34" charset="0"/>
                      </a:endParaRPr>
                    </a:p>
                  </a:txBody>
                  <a:tcPr marL="91444" marR="91444" marT="45741" marB="4574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dirty="0">
                          <a:ln>
                            <a:noFill/>
                          </a:ln>
                          <a:solidFill>
                            <a:schemeClr val="tx1"/>
                          </a:solidFill>
                          <a:latin typeface="+mn-lt"/>
                          <a:cs typeface="Arial" pitchFamily="34" charset="0"/>
                        </a:rPr>
                        <a:t>Pale yellow</a:t>
                      </a:r>
                      <a:r>
                        <a:rPr lang="en-US" altLang="zh-TW" sz="1600" baseline="0" dirty="0">
                          <a:ln>
                            <a:noFill/>
                          </a:ln>
                          <a:solidFill>
                            <a:schemeClr val="tx1"/>
                          </a:solidFill>
                          <a:latin typeface="+mn-lt"/>
                          <a:cs typeface="Arial" pitchFamily="34" charset="0"/>
                        </a:rPr>
                        <a:t> </a:t>
                      </a:r>
                      <a:r>
                        <a:rPr lang="en-US" altLang="zh-TW" sz="1600" dirty="0">
                          <a:ln>
                            <a:noFill/>
                          </a:ln>
                          <a:solidFill>
                            <a:srgbClr val="FF0000"/>
                          </a:solidFill>
                          <a:latin typeface="+mn-lt"/>
                          <a:cs typeface="Arial" pitchFamily="34" charset="0"/>
                        </a:rPr>
                        <a:t>emulsion</a:t>
                      </a:r>
                      <a:endParaRPr lang="zh-TW" altLang="en-US" sz="1600" dirty="0">
                        <a:ln>
                          <a:noFill/>
                        </a:ln>
                        <a:solidFill>
                          <a:srgbClr val="FF0000"/>
                        </a:solidFill>
                        <a:latin typeface="+mn-lt"/>
                        <a:cs typeface="Arial" pitchFamily="34" charset="0"/>
                      </a:endParaRPr>
                    </a:p>
                  </a:txBody>
                  <a:tcPr marL="91444" marR="91444" marT="45741" marB="4574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extLst>
                  <a:ext uri="{0D108BD9-81ED-4DB2-BD59-A6C34878D82A}">
                    <a16:rowId xmlns:a16="http://schemas.microsoft.com/office/drawing/2014/main" xmlns="" val="10004"/>
                  </a:ext>
                </a:extLst>
              </a:tr>
            </a:tbl>
          </a:graphicData>
        </a:graphic>
      </p:graphicFrame>
      <p:pic>
        <p:nvPicPr>
          <p:cNvPr id="16" name="圖片 15"/>
          <p:cNvPicPr>
            <a:picLocks noChangeAspect="1"/>
          </p:cNvPicPr>
          <p:nvPr/>
        </p:nvPicPr>
        <p:blipFill>
          <a:blip r:embed="rId2" cstate="screen"/>
          <a:stretch>
            <a:fillRect/>
          </a:stretch>
        </p:blipFill>
        <p:spPr>
          <a:xfrm>
            <a:off x="1979712" y="2147884"/>
            <a:ext cx="1727522" cy="1046344"/>
          </a:xfrm>
          <a:prstGeom prst="rect">
            <a:avLst/>
          </a:prstGeom>
          <a:ln>
            <a:noFill/>
          </a:ln>
          <a:effectLst>
            <a:outerShdw blurRad="203200" dist="76200" dir="3000000" sx="98000" sy="98000" algn="tl" rotWithShape="0">
              <a:srgbClr val="333333">
                <a:alpha val="40000"/>
              </a:srgbClr>
            </a:outerShdw>
          </a:effectLst>
        </p:spPr>
      </p:pic>
      <p:pic>
        <p:nvPicPr>
          <p:cNvPr id="17" name="圖片 16"/>
          <p:cNvPicPr>
            <a:picLocks noChangeAspect="1"/>
          </p:cNvPicPr>
          <p:nvPr/>
        </p:nvPicPr>
        <p:blipFill>
          <a:blip r:embed="rId3" cstate="screen"/>
          <a:stretch>
            <a:fillRect/>
          </a:stretch>
        </p:blipFill>
        <p:spPr>
          <a:xfrm>
            <a:off x="3995936" y="2325697"/>
            <a:ext cx="2524694" cy="690718"/>
          </a:xfrm>
          <a:prstGeom prst="rect">
            <a:avLst/>
          </a:prstGeom>
          <a:ln>
            <a:noFill/>
          </a:ln>
          <a:effectLst>
            <a:outerShdw blurRad="203200" dist="76200" dir="3000000" sx="98000" sy="98000" algn="tl" rotWithShape="0">
              <a:srgbClr val="333333">
                <a:alpha val="40000"/>
              </a:srgbClr>
            </a:outerShdw>
          </a:effectLst>
        </p:spPr>
      </p:pic>
      <p:pic>
        <p:nvPicPr>
          <p:cNvPr id="18" name="圖片 17"/>
          <p:cNvPicPr>
            <a:picLocks noChangeAspect="1"/>
          </p:cNvPicPr>
          <p:nvPr/>
        </p:nvPicPr>
        <p:blipFill>
          <a:blip r:embed="rId4" cstate="screen"/>
          <a:stretch>
            <a:fillRect/>
          </a:stretch>
        </p:blipFill>
        <p:spPr>
          <a:xfrm>
            <a:off x="6804248" y="2132856"/>
            <a:ext cx="1568607" cy="1076401"/>
          </a:xfrm>
          <a:prstGeom prst="rect">
            <a:avLst/>
          </a:prstGeom>
          <a:ln>
            <a:noFill/>
          </a:ln>
          <a:effectLst>
            <a:outerShdw blurRad="203200" dist="76200" dir="3000000" sx="98000" sy="98000" algn="tl" rotWithShape="0">
              <a:srgbClr val="333333">
                <a:alpha val="40000"/>
              </a:srgbClr>
            </a:outerShdw>
          </a:effectLst>
        </p:spPr>
      </p:pic>
      <p:pic>
        <p:nvPicPr>
          <p:cNvPr id="19" name="Picture 4" descr="C:\Users\User\Desktop\0823要用的資料\參考用圖\5582DW.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51710" y="4293096"/>
            <a:ext cx="1383525" cy="15405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5" descr="C:\Users\User\Desktop\0823要用的資料\參考用圖\101DW.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89579" y="4300876"/>
            <a:ext cx="1337408" cy="1524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6" descr="C:\Users\User\Desktop\0823要用的資料\參考用圖\5400DW.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79008" y="4293096"/>
            <a:ext cx="1337408" cy="15405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40198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188640"/>
            <a:ext cx="8712968" cy="576064"/>
          </a:xfrm>
        </p:spPr>
        <p:txBody>
          <a:bodyPr/>
          <a:lstStyle/>
          <a:p>
            <a:r>
              <a:rPr lang="en-US" altLang="zh-TW" sz="2800" dirty="0"/>
              <a:t>Chiguard® WB technology is a </a:t>
            </a:r>
            <a:r>
              <a:rPr lang="en-US" altLang="zh-TW" sz="2800" dirty="0">
                <a:solidFill>
                  <a:srgbClr val="0070C0"/>
                </a:solidFill>
              </a:rPr>
              <a:t>product of nanotechnology</a:t>
            </a:r>
            <a:endParaRPr lang="zh-TW" altLang="en-US" sz="2800" dirty="0">
              <a:solidFill>
                <a:srgbClr val="0070C0"/>
              </a:solidFill>
            </a:endParaRPr>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15</a:t>
            </a:fld>
            <a:endParaRPr lang="zh-TW" altLang="en-US"/>
          </a:p>
        </p:txBody>
      </p:sp>
      <p:pic>
        <p:nvPicPr>
          <p:cNvPr id="5" name="圖片 4"/>
          <p:cNvPicPr>
            <a:picLocks noChangeAspect="1"/>
          </p:cNvPicPr>
          <p:nvPr/>
        </p:nvPicPr>
        <p:blipFill rotWithShape="1">
          <a:blip r:embed="rId2" cstate="screen">
            <a:extLst>
              <a:ext uri="{28A0092B-C50C-407E-A947-70E740481C1C}">
                <a14:useLocalDpi xmlns:a14="http://schemas.microsoft.com/office/drawing/2010/main" val="0"/>
              </a:ext>
            </a:extLst>
          </a:blip>
          <a:srcRect l="53775" t="3135" r="1364" b="50000"/>
          <a:stretch/>
        </p:blipFill>
        <p:spPr>
          <a:xfrm>
            <a:off x="5652120" y="4220766"/>
            <a:ext cx="1884506" cy="1941804"/>
          </a:xfrm>
          <a:prstGeom prst="rect">
            <a:avLst/>
          </a:prstGeom>
          <a:ln>
            <a:noFill/>
          </a:ln>
          <a:effectLst>
            <a:outerShdw blurRad="203200" dist="76200" dir="3000000" sx="98000" sy="98000" algn="tl" rotWithShape="0">
              <a:srgbClr val="333333">
                <a:alpha val="40000"/>
              </a:srgbClr>
            </a:outerShdw>
          </a:effectLst>
        </p:spPr>
      </p:pic>
      <p:pic>
        <p:nvPicPr>
          <p:cNvPr id="6"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0075" y="4220766"/>
            <a:ext cx="3872705" cy="216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611560" y="2831574"/>
            <a:ext cx="2026569" cy="32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lstStyle/>
          <a:p>
            <a:pPr algn="ctr">
              <a:lnSpc>
                <a:spcPct val="90000"/>
              </a:lnSpc>
              <a:spcAft>
                <a:spcPts val="600"/>
              </a:spcAft>
              <a:buClr>
                <a:srgbClr val="3333FF"/>
              </a:buClr>
              <a:buNone/>
            </a:pPr>
            <a:r>
              <a:rPr lang="en-US" altLang="zh-TW" b="1" dirty="0">
                <a:solidFill>
                  <a:schemeClr val="tx1">
                    <a:lumMod val="75000"/>
                    <a:lumOff val="25000"/>
                  </a:schemeClr>
                </a:solidFill>
              </a:rPr>
              <a:t>Oily UV absorber</a:t>
            </a:r>
            <a:endParaRPr lang="zh-TW" altLang="en-US" b="1" dirty="0">
              <a:solidFill>
                <a:schemeClr val="tx1">
                  <a:lumMod val="75000"/>
                  <a:lumOff val="25000"/>
                </a:schemeClr>
              </a:solidFill>
            </a:endParaRPr>
          </a:p>
        </p:txBody>
      </p:sp>
      <p:sp>
        <p:nvSpPr>
          <p:cNvPr id="8" name="矩形 7"/>
          <p:cNvSpPr/>
          <p:nvPr/>
        </p:nvSpPr>
        <p:spPr>
          <a:xfrm>
            <a:off x="3035362" y="1662605"/>
            <a:ext cx="1327398" cy="373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lstStyle/>
          <a:p>
            <a:pPr>
              <a:lnSpc>
                <a:spcPct val="90000"/>
              </a:lnSpc>
              <a:spcAft>
                <a:spcPts val="600"/>
              </a:spcAft>
              <a:buClr>
                <a:srgbClr val="3333FF"/>
              </a:buClr>
              <a:buNone/>
            </a:pPr>
            <a:r>
              <a:rPr lang="en-US" altLang="zh-TW" dirty="0">
                <a:solidFill>
                  <a:schemeClr val="tx1">
                    <a:lumMod val="75000"/>
                    <a:lumOff val="25000"/>
                  </a:schemeClr>
                </a:solidFill>
              </a:rPr>
              <a:t>Emulsifiers</a:t>
            </a:r>
            <a:endParaRPr lang="zh-TW" altLang="en-US" dirty="0">
              <a:solidFill>
                <a:schemeClr val="tx1">
                  <a:lumMod val="75000"/>
                  <a:lumOff val="25000"/>
                </a:schemeClr>
              </a:solidFill>
            </a:endParaRPr>
          </a:p>
        </p:txBody>
      </p:sp>
      <p:sp>
        <p:nvSpPr>
          <p:cNvPr id="9" name="矩形 8"/>
          <p:cNvSpPr/>
          <p:nvPr/>
        </p:nvSpPr>
        <p:spPr>
          <a:xfrm>
            <a:off x="2552448" y="2155390"/>
            <a:ext cx="2232248" cy="35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lstStyle/>
          <a:p>
            <a:pPr>
              <a:lnSpc>
                <a:spcPct val="90000"/>
              </a:lnSpc>
              <a:spcAft>
                <a:spcPts val="600"/>
              </a:spcAft>
              <a:buClr>
                <a:srgbClr val="3333FF"/>
              </a:buClr>
              <a:buNone/>
            </a:pPr>
            <a:r>
              <a:rPr lang="en-US" altLang="zh-TW" dirty="0">
                <a:solidFill>
                  <a:schemeClr val="tx1">
                    <a:lumMod val="75000"/>
                    <a:lumOff val="25000"/>
                  </a:schemeClr>
                </a:solidFill>
              </a:rPr>
              <a:t>Cell wall destruction</a:t>
            </a:r>
            <a:endParaRPr lang="zh-TW" altLang="en-US" dirty="0">
              <a:solidFill>
                <a:schemeClr val="tx1">
                  <a:lumMod val="75000"/>
                  <a:lumOff val="25000"/>
                </a:schemeClr>
              </a:solidFill>
            </a:endParaRPr>
          </a:p>
        </p:txBody>
      </p:sp>
      <p:cxnSp>
        <p:nvCxnSpPr>
          <p:cNvPr id="10" name="直線單箭頭接點 9"/>
          <p:cNvCxnSpPr>
            <a:cxnSpLocks/>
          </p:cNvCxnSpPr>
          <p:nvPr/>
        </p:nvCxnSpPr>
        <p:spPr bwMode="auto">
          <a:xfrm>
            <a:off x="2491127" y="2036093"/>
            <a:ext cx="2415869" cy="0"/>
          </a:xfrm>
          <a:prstGeom prst="straightConnector1">
            <a:avLst/>
          </a:prstGeom>
          <a:ln>
            <a:solidFill>
              <a:srgbClr val="7030A0"/>
            </a:solidFill>
            <a:headEnd type="none" w="med" len="med"/>
            <a:tailEnd type="arrow" w="lg" len="sm"/>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sp>
        <p:nvSpPr>
          <p:cNvPr id="11" name="矩形 10"/>
          <p:cNvSpPr/>
          <p:nvPr/>
        </p:nvSpPr>
        <p:spPr>
          <a:xfrm>
            <a:off x="5517129" y="2833698"/>
            <a:ext cx="1548751" cy="31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lstStyle/>
          <a:p>
            <a:pPr algn="ctr">
              <a:lnSpc>
                <a:spcPct val="90000"/>
              </a:lnSpc>
              <a:spcAft>
                <a:spcPts val="600"/>
              </a:spcAft>
              <a:buClr>
                <a:srgbClr val="3333FF"/>
              </a:buClr>
              <a:buNone/>
            </a:pPr>
            <a:r>
              <a:rPr lang="en-US" altLang="zh-TW" b="1" dirty="0">
                <a:solidFill>
                  <a:schemeClr val="tx1">
                    <a:lumMod val="75000"/>
                    <a:lumOff val="25000"/>
                  </a:schemeClr>
                </a:solidFill>
              </a:rPr>
              <a:t>Nano Micelles</a:t>
            </a:r>
            <a:endParaRPr lang="zh-TW" altLang="en-US" b="1" dirty="0">
              <a:solidFill>
                <a:schemeClr val="tx1">
                  <a:lumMod val="75000"/>
                  <a:lumOff val="25000"/>
                </a:schemeClr>
              </a:solidFill>
            </a:endParaRPr>
          </a:p>
        </p:txBody>
      </p:sp>
      <p:pic>
        <p:nvPicPr>
          <p:cNvPr id="12" name="圖片 11"/>
          <p:cNvPicPr>
            <a:picLocks noChangeAspect="1"/>
          </p:cNvPicPr>
          <p:nvPr/>
        </p:nvPicPr>
        <p:blipFill>
          <a:blip r:embed="rId4" cstate="screen"/>
          <a:stretch>
            <a:fillRect/>
          </a:stretch>
        </p:blipFill>
        <p:spPr>
          <a:xfrm>
            <a:off x="1264978" y="1366649"/>
            <a:ext cx="896332" cy="1397670"/>
          </a:xfrm>
          <a:prstGeom prst="rect">
            <a:avLst/>
          </a:prstGeom>
        </p:spPr>
      </p:pic>
      <p:pic>
        <p:nvPicPr>
          <p:cNvPr id="13" name="圖片 12"/>
          <p:cNvPicPr>
            <a:picLocks noChangeAspect="1"/>
          </p:cNvPicPr>
          <p:nvPr/>
        </p:nvPicPr>
        <p:blipFill>
          <a:blip r:embed="rId5" cstate="screen"/>
          <a:stretch>
            <a:fillRect/>
          </a:stretch>
        </p:blipFill>
        <p:spPr>
          <a:xfrm flipH="1">
            <a:off x="5520717" y="1220444"/>
            <a:ext cx="1390650" cy="1495425"/>
          </a:xfrm>
          <a:prstGeom prst="rect">
            <a:avLst/>
          </a:prstGeom>
        </p:spPr>
      </p:pic>
      <p:sp>
        <p:nvSpPr>
          <p:cNvPr id="14" name="矩形 13"/>
          <p:cNvSpPr/>
          <p:nvPr/>
        </p:nvSpPr>
        <p:spPr>
          <a:xfrm>
            <a:off x="6983689" y="1474624"/>
            <a:ext cx="1327398" cy="373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lstStyle/>
          <a:p>
            <a:pPr>
              <a:lnSpc>
                <a:spcPct val="90000"/>
              </a:lnSpc>
              <a:spcAft>
                <a:spcPts val="600"/>
              </a:spcAft>
              <a:buClr>
                <a:srgbClr val="3333FF"/>
              </a:buClr>
              <a:buNone/>
            </a:pPr>
            <a:r>
              <a:rPr lang="en-US" altLang="zh-TW" dirty="0">
                <a:solidFill>
                  <a:schemeClr val="tx1">
                    <a:lumMod val="75000"/>
                    <a:lumOff val="25000"/>
                  </a:schemeClr>
                </a:solidFill>
              </a:rPr>
              <a:t>Emulsifier A</a:t>
            </a:r>
            <a:endParaRPr lang="zh-TW" altLang="en-US" dirty="0">
              <a:solidFill>
                <a:schemeClr val="tx1">
                  <a:lumMod val="75000"/>
                  <a:lumOff val="25000"/>
                </a:schemeClr>
              </a:solidFill>
            </a:endParaRPr>
          </a:p>
        </p:txBody>
      </p:sp>
      <p:cxnSp>
        <p:nvCxnSpPr>
          <p:cNvPr id="15" name="直線單箭頭接點 14"/>
          <p:cNvCxnSpPr>
            <a:cxnSpLocks/>
          </p:cNvCxnSpPr>
          <p:nvPr/>
        </p:nvCxnSpPr>
        <p:spPr bwMode="auto">
          <a:xfrm flipH="1">
            <a:off x="6776044" y="1671330"/>
            <a:ext cx="228917" cy="176820"/>
          </a:xfrm>
          <a:prstGeom prst="straightConnector1">
            <a:avLst/>
          </a:prstGeom>
          <a:ln>
            <a:solidFill>
              <a:srgbClr val="7030A0"/>
            </a:solidFill>
            <a:headEnd type="none" w="med" len="med"/>
            <a:tailEnd type="arrow" w="sm" len="sm"/>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sp>
        <p:nvSpPr>
          <p:cNvPr id="16" name="矩形 15"/>
          <p:cNvSpPr/>
          <p:nvPr/>
        </p:nvSpPr>
        <p:spPr>
          <a:xfrm>
            <a:off x="6959220" y="2182333"/>
            <a:ext cx="1327398" cy="373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lstStyle/>
          <a:p>
            <a:pPr>
              <a:lnSpc>
                <a:spcPct val="90000"/>
              </a:lnSpc>
              <a:spcAft>
                <a:spcPts val="600"/>
              </a:spcAft>
              <a:buClr>
                <a:srgbClr val="3333FF"/>
              </a:buClr>
              <a:buNone/>
            </a:pPr>
            <a:r>
              <a:rPr lang="en-US" altLang="zh-TW" dirty="0">
                <a:solidFill>
                  <a:schemeClr val="tx1">
                    <a:lumMod val="75000"/>
                    <a:lumOff val="25000"/>
                  </a:schemeClr>
                </a:solidFill>
              </a:rPr>
              <a:t>Emulsifier B</a:t>
            </a:r>
            <a:endParaRPr lang="zh-TW" altLang="en-US" dirty="0">
              <a:solidFill>
                <a:schemeClr val="tx1">
                  <a:lumMod val="75000"/>
                  <a:lumOff val="25000"/>
                </a:schemeClr>
              </a:solidFill>
            </a:endParaRPr>
          </a:p>
        </p:txBody>
      </p:sp>
      <p:cxnSp>
        <p:nvCxnSpPr>
          <p:cNvPr id="17" name="直線單箭頭接點 16"/>
          <p:cNvCxnSpPr>
            <a:cxnSpLocks/>
          </p:cNvCxnSpPr>
          <p:nvPr/>
        </p:nvCxnSpPr>
        <p:spPr bwMode="auto">
          <a:xfrm flipH="1" flipV="1">
            <a:off x="6844762" y="2097483"/>
            <a:ext cx="203432" cy="141091"/>
          </a:xfrm>
          <a:prstGeom prst="straightConnector1">
            <a:avLst/>
          </a:prstGeom>
          <a:ln>
            <a:solidFill>
              <a:srgbClr val="7030A0"/>
            </a:solidFill>
            <a:headEnd type="none" w="med" len="med"/>
            <a:tailEnd type="arrow" w="sm" len="sm"/>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sp>
        <p:nvSpPr>
          <p:cNvPr id="18" name="矩形 17"/>
          <p:cNvSpPr/>
          <p:nvPr/>
        </p:nvSpPr>
        <p:spPr>
          <a:xfrm>
            <a:off x="318619" y="3434450"/>
            <a:ext cx="9221933" cy="107467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Ins="0"/>
          <a:lstStyle/>
          <a:p>
            <a:pPr marL="342900" marR="0" lvl="0" indent="-342900" algn="l" defTabSz="914400" rtl="0" eaLnBrk="1" fontAlgn="base" latinLnBrk="0" hangingPunct="1">
              <a:lnSpc>
                <a:spcPct val="90000"/>
              </a:lnSpc>
              <a:spcBef>
                <a:spcPts val="1800"/>
              </a:spcBef>
              <a:spcAft>
                <a:spcPts val="1200"/>
              </a:spcAft>
              <a:buClr>
                <a:srgbClr val="3333FF"/>
              </a:buClr>
              <a:buSzTx/>
              <a:buFont typeface="Wingdings" pitchFamily="2" charset="2"/>
              <a:buChar char="§"/>
              <a:tabLst/>
              <a:defRPr/>
            </a:pPr>
            <a:r>
              <a:rPr kumimoji="0" lang="en-US" altLang="zh-TW" sz="2500" b="1" i="0" u="none" strike="noStrike" kern="0" cap="none" spc="0" normalizeH="0" baseline="0" noProof="0" dirty="0">
                <a:ln>
                  <a:noFill/>
                </a:ln>
                <a:effectLst/>
                <a:uLnTx/>
                <a:uFillTx/>
                <a:ea typeface="新細明體" pitchFamily="18" charset="-120"/>
                <a:cs typeface="+mn-cs"/>
              </a:rPr>
              <a:t>Stabilizing</a:t>
            </a:r>
            <a:r>
              <a:rPr kumimoji="0" lang="en-US" altLang="zh-TW" sz="2500" b="1" i="0" u="none" strike="noStrike" kern="0" cap="none" spc="0" normalizeH="0" noProof="0" dirty="0">
                <a:ln>
                  <a:noFill/>
                </a:ln>
                <a:effectLst/>
                <a:uLnTx/>
                <a:uFillTx/>
                <a:ea typeface="新細明體" pitchFamily="18" charset="-120"/>
                <a:cs typeface="+mn-cs"/>
              </a:rPr>
              <a:t> nano size micelle is a result of 5 years overwhelming research work. </a:t>
            </a:r>
            <a:endParaRPr kumimoji="0" lang="en-US" altLang="zh-TW" sz="2500" b="1" i="0" u="none" strike="noStrike" kern="0" cap="none" spc="0" normalizeH="0" baseline="0" noProof="0" dirty="0">
              <a:ln>
                <a:noFill/>
              </a:ln>
              <a:effectLst/>
              <a:uLnTx/>
              <a:uFillTx/>
              <a:ea typeface="新細明體" pitchFamily="18" charset="-120"/>
              <a:cs typeface="+mn-cs"/>
            </a:endParaRPr>
          </a:p>
        </p:txBody>
      </p:sp>
    </p:spTree>
    <p:extLst>
      <p:ext uri="{BB962C8B-B14F-4D97-AF65-F5344CB8AC3E}">
        <p14:creationId xmlns:p14="http://schemas.microsoft.com/office/powerpoint/2010/main" val="2165323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Five years of R&amp;D explained!</a:t>
            </a:r>
            <a:endParaRPr lang="zh-TW" altLang="en-US" dirty="0">
              <a:solidFill>
                <a:srgbClr val="0070C0"/>
              </a:solidFill>
            </a:endParaRPr>
          </a:p>
        </p:txBody>
      </p:sp>
      <p:sp>
        <p:nvSpPr>
          <p:cNvPr id="3" name="內容版面配置區 2"/>
          <p:cNvSpPr>
            <a:spLocks noGrp="1"/>
          </p:cNvSpPr>
          <p:nvPr>
            <p:ph idx="1"/>
          </p:nvPr>
        </p:nvSpPr>
        <p:spPr>
          <a:xfrm>
            <a:off x="457200" y="1196753"/>
            <a:ext cx="8229600" cy="1152128"/>
          </a:xfrm>
        </p:spPr>
        <p:txBody>
          <a:bodyPr/>
          <a:lstStyle/>
          <a:p>
            <a:pPr marL="0" indent="0">
              <a:buNone/>
            </a:pPr>
            <a:r>
              <a:rPr lang="en-US" altLang="zh-TW" b="1" dirty="0"/>
              <a:t>2 months heat stability test at 60 °C and cooling stability at 10 °C without phase separation. In other words, one test took 2 months to know it is good or not!</a:t>
            </a:r>
          </a:p>
          <a:p>
            <a:pPr marL="0" indent="0">
              <a:buNone/>
            </a:pPr>
            <a:endParaRPr lang="zh-TW" altLang="en-US" b="1" dirty="0"/>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16</a:t>
            </a:fld>
            <a:endParaRPr lang="zh-TW" altLang="en-US"/>
          </a:p>
        </p:txBody>
      </p:sp>
      <p:pic>
        <p:nvPicPr>
          <p:cNvPr id="6"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591780" y="3059205"/>
            <a:ext cx="3960440" cy="2068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p:cNvSpPr txBox="1"/>
          <p:nvPr/>
        </p:nvSpPr>
        <p:spPr>
          <a:xfrm>
            <a:off x="2627784" y="2708920"/>
            <a:ext cx="4276620" cy="369332"/>
          </a:xfrm>
          <a:prstGeom prst="rect">
            <a:avLst/>
          </a:prstGeom>
          <a:noFill/>
        </p:spPr>
        <p:txBody>
          <a:bodyPr wrap="none" rtlCol="0">
            <a:spAutoFit/>
          </a:bodyPr>
          <a:lstStyle/>
          <a:p>
            <a:r>
              <a:rPr lang="en-US" altLang="zh-TW" b="1" dirty="0">
                <a:solidFill>
                  <a:srgbClr val="00428C"/>
                </a:solidFill>
                <a:ea typeface="微軟正黑體" pitchFamily="34" charset="-120"/>
              </a:rPr>
              <a:t>2</a:t>
            </a:r>
            <a:r>
              <a:rPr lang="en-US" altLang="zh-TW" b="1" baseline="30000" dirty="0">
                <a:solidFill>
                  <a:srgbClr val="00428C"/>
                </a:solidFill>
                <a:ea typeface="微軟正黑體" pitchFamily="34" charset="-120"/>
              </a:rPr>
              <a:t>nd</a:t>
            </a:r>
            <a:r>
              <a:rPr lang="en-US" altLang="zh-TW" b="1" dirty="0">
                <a:solidFill>
                  <a:srgbClr val="00428C"/>
                </a:solidFill>
                <a:ea typeface="微軟正黑體" pitchFamily="34" charset="-120"/>
              </a:rPr>
              <a:t> Generation BTZ WB is stabilized in 60</a:t>
            </a:r>
            <a:r>
              <a:rPr lang="en-US" altLang="zh-TW" b="1" dirty="0">
                <a:solidFill>
                  <a:srgbClr val="00428C"/>
                </a:solidFill>
                <a:ea typeface="微軟正黑體" pitchFamily="34" charset="-120"/>
                <a:cs typeface="Calibri"/>
              </a:rPr>
              <a:t>°C</a:t>
            </a:r>
            <a:endParaRPr lang="zh-TW" altLang="en-US" b="1" dirty="0">
              <a:solidFill>
                <a:srgbClr val="00428C"/>
              </a:solidFill>
              <a:ea typeface="微軟正黑體" pitchFamily="34" charset="-120"/>
            </a:endParaRPr>
          </a:p>
        </p:txBody>
      </p:sp>
      <p:sp>
        <p:nvSpPr>
          <p:cNvPr id="8" name="文字方塊 7"/>
          <p:cNvSpPr txBox="1"/>
          <p:nvPr/>
        </p:nvSpPr>
        <p:spPr>
          <a:xfrm>
            <a:off x="1475656" y="5291453"/>
            <a:ext cx="6355009" cy="569387"/>
          </a:xfrm>
          <a:prstGeom prst="rect">
            <a:avLst/>
          </a:prstGeom>
          <a:noFill/>
        </p:spPr>
        <p:txBody>
          <a:bodyPr wrap="none" rtlCol="0">
            <a:spAutoFit/>
          </a:bodyPr>
          <a:lstStyle/>
          <a:p>
            <a:r>
              <a:rPr lang="en-US" altLang="zh-TW" sz="1600" dirty="0">
                <a:ea typeface="微軟正黑體" pitchFamily="34" charset="-120"/>
              </a:rPr>
              <a:t>A: The appropriate emulsification process achieve the excellent stability </a:t>
            </a:r>
            <a:r>
              <a:rPr lang="en-US" altLang="zh-TW" dirty="0">
                <a:latin typeface="微軟正黑體" pitchFamily="34" charset="-120"/>
                <a:ea typeface="微軟正黑體" pitchFamily="34" charset="-120"/>
              </a:rPr>
              <a:t/>
            </a:r>
            <a:br>
              <a:rPr lang="en-US" altLang="zh-TW" dirty="0">
                <a:latin typeface="微軟正黑體" pitchFamily="34" charset="-120"/>
                <a:ea typeface="微軟正黑體" pitchFamily="34" charset="-120"/>
              </a:rPr>
            </a:br>
            <a:r>
              <a:rPr lang="en-US" altLang="zh-TW" sz="1500" dirty="0">
                <a:ea typeface="微軟正黑體" pitchFamily="34" charset="-120"/>
              </a:rPr>
              <a:t>B: Inappropriate emulsification process, likely to cause oil and water separation</a:t>
            </a:r>
            <a:endParaRPr lang="zh-TW" altLang="en-US" sz="1500" dirty="0">
              <a:ea typeface="微軟正黑體" pitchFamily="34" charset="-120"/>
            </a:endParaRPr>
          </a:p>
        </p:txBody>
      </p:sp>
      <p:sp>
        <p:nvSpPr>
          <p:cNvPr id="10" name="文字方塊 9"/>
          <p:cNvSpPr txBox="1"/>
          <p:nvPr/>
        </p:nvSpPr>
        <p:spPr>
          <a:xfrm>
            <a:off x="3491880" y="4653136"/>
            <a:ext cx="360040" cy="369332"/>
          </a:xfrm>
          <a:prstGeom prst="rect">
            <a:avLst/>
          </a:prstGeom>
          <a:noFill/>
        </p:spPr>
        <p:txBody>
          <a:bodyPr wrap="square" rtlCol="0">
            <a:spAutoFit/>
          </a:bodyPr>
          <a:lstStyle/>
          <a:p>
            <a:r>
              <a:rPr lang="en-US" altLang="zh-TW" b="1" dirty="0">
                <a:solidFill>
                  <a:srgbClr val="FFFF00"/>
                </a:solidFill>
              </a:rPr>
              <a:t>A</a:t>
            </a:r>
            <a:endParaRPr lang="zh-TW" altLang="en-US" b="1" dirty="0">
              <a:solidFill>
                <a:srgbClr val="FFFF00"/>
              </a:solidFill>
            </a:endParaRPr>
          </a:p>
        </p:txBody>
      </p:sp>
      <p:sp>
        <p:nvSpPr>
          <p:cNvPr id="11" name="文字方塊 10"/>
          <p:cNvSpPr txBox="1"/>
          <p:nvPr/>
        </p:nvSpPr>
        <p:spPr>
          <a:xfrm>
            <a:off x="5364088" y="4653136"/>
            <a:ext cx="360040" cy="369332"/>
          </a:xfrm>
          <a:prstGeom prst="rect">
            <a:avLst/>
          </a:prstGeom>
          <a:noFill/>
        </p:spPr>
        <p:txBody>
          <a:bodyPr wrap="square" rtlCol="0">
            <a:spAutoFit/>
          </a:bodyPr>
          <a:lstStyle/>
          <a:p>
            <a:r>
              <a:rPr lang="en-US" altLang="zh-TW" b="1" dirty="0">
                <a:solidFill>
                  <a:srgbClr val="FFFF00"/>
                </a:solidFill>
              </a:rPr>
              <a:t>B</a:t>
            </a:r>
            <a:endParaRPr lang="zh-TW" altLang="en-US" b="1" dirty="0">
              <a:solidFill>
                <a:srgbClr val="FFFF00"/>
              </a:solidFill>
            </a:endParaRPr>
          </a:p>
        </p:txBody>
      </p:sp>
    </p:spTree>
    <p:extLst>
      <p:ext uri="{BB962C8B-B14F-4D97-AF65-F5344CB8AC3E}">
        <p14:creationId xmlns:p14="http://schemas.microsoft.com/office/powerpoint/2010/main" val="724538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Compatibility </a:t>
            </a:r>
            <a:r>
              <a:rPr lang="en-US" altLang="zh-TW" dirty="0">
                <a:solidFill>
                  <a:srgbClr val="0070C0"/>
                </a:solidFill>
              </a:rPr>
              <a:t>tests</a:t>
            </a:r>
            <a:endParaRPr lang="zh-TW" altLang="en-US" dirty="0">
              <a:solidFill>
                <a:srgbClr val="0070C0"/>
              </a:solidFill>
            </a:endParaRPr>
          </a:p>
        </p:txBody>
      </p:sp>
      <p:sp>
        <p:nvSpPr>
          <p:cNvPr id="3" name="內容版面配置區 2"/>
          <p:cNvSpPr>
            <a:spLocks noGrp="1"/>
          </p:cNvSpPr>
          <p:nvPr>
            <p:ph idx="1"/>
          </p:nvPr>
        </p:nvSpPr>
        <p:spPr>
          <a:xfrm>
            <a:off x="457200" y="1196975"/>
            <a:ext cx="8229600" cy="1080120"/>
          </a:xfrm>
        </p:spPr>
        <p:txBody>
          <a:bodyPr>
            <a:normAutofit lnSpcReduction="10000"/>
          </a:bodyPr>
          <a:lstStyle/>
          <a:p>
            <a:pPr marL="0" indent="0">
              <a:buNone/>
            </a:pPr>
            <a:r>
              <a:rPr lang="en-US" altLang="zh-TW" b="1" dirty="0"/>
              <a:t>Over 50 resins were tested for compatibility. If compatibility issue occurred, defects on coatings can be easily observed. Acrylic based UVA are more suspected to have compatibility issue.</a:t>
            </a:r>
          </a:p>
          <a:p>
            <a:pPr marL="0" indent="0">
              <a:buNone/>
            </a:pPr>
            <a:endParaRPr lang="zh-TW" altLang="en-US" b="1" dirty="0"/>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17</a:t>
            </a:fld>
            <a:endParaRPr lang="zh-TW" altLang="en-US"/>
          </a:p>
        </p:txBody>
      </p:sp>
      <p:pic>
        <p:nvPicPr>
          <p:cNvPr id="5" name="圖片 4"/>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788024" y="2348880"/>
            <a:ext cx="3452038" cy="3528392"/>
          </a:xfrm>
          <a:prstGeom prst="rect">
            <a:avLst/>
          </a:prstGeom>
        </p:spPr>
      </p:pic>
      <p:pic>
        <p:nvPicPr>
          <p:cNvPr id="6" name="圖片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41140" y="2348880"/>
            <a:ext cx="3672408" cy="3528392"/>
          </a:xfrm>
          <a:prstGeom prst="rect">
            <a:avLst/>
          </a:prstGeom>
        </p:spPr>
      </p:pic>
    </p:spTree>
    <p:extLst>
      <p:ext uri="{BB962C8B-B14F-4D97-AF65-F5344CB8AC3E}">
        <p14:creationId xmlns:p14="http://schemas.microsoft.com/office/powerpoint/2010/main" val="1090186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2</a:t>
            </a:r>
            <a:r>
              <a:rPr lang="en-US" altLang="zh-TW" baseline="30000" dirty="0"/>
              <a:t>nd</a:t>
            </a:r>
            <a:r>
              <a:rPr lang="en-US" altLang="zh-TW" dirty="0"/>
              <a:t> Generation WB vs. </a:t>
            </a:r>
            <a:r>
              <a:rPr lang="en-US" altLang="zh-TW" dirty="0">
                <a:solidFill>
                  <a:srgbClr val="0070C0"/>
                </a:solidFill>
              </a:rPr>
              <a:t>Competition</a:t>
            </a:r>
            <a:endParaRPr lang="zh-TW" altLang="en-US" dirty="0">
              <a:solidFill>
                <a:srgbClr val="0070C0"/>
              </a:solidFill>
            </a:endParaRPr>
          </a:p>
        </p:txBody>
      </p:sp>
      <p:sp>
        <p:nvSpPr>
          <p:cNvPr id="3" name="內容版面配置區 2"/>
          <p:cNvSpPr>
            <a:spLocks noGrp="1"/>
          </p:cNvSpPr>
          <p:nvPr>
            <p:ph idx="1"/>
          </p:nvPr>
        </p:nvSpPr>
        <p:spPr>
          <a:xfrm>
            <a:off x="457200" y="1196752"/>
            <a:ext cx="8229600" cy="1756792"/>
          </a:xfrm>
        </p:spPr>
        <p:txBody>
          <a:bodyPr>
            <a:normAutofit/>
          </a:bodyPr>
          <a:lstStyle/>
          <a:p>
            <a:pPr marL="0" indent="0">
              <a:buNone/>
            </a:pPr>
            <a:r>
              <a:rPr lang="en-US" altLang="zh-TW" b="1" dirty="0"/>
              <a:t>Only two companies in the world supply emulsified water-borne UVA, one is Chitec and the other BASF. Their technologies differ in how to stabilize the micelles. Chitec uses emulsifier cocktails and BASF relies on acrylic-based encapsulation*. </a:t>
            </a:r>
            <a:endParaRPr lang="zh-TW" altLang="en-US" b="1" dirty="0"/>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18</a:t>
            </a:fld>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3701089907"/>
              </p:ext>
            </p:extLst>
          </p:nvPr>
        </p:nvGraphicFramePr>
        <p:xfrm>
          <a:off x="539552" y="2996952"/>
          <a:ext cx="7848873" cy="1515992"/>
        </p:xfrm>
        <a:graphic>
          <a:graphicData uri="http://schemas.openxmlformats.org/drawingml/2006/table">
            <a:tbl>
              <a:tblPr firstRow="1" bandRow="1">
                <a:tableStyleId>{5940675A-B579-460E-94D1-54222C63F5DA}</a:tableStyleId>
              </a:tblPr>
              <a:tblGrid>
                <a:gridCol w="2514687">
                  <a:extLst>
                    <a:ext uri="{9D8B030D-6E8A-4147-A177-3AD203B41FA5}">
                      <a16:colId xmlns:a16="http://schemas.microsoft.com/office/drawing/2014/main" xmlns="" val="20000"/>
                    </a:ext>
                  </a:extLst>
                </a:gridCol>
                <a:gridCol w="2667093">
                  <a:extLst>
                    <a:ext uri="{9D8B030D-6E8A-4147-A177-3AD203B41FA5}">
                      <a16:colId xmlns:a16="http://schemas.microsoft.com/office/drawing/2014/main" xmlns="" val="20001"/>
                    </a:ext>
                  </a:extLst>
                </a:gridCol>
                <a:gridCol w="2667093">
                  <a:extLst>
                    <a:ext uri="{9D8B030D-6E8A-4147-A177-3AD203B41FA5}">
                      <a16:colId xmlns:a16="http://schemas.microsoft.com/office/drawing/2014/main" xmlns="" val="20002"/>
                    </a:ext>
                  </a:extLst>
                </a:gridCol>
              </a:tblGrid>
              <a:tr h="418712">
                <a:tc>
                  <a:txBody>
                    <a:bodyPr/>
                    <a:lstStyle/>
                    <a:p>
                      <a:endParaRPr lang="zh-TW"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0">
                          <a:srgbClr val="0070C0"/>
                        </a:gs>
                        <a:gs pos="60000">
                          <a:srgbClr val="00357A"/>
                        </a:gs>
                        <a:gs pos="100000">
                          <a:srgbClr val="002060"/>
                        </a:gs>
                      </a:gsLst>
                      <a:lin ang="5400000" scaled="0"/>
                    </a:gradFill>
                  </a:tcPr>
                </a:tc>
                <a:tc>
                  <a:txBody>
                    <a:bodyPr/>
                    <a:lstStyle/>
                    <a:p>
                      <a:pPr algn="ctr"/>
                      <a:r>
                        <a:rPr lang="en-US" altLang="zh-TW" dirty="0">
                          <a:solidFill>
                            <a:schemeClr val="bg1"/>
                          </a:solidFill>
                        </a:rPr>
                        <a:t>2</a:t>
                      </a:r>
                      <a:r>
                        <a:rPr lang="en-US" altLang="zh-TW" baseline="30000" dirty="0">
                          <a:solidFill>
                            <a:schemeClr val="bg1"/>
                          </a:solidFill>
                        </a:rPr>
                        <a:t>nd</a:t>
                      </a:r>
                      <a:r>
                        <a:rPr lang="en-US" altLang="zh-TW" dirty="0">
                          <a:solidFill>
                            <a:schemeClr val="bg1"/>
                          </a:solidFill>
                        </a:rPr>
                        <a:t> Generation WB LS</a:t>
                      </a:r>
                      <a:endParaRPr lang="zh-TW" altLang="en-US" dirty="0">
                        <a:solidFill>
                          <a:schemeClr val="bg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0">
                          <a:srgbClr val="0070C0"/>
                        </a:gs>
                        <a:gs pos="60000">
                          <a:srgbClr val="00357A"/>
                        </a:gs>
                        <a:gs pos="100000">
                          <a:srgbClr val="002060"/>
                        </a:gs>
                      </a:gsLst>
                      <a:lin ang="5400000" scaled="0"/>
                    </a:gradFill>
                  </a:tcPr>
                </a:tc>
                <a:tc>
                  <a:txBody>
                    <a:bodyPr/>
                    <a:lstStyle/>
                    <a:p>
                      <a:pPr algn="ctr"/>
                      <a:r>
                        <a:rPr lang="en-US" altLang="zh-TW" dirty="0">
                          <a:solidFill>
                            <a:schemeClr val="bg1"/>
                          </a:solidFill>
                        </a:rPr>
                        <a:t>Competition</a:t>
                      </a:r>
                      <a:endParaRPr lang="zh-TW" altLang="en-US" dirty="0">
                        <a:solidFill>
                          <a:schemeClr val="bg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0">
                          <a:srgbClr val="0070C0"/>
                        </a:gs>
                        <a:gs pos="60000">
                          <a:srgbClr val="00357A"/>
                        </a:gs>
                        <a:gs pos="100000">
                          <a:srgbClr val="002060"/>
                        </a:gs>
                      </a:gsLst>
                      <a:lin ang="5400000" scaled="0"/>
                    </a:gradFill>
                  </a:tcPr>
                </a:tc>
                <a:extLst>
                  <a:ext uri="{0D108BD9-81ED-4DB2-BD59-A6C34878D82A}">
                    <a16:rowId xmlns:a16="http://schemas.microsoft.com/office/drawing/2014/main" xmlns="" val="10000"/>
                  </a:ext>
                </a:extLst>
              </a:tr>
              <a:tr h="288032">
                <a:tc>
                  <a:txBody>
                    <a:bodyPr/>
                    <a:lstStyle/>
                    <a:p>
                      <a:r>
                        <a:rPr lang="en-US" altLang="zh-TW" dirty="0"/>
                        <a:t>Active</a:t>
                      </a:r>
                      <a:r>
                        <a:rPr lang="en-US" altLang="zh-TW" baseline="0" dirty="0"/>
                        <a:t> concentrations</a:t>
                      </a:r>
                      <a:endParaRPr lang="zh-TW"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p>
                      <a:pPr algn="ctr"/>
                      <a:r>
                        <a:rPr lang="en-US" altLang="zh-TW" dirty="0"/>
                        <a:t>30%</a:t>
                      </a:r>
                      <a:endParaRPr lang="zh-TW"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p>
                      <a:pPr algn="ctr"/>
                      <a:r>
                        <a:rPr lang="en-US" altLang="zh-TW" dirty="0"/>
                        <a:t>20-40%</a:t>
                      </a:r>
                      <a:endParaRPr lang="zh-TW"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extLst>
                  <a:ext uri="{0D108BD9-81ED-4DB2-BD59-A6C34878D82A}">
                    <a16:rowId xmlns:a16="http://schemas.microsoft.com/office/drawing/2014/main" xmlns="" val="10001"/>
                  </a:ext>
                </a:extLst>
              </a:tr>
              <a:tr h="251832">
                <a:tc>
                  <a:txBody>
                    <a:bodyPr/>
                    <a:lstStyle/>
                    <a:p>
                      <a:r>
                        <a:rPr lang="en-US" altLang="zh-TW" dirty="0"/>
                        <a:t>Inactive concentrations</a:t>
                      </a:r>
                      <a:endParaRPr lang="zh-TW"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p>
                      <a:pPr algn="ctr"/>
                      <a:r>
                        <a:rPr lang="en-US" altLang="zh-TW" dirty="0"/>
                        <a:t>1-3%</a:t>
                      </a:r>
                      <a:endParaRPr lang="zh-TW"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p>
                      <a:pPr algn="ctr"/>
                      <a:r>
                        <a:rPr lang="en-US" altLang="zh-TW" dirty="0"/>
                        <a:t>10-20%</a:t>
                      </a:r>
                      <a:endParaRPr lang="zh-TW"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extLst>
                  <a:ext uri="{0D108BD9-81ED-4DB2-BD59-A6C34878D82A}">
                    <a16:rowId xmlns:a16="http://schemas.microsoft.com/office/drawing/2014/main" xmlns="" val="10002"/>
                  </a:ext>
                </a:extLst>
              </a:tr>
              <a:tr h="359648">
                <a:tc>
                  <a:txBody>
                    <a:bodyPr/>
                    <a:lstStyle/>
                    <a:p>
                      <a:r>
                        <a:rPr lang="en-US" altLang="zh-TW" dirty="0"/>
                        <a:t>Stabilizing means</a:t>
                      </a:r>
                      <a:endParaRPr lang="zh-TW"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p>
                      <a:pPr algn="ctr"/>
                      <a:r>
                        <a:rPr lang="en-US" altLang="zh-TW" dirty="0"/>
                        <a:t>emulsifiers</a:t>
                      </a:r>
                      <a:endParaRPr lang="zh-TW"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tc>
                  <a:txBody>
                    <a:bodyPr/>
                    <a:lstStyle/>
                    <a:p>
                      <a:pPr algn="ctr"/>
                      <a:r>
                        <a:rPr lang="en-US" altLang="zh-TW" dirty="0"/>
                        <a:t>Polyacrylates shell</a:t>
                      </a:r>
                      <a:endParaRPr lang="zh-TW"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a:gsLst>
                        <a:gs pos="7000">
                          <a:srgbClr val="E6E6E6"/>
                        </a:gs>
                        <a:gs pos="2000">
                          <a:schemeClr val="bg1">
                            <a:lumMod val="97000"/>
                          </a:schemeClr>
                        </a:gs>
                        <a:gs pos="72000">
                          <a:schemeClr val="bg1"/>
                        </a:gs>
                      </a:gsLst>
                      <a:lin ang="5400000" scaled="0"/>
                    </a:gradFill>
                  </a:tcPr>
                </a:tc>
                <a:extLst>
                  <a:ext uri="{0D108BD9-81ED-4DB2-BD59-A6C34878D82A}">
                    <a16:rowId xmlns:a16="http://schemas.microsoft.com/office/drawing/2014/main" xmlns="" val="10003"/>
                  </a:ext>
                </a:extLst>
              </a:tr>
            </a:tbl>
          </a:graphicData>
        </a:graphic>
      </p:graphicFrame>
      <p:sp>
        <p:nvSpPr>
          <p:cNvPr id="5" name="文字方塊 4"/>
          <p:cNvSpPr txBox="1"/>
          <p:nvPr/>
        </p:nvSpPr>
        <p:spPr>
          <a:xfrm>
            <a:off x="539552" y="4797152"/>
            <a:ext cx="6214650" cy="307777"/>
          </a:xfrm>
          <a:prstGeom prst="rect">
            <a:avLst/>
          </a:prstGeom>
          <a:noFill/>
        </p:spPr>
        <p:txBody>
          <a:bodyPr wrap="none" rtlCol="0">
            <a:spAutoFit/>
          </a:bodyPr>
          <a:lstStyle/>
          <a:p>
            <a:r>
              <a:rPr lang="zh-TW" altLang="en-US" sz="1400" b="1" i="1" dirty="0"/>
              <a:t>*</a:t>
            </a:r>
            <a:r>
              <a:rPr lang="en-US" altLang="zh-TW" sz="1400" b="1" i="1" dirty="0"/>
              <a:t>This process is covered by parent no. US 2006/0287416 A1, filed on Sept. 1, 2006.</a:t>
            </a:r>
            <a:endParaRPr lang="zh-TW" altLang="en-US" sz="1400" b="1" i="1" dirty="0"/>
          </a:p>
        </p:txBody>
      </p:sp>
    </p:spTree>
    <p:extLst>
      <p:ext uri="{BB962C8B-B14F-4D97-AF65-F5344CB8AC3E}">
        <p14:creationId xmlns:p14="http://schemas.microsoft.com/office/powerpoint/2010/main" val="1665522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The advantage of </a:t>
            </a:r>
            <a:r>
              <a:rPr lang="en-US" altLang="zh-TW" dirty="0">
                <a:solidFill>
                  <a:srgbClr val="0070C0"/>
                </a:solidFill>
              </a:rPr>
              <a:t>inter-miscibility</a:t>
            </a:r>
            <a:endParaRPr lang="zh-TW" altLang="en-US" dirty="0">
              <a:solidFill>
                <a:srgbClr val="0070C0"/>
              </a:solidFill>
            </a:endParaRPr>
          </a:p>
        </p:txBody>
      </p:sp>
      <p:sp>
        <p:nvSpPr>
          <p:cNvPr id="3" name="內容版面配置區 2"/>
          <p:cNvSpPr>
            <a:spLocks noGrp="1"/>
          </p:cNvSpPr>
          <p:nvPr>
            <p:ph idx="1"/>
          </p:nvPr>
        </p:nvSpPr>
        <p:spPr>
          <a:xfrm>
            <a:off x="539552" y="1346819"/>
            <a:ext cx="4114800" cy="1650133"/>
          </a:xfrm>
        </p:spPr>
        <p:txBody>
          <a:bodyPr>
            <a:normAutofit/>
          </a:bodyPr>
          <a:lstStyle/>
          <a:p>
            <a:pPr marL="0" indent="0">
              <a:buNone/>
            </a:pPr>
            <a:r>
              <a:rPr lang="en-US" altLang="zh-TW" b="1" dirty="0"/>
              <a:t>2</a:t>
            </a:r>
            <a:r>
              <a:rPr lang="en-US" altLang="zh-TW" b="1" baseline="30000" dirty="0"/>
              <a:t>nd</a:t>
            </a:r>
            <a:r>
              <a:rPr lang="en-US" altLang="zh-TW" b="1" dirty="0"/>
              <a:t> Generation BTZ, Hals, and Triazine WB Technology can be mixed in any ratio to generate a stable emulsion.</a:t>
            </a:r>
          </a:p>
          <a:p>
            <a:pPr marL="0" indent="0">
              <a:buNone/>
            </a:pPr>
            <a:endParaRPr lang="zh-TW" altLang="en-US" b="1" dirty="0"/>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19</a:t>
            </a:fld>
            <a:endParaRPr lang="zh-TW" altLang="en-US"/>
          </a:p>
        </p:txBody>
      </p:sp>
      <p:sp>
        <p:nvSpPr>
          <p:cNvPr id="5" name="橢圓 4"/>
          <p:cNvSpPr/>
          <p:nvPr/>
        </p:nvSpPr>
        <p:spPr>
          <a:xfrm>
            <a:off x="6130180" y="1303660"/>
            <a:ext cx="1252538" cy="1192213"/>
          </a:xfrm>
          <a:prstGeom prst="ellipse">
            <a:avLst/>
          </a:prstGeom>
          <a:solidFill>
            <a:srgbClr val="8EB4E3">
              <a:alpha val="40000"/>
            </a:srgbClr>
          </a:solid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6" name="橢圓 5"/>
          <p:cNvSpPr/>
          <p:nvPr/>
        </p:nvSpPr>
        <p:spPr>
          <a:xfrm>
            <a:off x="6631830" y="1876748"/>
            <a:ext cx="1252538" cy="1192212"/>
          </a:xfrm>
          <a:prstGeom prst="ellipse">
            <a:avLst/>
          </a:prstGeom>
          <a:solidFill>
            <a:srgbClr val="33CC33">
              <a:alpha val="40000"/>
            </a:srgbClr>
          </a:solidFill>
          <a:ln w="28575">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橢圓 6"/>
          <p:cNvSpPr/>
          <p:nvPr/>
        </p:nvSpPr>
        <p:spPr>
          <a:xfrm>
            <a:off x="5723780" y="1876748"/>
            <a:ext cx="1252538" cy="1192212"/>
          </a:xfrm>
          <a:prstGeom prst="ellipse">
            <a:avLst/>
          </a:prstGeom>
          <a:solidFill>
            <a:srgbClr val="FF6600">
              <a:alpha val="40000"/>
            </a:srgb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8" name="文字方塊 12"/>
          <p:cNvSpPr txBox="1">
            <a:spLocks noChangeArrowheads="1"/>
          </p:cNvSpPr>
          <p:nvPr/>
        </p:nvSpPr>
        <p:spPr bwMode="auto">
          <a:xfrm>
            <a:off x="6371827" y="1392337"/>
            <a:ext cx="8401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zh-TW" sz="1200" b="1" i="0" u="none" strike="noStrike" kern="1200" cap="none" spc="0" normalizeH="0" baseline="0" noProof="0" dirty="0">
                <a:ln>
                  <a:noFill/>
                </a:ln>
                <a:solidFill>
                  <a:srgbClr val="0000CC"/>
                </a:solidFill>
                <a:effectLst/>
                <a:uLnTx/>
                <a:uFillTx/>
                <a:latin typeface="Arial" charset="0"/>
                <a:ea typeface="新細明體" pitchFamily="18" charset="-120"/>
                <a:cs typeface="+mn-cs"/>
              </a:rPr>
              <a:t>BTZ UVA</a:t>
            </a:r>
            <a:endParaRPr kumimoji="1" lang="zh-TW" altLang="en-US" sz="1200" b="1" i="0" u="none" strike="noStrike" kern="1200" cap="none" spc="0" normalizeH="0" baseline="0" noProof="0" dirty="0">
              <a:ln>
                <a:noFill/>
              </a:ln>
              <a:solidFill>
                <a:srgbClr val="0000CC"/>
              </a:solidFill>
              <a:effectLst/>
              <a:uLnTx/>
              <a:uFillTx/>
              <a:latin typeface="Arial" charset="0"/>
              <a:ea typeface="新細明體" pitchFamily="18" charset="-120"/>
              <a:cs typeface="+mn-cs"/>
            </a:endParaRPr>
          </a:p>
        </p:txBody>
      </p:sp>
      <p:sp>
        <p:nvSpPr>
          <p:cNvPr id="9" name="文字方塊 8"/>
          <p:cNvSpPr txBox="1"/>
          <p:nvPr/>
        </p:nvSpPr>
        <p:spPr>
          <a:xfrm>
            <a:off x="5690482" y="2492896"/>
            <a:ext cx="1113766" cy="276999"/>
          </a:xfrm>
          <a:prstGeom prst="rect">
            <a:avLst/>
          </a:prstGeom>
          <a:noFill/>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zh-TW" sz="1200" b="1" i="0" u="none" strike="noStrike" kern="1200" cap="none" spc="0" normalizeH="0" baseline="0" noProof="0" dirty="0">
                <a:ln>
                  <a:noFill/>
                </a:ln>
                <a:solidFill>
                  <a:srgbClr val="2D2D8A">
                    <a:lumMod val="50000"/>
                  </a:srgbClr>
                </a:solidFill>
                <a:effectLst/>
                <a:uLnTx/>
                <a:uFillTx/>
                <a:latin typeface="Arial" charset="0"/>
                <a:ea typeface="新細明體" pitchFamily="18" charset="-120"/>
                <a:cs typeface="+mn-cs"/>
              </a:rPr>
              <a:t>Triazine UVA</a:t>
            </a:r>
            <a:endParaRPr kumimoji="1" lang="zh-TW" altLang="en-US" sz="1200" b="1" i="0" u="none" strike="noStrike" kern="1200" cap="none" spc="0" normalizeH="0" baseline="0" noProof="0" dirty="0">
              <a:ln>
                <a:noFill/>
              </a:ln>
              <a:solidFill>
                <a:srgbClr val="2D2D8A">
                  <a:lumMod val="50000"/>
                </a:srgbClr>
              </a:solidFill>
              <a:effectLst/>
              <a:uLnTx/>
              <a:uFillTx/>
              <a:latin typeface="Arial" charset="0"/>
              <a:ea typeface="新細明體" pitchFamily="18" charset="-120"/>
              <a:cs typeface="+mn-cs"/>
            </a:endParaRPr>
          </a:p>
        </p:txBody>
      </p:sp>
      <p:sp>
        <p:nvSpPr>
          <p:cNvPr id="10" name="文字方塊 14"/>
          <p:cNvSpPr txBox="1">
            <a:spLocks noChangeArrowheads="1"/>
          </p:cNvSpPr>
          <p:nvPr/>
        </p:nvSpPr>
        <p:spPr bwMode="auto">
          <a:xfrm>
            <a:off x="7236668" y="2492896"/>
            <a:ext cx="603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zh-TW" sz="1200" b="1" i="0" u="none" strike="noStrike" kern="1200" cap="none" spc="0" normalizeH="0" baseline="0" noProof="0" dirty="0">
                <a:ln>
                  <a:noFill/>
                </a:ln>
                <a:solidFill>
                  <a:srgbClr val="006600"/>
                </a:solidFill>
                <a:effectLst/>
                <a:uLnTx/>
                <a:uFillTx/>
                <a:latin typeface="Arial" charset="0"/>
                <a:ea typeface="新細明體" pitchFamily="18" charset="-120"/>
                <a:cs typeface="+mn-cs"/>
              </a:rPr>
              <a:t>HALS</a:t>
            </a:r>
            <a:endParaRPr kumimoji="1" lang="zh-TW" altLang="en-US" sz="1200" b="1" i="0" u="none" strike="noStrike" kern="1200" cap="none" spc="0" normalizeH="0" baseline="0" noProof="0" dirty="0">
              <a:ln>
                <a:noFill/>
              </a:ln>
              <a:solidFill>
                <a:srgbClr val="006600"/>
              </a:solidFill>
              <a:effectLst/>
              <a:uLnTx/>
              <a:uFillTx/>
              <a:latin typeface="Arial" charset="0"/>
              <a:ea typeface="新細明體" pitchFamily="18" charset="-120"/>
              <a:cs typeface="+mn-cs"/>
            </a:endParaRPr>
          </a:p>
        </p:txBody>
      </p:sp>
      <p:sp>
        <p:nvSpPr>
          <p:cNvPr id="11" name="矩形 10"/>
          <p:cNvSpPr/>
          <p:nvPr/>
        </p:nvSpPr>
        <p:spPr>
          <a:xfrm>
            <a:off x="1479832" y="5634976"/>
            <a:ext cx="2203450" cy="338137"/>
          </a:xfrm>
          <a:prstGeom prst="rect">
            <a:avLst/>
          </a:prstGeom>
        </p:spPr>
        <p:txBody>
          <a:bodyPr>
            <a:spAutoFit/>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1" lang="en-US" altLang="zh-TW" sz="1600" b="1" i="0" u="none" strike="noStrike" kern="100" cap="none" spc="0" normalizeH="0" baseline="0" noProof="0" dirty="0">
                <a:ln>
                  <a:noFill/>
                </a:ln>
                <a:solidFill>
                  <a:srgbClr val="000000">
                    <a:lumMod val="75000"/>
                    <a:lumOff val="25000"/>
                  </a:srgbClr>
                </a:solidFill>
                <a:effectLst/>
                <a:uLnTx/>
                <a:uFillTx/>
                <a:latin typeface="Arial"/>
                <a:ea typeface="新細明體" pitchFamily="18" charset="-120"/>
                <a:cs typeface="+mn-cs"/>
              </a:rPr>
              <a:t>Mixing experiment</a:t>
            </a:r>
            <a:endParaRPr kumimoji="1" lang="zh-TW" altLang="zh-TW" sz="1600" b="1" i="0" u="none" strike="noStrike" kern="100" cap="none" spc="0" normalizeH="0" baseline="0" noProof="0" dirty="0">
              <a:ln>
                <a:noFill/>
              </a:ln>
              <a:solidFill>
                <a:srgbClr val="000000">
                  <a:lumMod val="75000"/>
                  <a:lumOff val="25000"/>
                </a:srgbClr>
              </a:solidFill>
              <a:effectLst/>
              <a:uLnTx/>
              <a:uFillTx/>
              <a:latin typeface="Arial"/>
              <a:ea typeface="新細明體" pitchFamily="18" charset="-120"/>
              <a:cs typeface="Times New Roman"/>
            </a:endParaRPr>
          </a:p>
        </p:txBody>
      </p:sp>
      <p:sp>
        <p:nvSpPr>
          <p:cNvPr id="12" name="圓角矩形 11"/>
          <p:cNvSpPr/>
          <p:nvPr/>
        </p:nvSpPr>
        <p:spPr bwMode="auto">
          <a:xfrm>
            <a:off x="611560" y="3153278"/>
            <a:ext cx="3816424" cy="236026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1" lang="zh-TW" altLang="en-US" sz="18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pic>
        <p:nvPicPr>
          <p:cNvPr id="13" name="WB.wmv">
            <a:hlinkClick r:id="" action="ppaction://media"/>
          </p:cNvPr>
          <p:cNvPicPr>
            <a:picLocks noChangeAspect="1"/>
          </p:cNvPicPr>
          <p:nvPr>
            <a:videoFile r:link="rId1"/>
            <p:extLst>
              <p:ext uri="{DAA4B4D4-6D71-4841-9C94-3DE7FCFB9230}">
                <p14:media xmlns:p14="http://schemas.microsoft.com/office/powerpoint/2010/main" r:embed="rId2">
                  <p14:trim st="1141.1456" end="4827.9232"/>
                </p14:media>
              </p:ext>
            </p:extLst>
          </p:nvPr>
        </p:nvPicPr>
        <p:blipFill>
          <a:blip r:embed="rId4" cstate="screen"/>
          <a:stretch>
            <a:fillRect/>
          </a:stretch>
        </p:blipFill>
        <p:spPr>
          <a:xfrm>
            <a:off x="611560" y="3402728"/>
            <a:ext cx="3791802" cy="2132889"/>
          </a:xfrm>
          <a:prstGeom prst="rect">
            <a:avLst/>
          </a:prstGeom>
        </p:spPr>
      </p:pic>
      <p:pic>
        <p:nvPicPr>
          <p:cNvPr id="14" name="Picture 5" descr="C:\Users\user\Desktop\5582-3.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494310" y="3402728"/>
            <a:ext cx="2612109" cy="2160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5" name="文字方塊 14"/>
          <p:cNvSpPr txBox="1"/>
          <p:nvPr/>
        </p:nvSpPr>
        <p:spPr>
          <a:xfrm>
            <a:off x="5920956" y="5679045"/>
            <a:ext cx="1758815"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zh-TW" sz="1600" b="1" i="0" u="none" strike="noStrike" kern="1200" cap="none" spc="0" normalizeH="0" baseline="0" noProof="0" dirty="0">
                <a:ln>
                  <a:noFill/>
                </a:ln>
                <a:solidFill>
                  <a:srgbClr val="FF0000"/>
                </a:solidFill>
                <a:effectLst/>
                <a:uLnTx/>
                <a:uFillTx/>
                <a:latin typeface="Arial" charset="0"/>
                <a:ea typeface="新細明體" pitchFamily="18" charset="-120"/>
                <a:cs typeface="+mn-cs"/>
              </a:rPr>
              <a:t>Stable</a:t>
            </a:r>
            <a:r>
              <a:rPr kumimoji="1" lang="en-US" altLang="zh-TW" sz="1600" b="1" i="0" u="none" strike="noStrike" kern="1200" cap="none" spc="0" normalizeH="0" baseline="0" noProof="0" dirty="0">
                <a:ln>
                  <a:noFill/>
                </a:ln>
                <a:solidFill>
                  <a:srgbClr val="000000"/>
                </a:solidFill>
                <a:effectLst/>
                <a:uLnTx/>
                <a:uFillTx/>
                <a:latin typeface="Arial" charset="0"/>
                <a:ea typeface="新細明體" pitchFamily="18" charset="-120"/>
                <a:cs typeface="+mn-cs"/>
              </a:rPr>
              <a:t> emulsion</a:t>
            </a:r>
            <a:endParaRPr kumimoji="1" lang="zh-TW" altLang="en-US" sz="1600" b="1"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36312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1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mute="1">
                <p:cTn id="12" repeatCount="indefinite"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8" descr="https://media4.s-nbcnews.com/j/newscms/2017_01/1853936/ss-170104-china-smog-jpo-02_16a95c72329dcaa276aa5d8f67abb8bf.nbcnews-ux-2880-10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0" y="512763"/>
            <a:ext cx="7510463" cy="1044575"/>
          </a:xfrm>
          <a:prstGeom prst="rect">
            <a:avLst/>
          </a:prstGeom>
          <a:solidFill>
            <a:schemeClr val="bg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Text Box 5"/>
          <p:cNvSpPr txBox="1">
            <a:spLocks noChangeArrowheads="1"/>
          </p:cNvSpPr>
          <p:nvPr/>
        </p:nvSpPr>
        <p:spPr bwMode="auto">
          <a:xfrm>
            <a:off x="375057" y="548680"/>
            <a:ext cx="7100405" cy="1015663"/>
          </a:xfrm>
          <a:prstGeom prst="rect">
            <a:avLst/>
          </a:prstGeom>
          <a:noFill/>
          <a:ln>
            <a:noFill/>
          </a:ln>
          <a:effectLst/>
          <a:scene3d>
            <a:camera prst="perspectiveFron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defRPr/>
            </a:pPr>
            <a:r>
              <a:rPr lang="en-US" altLang="zh-TW" sz="3000" dirty="0">
                <a:solidFill>
                  <a:srgbClr val="FF6600"/>
                </a:solidFill>
                <a:latin typeface="Arial Black" pitchFamily="34" charset="0"/>
                <a:ea typeface="新細明體" charset="-120"/>
              </a:rPr>
              <a:t>Pollution lies in the shadow of civilization.</a:t>
            </a:r>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2</a:t>
            </a:fld>
            <a:endParaRPr lang="zh-TW" altLang="en-US"/>
          </a:p>
        </p:txBody>
      </p:sp>
    </p:spTree>
    <p:extLst>
      <p:ext uri="{BB962C8B-B14F-4D97-AF65-F5344CB8AC3E}">
        <p14:creationId xmlns:p14="http://schemas.microsoft.com/office/powerpoint/2010/main" val="148588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10" presetClass="entr" presetSubtype="0" fill="hold" nodeType="with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The advantage of </a:t>
            </a:r>
            <a:r>
              <a:rPr lang="en-US" altLang="zh-TW" dirty="0">
                <a:solidFill>
                  <a:srgbClr val="0070C0"/>
                </a:solidFill>
              </a:rPr>
              <a:t>inter-miscibility</a:t>
            </a:r>
            <a:endParaRPr lang="zh-TW" altLang="en-US" dirty="0">
              <a:solidFill>
                <a:srgbClr val="0070C0"/>
              </a:solidFill>
            </a:endParaRPr>
          </a:p>
        </p:txBody>
      </p:sp>
      <p:sp>
        <p:nvSpPr>
          <p:cNvPr id="3" name="內容版面配置區 2"/>
          <p:cNvSpPr>
            <a:spLocks noGrp="1"/>
          </p:cNvSpPr>
          <p:nvPr>
            <p:ph idx="1"/>
          </p:nvPr>
        </p:nvSpPr>
        <p:spPr>
          <a:xfrm>
            <a:off x="878904" y="1196975"/>
            <a:ext cx="8229600" cy="388640"/>
          </a:xfrm>
        </p:spPr>
        <p:txBody>
          <a:bodyPr>
            <a:noAutofit/>
          </a:bodyPr>
          <a:lstStyle/>
          <a:p>
            <a:pPr marL="0" indent="0">
              <a:buNone/>
            </a:pPr>
            <a:r>
              <a:rPr lang="en-US" altLang="zh-TW" b="1" dirty="0">
                <a:solidFill>
                  <a:srgbClr val="002060"/>
                </a:solidFill>
              </a:rPr>
              <a:t>2</a:t>
            </a:r>
            <a:r>
              <a:rPr lang="en-US" altLang="zh-TW" b="1" baseline="30000" dirty="0">
                <a:solidFill>
                  <a:srgbClr val="002060"/>
                </a:solidFill>
              </a:rPr>
              <a:t>nd</a:t>
            </a:r>
            <a:r>
              <a:rPr lang="en-US" altLang="zh-TW" b="1" dirty="0">
                <a:solidFill>
                  <a:srgbClr val="002060"/>
                </a:solidFill>
              </a:rPr>
              <a:t> Generation BTZ, HALS, and Triazine Water Borne Technology</a:t>
            </a:r>
          </a:p>
          <a:p>
            <a:pPr marL="0" indent="0">
              <a:buNone/>
            </a:pPr>
            <a:endParaRPr lang="zh-TW" altLang="en-US" b="1" dirty="0">
              <a:solidFill>
                <a:srgbClr val="002060"/>
              </a:solidFill>
            </a:endParaRPr>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20</a:t>
            </a:fld>
            <a:endParaRPr lang="zh-TW" altLang="en-US"/>
          </a:p>
        </p:txBody>
      </p:sp>
      <p:pic>
        <p:nvPicPr>
          <p:cNvPr id="5" name="Picture 5" descr="C:\Users\user\Desktop\5582-3.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771800" y="1731097"/>
            <a:ext cx="5333690" cy="4341112"/>
          </a:xfrm>
          <a:prstGeom prst="rect">
            <a:avLst/>
          </a:prstGeom>
          <a:noFill/>
          <a:ln>
            <a:noFill/>
          </a:ln>
          <a:extLst/>
        </p:spPr>
      </p:pic>
      <p:sp>
        <p:nvSpPr>
          <p:cNvPr id="6" name="文字方塊 5"/>
          <p:cNvSpPr txBox="1"/>
          <p:nvPr/>
        </p:nvSpPr>
        <p:spPr>
          <a:xfrm>
            <a:off x="4283968" y="5157192"/>
            <a:ext cx="2113532"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zh-TW" sz="2200" b="1" i="0" u="none" strike="noStrike" kern="1200" cap="none" spc="0" normalizeH="0" baseline="0" noProof="0" dirty="0">
                <a:ln>
                  <a:noFill/>
                </a:ln>
                <a:solidFill>
                  <a:srgbClr val="FF0000"/>
                </a:solidFill>
                <a:effectLst/>
                <a:uLnTx/>
                <a:uFillTx/>
                <a:latin typeface="+mj-lt"/>
                <a:ea typeface="新細明體" pitchFamily="18" charset="-120"/>
                <a:cs typeface="+mn-cs"/>
              </a:rPr>
              <a:t>Stable</a:t>
            </a:r>
            <a:r>
              <a:rPr kumimoji="1" lang="en-US" altLang="zh-TW" sz="2200" b="1" i="0" u="none" strike="noStrike" kern="1200" cap="none" spc="0" normalizeH="0" baseline="0" noProof="0" dirty="0">
                <a:ln>
                  <a:noFill/>
                </a:ln>
                <a:solidFill>
                  <a:srgbClr val="000000"/>
                </a:solidFill>
                <a:effectLst/>
                <a:uLnTx/>
                <a:uFillTx/>
                <a:latin typeface="+mj-lt"/>
                <a:ea typeface="新細明體" pitchFamily="18" charset="-120"/>
                <a:cs typeface="+mn-cs"/>
              </a:rPr>
              <a:t> emulsion</a:t>
            </a:r>
            <a:endParaRPr kumimoji="1" lang="zh-TW" altLang="en-US" sz="2200" b="1" i="0" u="none" strike="noStrike" kern="1200" cap="none" spc="0" normalizeH="0" baseline="0" noProof="0" dirty="0">
              <a:ln>
                <a:noFill/>
              </a:ln>
              <a:solidFill>
                <a:srgbClr val="000000"/>
              </a:solidFill>
              <a:effectLst/>
              <a:uLnTx/>
              <a:uFillTx/>
              <a:latin typeface="+mj-lt"/>
              <a:ea typeface="新細明體" pitchFamily="18" charset="-120"/>
              <a:cs typeface="+mn-cs"/>
            </a:endParaRPr>
          </a:p>
        </p:txBody>
      </p:sp>
      <p:sp>
        <p:nvSpPr>
          <p:cNvPr id="7" name="文字方塊 2"/>
          <p:cNvSpPr txBox="1"/>
          <p:nvPr/>
        </p:nvSpPr>
        <p:spPr>
          <a:xfrm>
            <a:off x="755576" y="3501008"/>
            <a:ext cx="1944216"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zh-TW" b="1" i="0" u="none" strike="noStrike" kern="1200" cap="none" spc="0" normalizeH="0" baseline="0" noProof="0" dirty="0">
                <a:ln>
                  <a:noFill/>
                </a:ln>
                <a:solidFill>
                  <a:srgbClr val="000000"/>
                </a:solidFill>
                <a:effectLst/>
                <a:uLnTx/>
                <a:uFillTx/>
                <a:latin typeface="+mj-lt"/>
                <a:ea typeface="新細明體" pitchFamily="18" charset="-120"/>
                <a:cs typeface="+mn-cs"/>
              </a:rPr>
              <a:t>Conditions after one month</a:t>
            </a:r>
            <a:endParaRPr kumimoji="1" lang="zh-TW" altLang="en-US" b="1" i="0" u="none" strike="noStrike" kern="1200" cap="none" spc="0" normalizeH="0" baseline="0" noProof="0" dirty="0">
              <a:ln>
                <a:noFill/>
              </a:ln>
              <a:solidFill>
                <a:srgbClr val="000000"/>
              </a:solidFill>
              <a:effectLst/>
              <a:uLnTx/>
              <a:uFillTx/>
              <a:latin typeface="+mj-lt"/>
              <a:ea typeface="新細明體" pitchFamily="18" charset="-120"/>
              <a:cs typeface="+mn-cs"/>
            </a:endParaRPr>
          </a:p>
        </p:txBody>
      </p:sp>
    </p:spTree>
    <p:extLst>
      <p:ext uri="{BB962C8B-B14F-4D97-AF65-F5344CB8AC3E}">
        <p14:creationId xmlns:p14="http://schemas.microsoft.com/office/powerpoint/2010/main" val="538496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Life of </a:t>
            </a:r>
            <a:r>
              <a:rPr lang="en-US" altLang="zh-TW" dirty="0">
                <a:latin typeface="Calibri" pitchFamily="34" charset="0"/>
              </a:rPr>
              <a:t>2</a:t>
            </a:r>
            <a:r>
              <a:rPr lang="en-US" altLang="zh-TW" baseline="30000" dirty="0">
                <a:latin typeface="Calibri" pitchFamily="34" charset="0"/>
              </a:rPr>
              <a:t>nd</a:t>
            </a:r>
            <a:r>
              <a:rPr lang="en-US" altLang="zh-TW" dirty="0"/>
              <a:t> G WB in </a:t>
            </a:r>
            <a:r>
              <a:rPr lang="en-US" altLang="zh-TW" dirty="0">
                <a:solidFill>
                  <a:srgbClr val="0070C0"/>
                </a:solidFill>
              </a:rPr>
              <a:t>WBA</a:t>
            </a:r>
            <a:r>
              <a:rPr lang="en-US" altLang="zh-TW" dirty="0"/>
              <a:t> </a:t>
            </a:r>
            <a:endParaRPr lang="zh-TW" altLang="en-US" dirty="0"/>
          </a:p>
        </p:txBody>
      </p:sp>
      <p:sp>
        <p:nvSpPr>
          <p:cNvPr id="3" name="內容版面配置區 2"/>
          <p:cNvSpPr>
            <a:spLocks noGrp="1"/>
          </p:cNvSpPr>
          <p:nvPr>
            <p:ph idx="1"/>
          </p:nvPr>
        </p:nvSpPr>
        <p:spPr>
          <a:xfrm>
            <a:off x="497538" y="5229200"/>
            <a:ext cx="8466950" cy="943739"/>
          </a:xfrm>
        </p:spPr>
        <p:txBody>
          <a:bodyPr>
            <a:noAutofit/>
          </a:bodyPr>
          <a:lstStyle/>
          <a:p>
            <a:pPr marL="0" indent="0">
              <a:buNone/>
            </a:pPr>
            <a:r>
              <a:rPr lang="en-US" altLang="zh-TW" sz="2000" b="1" dirty="0">
                <a:latin typeface="Calibri"/>
                <a:cs typeface="Calibri"/>
              </a:rPr>
              <a:t>BTZ </a:t>
            </a:r>
            <a:r>
              <a:rPr lang="en-US" altLang="zh-TW" sz="2000" b="1" dirty="0"/>
              <a:t>WB and Triazine WB showed significant stability against water-flushing over Hydrophilic BTZ with or without HALS in WBA coatings system. </a:t>
            </a:r>
            <a:r>
              <a:rPr lang="en-US" altLang="zh-TW" sz="2100" b="1" dirty="0">
                <a:solidFill>
                  <a:srgbClr val="FF0000"/>
                </a:solidFill>
              </a:rPr>
              <a:t>Triazine UVA chemistry did not provide extended durability in this system.</a:t>
            </a:r>
          </a:p>
          <a:p>
            <a:pPr marL="0" indent="0">
              <a:buNone/>
            </a:pPr>
            <a:endParaRPr lang="zh-TW" altLang="en-US" sz="2000" b="1" dirty="0"/>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21</a:t>
            </a:fld>
            <a:endParaRPr lang="zh-TW" altLang="en-US"/>
          </a:p>
        </p:txBody>
      </p:sp>
      <p:grpSp>
        <p:nvGrpSpPr>
          <p:cNvPr id="5" name="群組 4"/>
          <p:cNvGrpSpPr/>
          <p:nvPr/>
        </p:nvGrpSpPr>
        <p:grpSpPr>
          <a:xfrm>
            <a:off x="3428865" y="4736177"/>
            <a:ext cx="5095175" cy="276999"/>
            <a:chOff x="2987824" y="4797152"/>
            <a:chExt cx="5095175" cy="276999"/>
          </a:xfrm>
        </p:grpSpPr>
        <p:cxnSp>
          <p:nvCxnSpPr>
            <p:cNvPr id="6" name="直線接點 5"/>
            <p:cNvCxnSpPr/>
            <p:nvPr/>
          </p:nvCxnSpPr>
          <p:spPr>
            <a:xfrm>
              <a:off x="2987824" y="4912568"/>
              <a:ext cx="33844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3281479" y="4797152"/>
              <a:ext cx="920508" cy="276999"/>
            </a:xfrm>
            <a:prstGeom prst="rect">
              <a:avLst/>
            </a:prstGeom>
            <a:noFill/>
          </p:spPr>
          <p:txBody>
            <a:bodyPr wrap="none" rtlCol="0">
              <a:spAutoFit/>
            </a:bodyPr>
            <a:lstStyle/>
            <a:p>
              <a:pPr>
                <a:buNone/>
              </a:pPr>
              <a:r>
                <a:rPr lang="en-US" altLang="zh-TW" sz="1200" dirty="0">
                  <a:solidFill>
                    <a:schemeClr val="tx1">
                      <a:lumMod val="65000"/>
                      <a:lumOff val="35000"/>
                    </a:schemeClr>
                  </a:solidFill>
                </a:rPr>
                <a:t>Triazine WB</a:t>
              </a:r>
              <a:endParaRPr lang="zh-TW" altLang="en-US" sz="1200" dirty="0">
                <a:solidFill>
                  <a:schemeClr val="tx1">
                    <a:lumMod val="65000"/>
                    <a:lumOff val="35000"/>
                  </a:schemeClr>
                </a:solidFill>
              </a:endParaRPr>
            </a:p>
          </p:txBody>
        </p:sp>
        <p:cxnSp>
          <p:nvCxnSpPr>
            <p:cNvPr id="8" name="直線接點 7"/>
            <p:cNvCxnSpPr/>
            <p:nvPr/>
          </p:nvCxnSpPr>
          <p:spPr>
            <a:xfrm>
              <a:off x="4297464" y="4912568"/>
              <a:ext cx="33844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4591119" y="4797152"/>
              <a:ext cx="666786" cy="276999"/>
            </a:xfrm>
            <a:prstGeom prst="rect">
              <a:avLst/>
            </a:prstGeom>
            <a:noFill/>
          </p:spPr>
          <p:txBody>
            <a:bodyPr wrap="none" rtlCol="0">
              <a:spAutoFit/>
            </a:bodyPr>
            <a:lstStyle/>
            <a:p>
              <a:pPr>
                <a:buNone/>
              </a:pPr>
              <a:r>
                <a:rPr lang="en-US" altLang="zh-TW" sz="1200" dirty="0">
                  <a:solidFill>
                    <a:schemeClr val="tx1">
                      <a:lumMod val="65000"/>
                      <a:lumOff val="35000"/>
                    </a:schemeClr>
                  </a:solidFill>
                </a:rPr>
                <a:t>BTZ WB</a:t>
              </a:r>
              <a:endParaRPr lang="zh-TW" altLang="en-US" sz="1200" dirty="0">
                <a:solidFill>
                  <a:schemeClr val="tx1">
                    <a:lumMod val="65000"/>
                    <a:lumOff val="35000"/>
                  </a:schemeClr>
                </a:solidFill>
              </a:endParaRPr>
            </a:p>
          </p:txBody>
        </p:sp>
        <p:cxnSp>
          <p:nvCxnSpPr>
            <p:cNvPr id="10" name="直線接點 9"/>
            <p:cNvCxnSpPr/>
            <p:nvPr/>
          </p:nvCxnSpPr>
          <p:spPr>
            <a:xfrm>
              <a:off x="5554042" y="4912568"/>
              <a:ext cx="33844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5847697" y="4797152"/>
              <a:ext cx="1107996" cy="276999"/>
            </a:xfrm>
            <a:prstGeom prst="rect">
              <a:avLst/>
            </a:prstGeom>
            <a:noFill/>
          </p:spPr>
          <p:txBody>
            <a:bodyPr wrap="none" rtlCol="0">
              <a:spAutoFit/>
            </a:bodyPr>
            <a:lstStyle/>
            <a:p>
              <a:pPr>
                <a:buNone/>
              </a:pPr>
              <a:r>
                <a:rPr lang="en-US" altLang="zh-TW" sz="1200" dirty="0">
                  <a:solidFill>
                    <a:schemeClr val="tx1">
                      <a:lumMod val="65000"/>
                      <a:lumOff val="35000"/>
                    </a:schemeClr>
                  </a:solidFill>
                </a:rPr>
                <a:t>Hydrophilic	</a:t>
              </a:r>
              <a:endParaRPr lang="zh-TW" altLang="en-US" sz="1200" dirty="0">
                <a:solidFill>
                  <a:schemeClr val="tx1">
                    <a:lumMod val="65000"/>
                    <a:lumOff val="35000"/>
                  </a:schemeClr>
                </a:solidFill>
              </a:endParaRPr>
            </a:p>
          </p:txBody>
        </p:sp>
        <p:cxnSp>
          <p:nvCxnSpPr>
            <p:cNvPr id="12" name="直線接點 11"/>
            <p:cNvCxnSpPr/>
            <p:nvPr/>
          </p:nvCxnSpPr>
          <p:spPr>
            <a:xfrm>
              <a:off x="6732240" y="4912568"/>
              <a:ext cx="33844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7020272" y="4797152"/>
              <a:ext cx="1062727" cy="276999"/>
            </a:xfrm>
            <a:prstGeom prst="rect">
              <a:avLst/>
            </a:prstGeom>
            <a:noFill/>
          </p:spPr>
          <p:txBody>
            <a:bodyPr wrap="none" rtlCol="0">
              <a:spAutoFit/>
            </a:bodyPr>
            <a:lstStyle/>
            <a:p>
              <a:pPr>
                <a:buNone/>
              </a:pPr>
              <a:r>
                <a:rPr lang="en-US" altLang="zh-TW" sz="1200" dirty="0">
                  <a:solidFill>
                    <a:schemeClr val="tx1">
                      <a:lumMod val="65000"/>
                      <a:lumOff val="35000"/>
                    </a:schemeClr>
                  </a:solidFill>
                </a:rPr>
                <a:t>BTZ / Hals WB</a:t>
              </a:r>
              <a:endParaRPr lang="zh-TW" altLang="en-US" sz="1200" dirty="0">
                <a:solidFill>
                  <a:schemeClr val="tx1">
                    <a:lumMod val="65000"/>
                    <a:lumOff val="35000"/>
                  </a:schemeClr>
                </a:solidFill>
              </a:endParaRPr>
            </a:p>
          </p:txBody>
        </p:sp>
      </p:grpSp>
      <p:sp>
        <p:nvSpPr>
          <p:cNvPr id="14" name="文字方塊 13"/>
          <p:cNvSpPr txBox="1"/>
          <p:nvPr/>
        </p:nvSpPr>
        <p:spPr>
          <a:xfrm>
            <a:off x="692561" y="4736177"/>
            <a:ext cx="2516138"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mn-lt"/>
                <a:ea typeface="+mn-ea"/>
                <a:cs typeface="+mn-cs"/>
              </a:defRPr>
            </a:pPr>
            <a:r>
              <a:rPr kumimoji="0" lang="en-US" altLang="zh-TW" sz="1200" b="1" i="0" u="none" strike="noStrike" kern="1200" cap="none" spc="0" normalizeH="0" baseline="0" noProof="0" dirty="0">
                <a:ln>
                  <a:noFill/>
                </a:ln>
                <a:solidFill>
                  <a:prstClr val="black">
                    <a:lumMod val="65000"/>
                    <a:lumOff val="35000"/>
                  </a:prstClr>
                </a:solidFill>
                <a:effectLst/>
                <a:uLnTx/>
                <a:uFillTx/>
                <a:latin typeface="Calibri"/>
                <a:ea typeface="新細明體"/>
              </a:rPr>
              <a:t>QUV340nm / pH:7 wash Test (hours)</a:t>
            </a:r>
            <a:endParaRPr kumimoji="0" lang="zh-TW" altLang="en-US" sz="1200" b="1" i="0" u="none" strike="noStrike" kern="1200" cap="none" spc="0" normalizeH="0" baseline="0" noProof="0" dirty="0">
              <a:ln>
                <a:noFill/>
              </a:ln>
              <a:solidFill>
                <a:prstClr val="black">
                  <a:lumMod val="65000"/>
                  <a:lumOff val="35000"/>
                </a:prstClr>
              </a:solidFill>
              <a:effectLst/>
              <a:uLnTx/>
              <a:uFillTx/>
              <a:latin typeface="Calibri"/>
              <a:ea typeface="新細明體"/>
            </a:endParaRPr>
          </a:p>
        </p:txBody>
      </p:sp>
      <p:sp>
        <p:nvSpPr>
          <p:cNvPr id="15" name="文字方塊 14"/>
          <p:cNvSpPr txBox="1"/>
          <p:nvPr/>
        </p:nvSpPr>
        <p:spPr>
          <a:xfrm>
            <a:off x="2719897" y="1152962"/>
            <a:ext cx="3784882"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US" altLang="zh-TW" sz="2000" b="1" i="0" u="none" strike="noStrike" kern="1200" cap="none" spc="0" normalizeH="0" baseline="0" noProof="0" dirty="0">
                <a:ln>
                  <a:noFill/>
                </a:ln>
                <a:solidFill>
                  <a:prstClr val="black">
                    <a:lumMod val="65000"/>
                    <a:lumOff val="35000"/>
                  </a:prstClr>
                </a:solidFill>
                <a:effectLst/>
                <a:uLnTx/>
                <a:uFillTx/>
                <a:latin typeface="Calibri"/>
                <a:ea typeface="新細明體"/>
              </a:rPr>
              <a:t>UVA retention </a:t>
            </a:r>
            <a:r>
              <a:rPr kumimoji="0" lang="en-US" altLang="zh-TW" sz="2000" b="1" dirty="0">
                <a:solidFill>
                  <a:prstClr val="black">
                    <a:lumMod val="65000"/>
                    <a:lumOff val="35000"/>
                  </a:prstClr>
                </a:solidFill>
                <a:latin typeface="Calibri"/>
                <a:ea typeface="新細明體"/>
              </a:rPr>
              <a:t>Acrylate</a:t>
            </a:r>
            <a:r>
              <a:rPr kumimoji="0" lang="en-US" altLang="zh-TW" sz="2000" b="1" i="0" u="none" strike="noStrike" kern="1200" cap="none" spc="0" normalizeH="0" baseline="0" noProof="0" dirty="0">
                <a:ln>
                  <a:noFill/>
                </a:ln>
                <a:solidFill>
                  <a:prstClr val="black">
                    <a:lumMod val="65000"/>
                    <a:lumOff val="35000"/>
                  </a:prstClr>
                </a:solidFill>
                <a:effectLst/>
                <a:uLnTx/>
                <a:uFillTx/>
                <a:latin typeface="Calibri"/>
                <a:ea typeface="新細明體"/>
              </a:rPr>
              <a:t> QUV/pH:7</a:t>
            </a:r>
            <a:endParaRPr kumimoji="0" lang="zh-TW" altLang="en-US" sz="2000" b="1" i="0" u="none" strike="noStrike" kern="1200" cap="none" spc="0" normalizeH="0" baseline="0" noProof="0" dirty="0">
              <a:ln>
                <a:noFill/>
              </a:ln>
              <a:solidFill>
                <a:prstClr val="black">
                  <a:lumMod val="65000"/>
                  <a:lumOff val="35000"/>
                </a:prstClr>
              </a:solidFill>
              <a:effectLst/>
              <a:uLnTx/>
              <a:uFillTx/>
              <a:latin typeface="Calibri"/>
              <a:ea typeface="新細明體"/>
            </a:endParaRPr>
          </a:p>
        </p:txBody>
      </p:sp>
      <p:graphicFrame>
        <p:nvGraphicFramePr>
          <p:cNvPr id="16" name="圖表 15"/>
          <p:cNvGraphicFramePr>
            <a:graphicFrameLocks/>
          </p:cNvGraphicFramePr>
          <p:nvPr>
            <p:extLst>
              <p:ext uri="{D42A27DB-BD31-4B8C-83A1-F6EECF244321}">
                <p14:modId xmlns:p14="http://schemas.microsoft.com/office/powerpoint/2010/main" val="1251958416"/>
              </p:ext>
            </p:extLst>
          </p:nvPr>
        </p:nvGraphicFramePr>
        <p:xfrm>
          <a:off x="2095871" y="1559943"/>
          <a:ext cx="4952257" cy="30243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2400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Calibri" pitchFamily="34" charset="0"/>
              </a:rPr>
              <a:t>Life of 2</a:t>
            </a:r>
            <a:r>
              <a:rPr lang="en-US" altLang="zh-TW" baseline="30000" dirty="0">
                <a:latin typeface="Calibri" pitchFamily="34" charset="0"/>
              </a:rPr>
              <a:t>nd</a:t>
            </a:r>
            <a:r>
              <a:rPr lang="en-US" altLang="zh-TW" dirty="0">
                <a:latin typeface="Calibri" pitchFamily="34" charset="0"/>
              </a:rPr>
              <a:t> G</a:t>
            </a:r>
            <a:r>
              <a:rPr lang="zh-TW" altLang="en-US" dirty="0">
                <a:latin typeface="Calibri" pitchFamily="34" charset="0"/>
              </a:rPr>
              <a:t> </a:t>
            </a:r>
            <a:r>
              <a:rPr lang="en-US" altLang="zh-TW" dirty="0">
                <a:latin typeface="Calibri" pitchFamily="34" charset="0"/>
              </a:rPr>
              <a:t>WB in </a:t>
            </a:r>
            <a:r>
              <a:rPr lang="en-US" altLang="zh-TW" dirty="0">
                <a:solidFill>
                  <a:srgbClr val="0070C0"/>
                </a:solidFill>
                <a:latin typeface="Calibri" pitchFamily="34" charset="0"/>
              </a:rPr>
              <a:t>PUD</a:t>
            </a:r>
            <a:endParaRPr lang="zh-TW" altLang="en-US" dirty="0">
              <a:solidFill>
                <a:srgbClr val="0070C0"/>
              </a:solidFill>
            </a:endParaRPr>
          </a:p>
        </p:txBody>
      </p:sp>
      <p:sp>
        <p:nvSpPr>
          <p:cNvPr id="3" name="內容版面配置區 2"/>
          <p:cNvSpPr>
            <a:spLocks noGrp="1"/>
          </p:cNvSpPr>
          <p:nvPr>
            <p:ph idx="1"/>
          </p:nvPr>
        </p:nvSpPr>
        <p:spPr>
          <a:xfrm>
            <a:off x="539552" y="5229200"/>
            <a:ext cx="8229600" cy="1008112"/>
          </a:xfrm>
        </p:spPr>
        <p:txBody>
          <a:bodyPr>
            <a:normAutofit/>
          </a:bodyPr>
          <a:lstStyle/>
          <a:p>
            <a:pPr marL="0" indent="0">
              <a:buNone/>
            </a:pPr>
            <a:r>
              <a:rPr lang="en-US" altLang="zh-TW" sz="2000" b="1" dirty="0"/>
              <a:t>BTZ WB and WB indicate better durability in the PUD system against the Acrylate system under water-flushing treatment, HALS was able to increase the durability when used with BTZ WB as indicated.</a:t>
            </a:r>
          </a:p>
          <a:p>
            <a:pPr marL="0" indent="0">
              <a:buNone/>
            </a:pPr>
            <a:endParaRPr lang="zh-TW" altLang="en-US" sz="2000" b="1" dirty="0"/>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22</a:t>
            </a:fld>
            <a:endParaRPr lang="zh-TW" altLang="en-US"/>
          </a:p>
        </p:txBody>
      </p:sp>
      <p:sp>
        <p:nvSpPr>
          <p:cNvPr id="5" name="文字方塊 4"/>
          <p:cNvSpPr txBox="1"/>
          <p:nvPr/>
        </p:nvSpPr>
        <p:spPr>
          <a:xfrm>
            <a:off x="539552" y="4797152"/>
            <a:ext cx="2516138"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mn-lt"/>
                <a:ea typeface="+mn-ea"/>
                <a:cs typeface="+mn-cs"/>
              </a:defRPr>
            </a:pPr>
            <a:r>
              <a:rPr kumimoji="0" lang="en-US" altLang="zh-TW" sz="1200" b="1" i="0" u="none" strike="noStrike" kern="1200" cap="none" spc="0" normalizeH="0" baseline="0" noProof="0" dirty="0">
                <a:ln>
                  <a:noFill/>
                </a:ln>
                <a:solidFill>
                  <a:prstClr val="black">
                    <a:lumMod val="65000"/>
                    <a:lumOff val="35000"/>
                  </a:prstClr>
                </a:solidFill>
                <a:effectLst/>
                <a:uLnTx/>
                <a:uFillTx/>
                <a:latin typeface="Calibri"/>
                <a:ea typeface="新細明體"/>
              </a:rPr>
              <a:t>QUV340nm / pH:7 wash Test (hours)</a:t>
            </a:r>
            <a:endParaRPr kumimoji="0" lang="zh-TW" altLang="en-US" sz="1200" b="1" i="0" u="none" strike="noStrike" kern="1200" cap="none" spc="0" normalizeH="0" baseline="0" noProof="0" dirty="0">
              <a:ln>
                <a:noFill/>
              </a:ln>
              <a:solidFill>
                <a:prstClr val="black">
                  <a:lumMod val="65000"/>
                  <a:lumOff val="35000"/>
                </a:prstClr>
              </a:solidFill>
              <a:effectLst/>
              <a:uLnTx/>
              <a:uFillTx/>
              <a:latin typeface="Calibri"/>
              <a:ea typeface="新細明體"/>
            </a:endParaRPr>
          </a:p>
        </p:txBody>
      </p:sp>
      <p:grpSp>
        <p:nvGrpSpPr>
          <p:cNvPr id="6" name="群組 5"/>
          <p:cNvGrpSpPr/>
          <p:nvPr/>
        </p:nvGrpSpPr>
        <p:grpSpPr>
          <a:xfrm>
            <a:off x="3126162" y="4797152"/>
            <a:ext cx="5871756" cy="276999"/>
            <a:chOff x="2838130" y="6021288"/>
            <a:chExt cx="5871756" cy="276999"/>
          </a:xfrm>
        </p:grpSpPr>
        <p:cxnSp>
          <p:nvCxnSpPr>
            <p:cNvPr id="7" name="直線接點 6"/>
            <p:cNvCxnSpPr/>
            <p:nvPr/>
          </p:nvCxnSpPr>
          <p:spPr>
            <a:xfrm>
              <a:off x="2838130" y="6136704"/>
              <a:ext cx="338440" cy="0"/>
            </a:xfrm>
            <a:prstGeom prst="line">
              <a:avLst/>
            </a:prstGeom>
            <a:noFill/>
            <a:ln w="28575" cap="flat" cmpd="sng" algn="ctr">
              <a:solidFill>
                <a:srgbClr val="4F81BD">
                  <a:shade val="95000"/>
                  <a:satMod val="105000"/>
                </a:srgbClr>
              </a:solidFill>
              <a:prstDash val="solid"/>
            </a:ln>
            <a:effectLst/>
          </p:spPr>
        </p:cxnSp>
        <p:sp>
          <p:nvSpPr>
            <p:cNvPr id="8" name="文字方塊 7"/>
            <p:cNvSpPr txBox="1"/>
            <p:nvPr/>
          </p:nvSpPr>
          <p:spPr>
            <a:xfrm>
              <a:off x="3131785" y="6021288"/>
              <a:ext cx="806631"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000" kern="0" dirty="0">
                  <a:solidFill>
                    <a:sysClr val="windowText" lastClr="000000">
                      <a:lumMod val="65000"/>
                      <a:lumOff val="35000"/>
                    </a:sysClr>
                  </a:solidFill>
                </a:rPr>
                <a:t>Triazine WB</a:t>
              </a:r>
              <a:endParaRPr kumimoji="0" lang="zh-TW" altLang="en-US" sz="1000" b="0" i="0" u="none" strike="noStrike" kern="0" cap="none" spc="0" normalizeH="0" baseline="0" noProof="0" dirty="0">
                <a:ln>
                  <a:noFill/>
                </a:ln>
                <a:solidFill>
                  <a:sysClr val="windowText" lastClr="000000">
                    <a:lumMod val="65000"/>
                    <a:lumOff val="35000"/>
                  </a:sysClr>
                </a:solidFill>
                <a:effectLst/>
                <a:uLnTx/>
                <a:uFillTx/>
              </a:endParaRPr>
            </a:p>
          </p:txBody>
        </p:sp>
        <p:cxnSp>
          <p:nvCxnSpPr>
            <p:cNvPr id="9" name="直線接點 8"/>
            <p:cNvCxnSpPr>
              <a:cxnSpLocks/>
            </p:cNvCxnSpPr>
            <p:nvPr/>
          </p:nvCxnSpPr>
          <p:spPr>
            <a:xfrm>
              <a:off x="3923928" y="6136704"/>
              <a:ext cx="346258" cy="0"/>
            </a:xfrm>
            <a:prstGeom prst="line">
              <a:avLst/>
            </a:prstGeom>
            <a:noFill/>
            <a:ln w="28575" cap="flat" cmpd="sng" algn="ctr">
              <a:solidFill>
                <a:srgbClr val="C00000"/>
              </a:solidFill>
              <a:prstDash val="solid"/>
            </a:ln>
            <a:effectLst/>
          </p:spPr>
        </p:cxnSp>
        <p:sp>
          <p:nvSpPr>
            <p:cNvPr id="10" name="文字方塊 9"/>
            <p:cNvSpPr txBox="1"/>
            <p:nvPr/>
          </p:nvSpPr>
          <p:spPr>
            <a:xfrm>
              <a:off x="4225401" y="6021288"/>
              <a:ext cx="590226"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000" kern="0" dirty="0">
                  <a:solidFill>
                    <a:sysClr val="windowText" lastClr="000000">
                      <a:lumMod val="65000"/>
                      <a:lumOff val="35000"/>
                    </a:sysClr>
                  </a:solidFill>
                </a:rPr>
                <a:t>BTZ </a:t>
              </a:r>
              <a:r>
                <a:rPr kumimoji="0" lang="en-US" altLang="zh-TW" sz="1000" b="0" i="0" u="none" strike="noStrike" kern="0" cap="none" spc="0" normalizeH="0" baseline="0" noProof="0" dirty="0">
                  <a:ln>
                    <a:noFill/>
                  </a:ln>
                  <a:solidFill>
                    <a:sysClr val="windowText" lastClr="000000">
                      <a:lumMod val="65000"/>
                      <a:lumOff val="35000"/>
                    </a:sysClr>
                  </a:solidFill>
                  <a:effectLst/>
                  <a:uLnTx/>
                  <a:uFillTx/>
                </a:rPr>
                <a:t>WB</a:t>
              </a:r>
              <a:endParaRPr kumimoji="0" lang="zh-TW" altLang="en-US" sz="1000" b="0" i="0" u="none" strike="noStrike" kern="0" cap="none" spc="0" normalizeH="0" baseline="0" noProof="0" dirty="0">
                <a:ln>
                  <a:noFill/>
                </a:ln>
                <a:solidFill>
                  <a:sysClr val="windowText" lastClr="000000">
                    <a:lumMod val="65000"/>
                    <a:lumOff val="35000"/>
                  </a:sysClr>
                </a:solidFill>
                <a:effectLst/>
                <a:uLnTx/>
                <a:uFillTx/>
              </a:endParaRPr>
            </a:p>
          </p:txBody>
        </p:sp>
        <p:cxnSp>
          <p:nvCxnSpPr>
            <p:cNvPr id="11" name="直線接點 10"/>
            <p:cNvCxnSpPr/>
            <p:nvPr/>
          </p:nvCxnSpPr>
          <p:spPr>
            <a:xfrm>
              <a:off x="4972300" y="6136704"/>
              <a:ext cx="338440" cy="0"/>
            </a:xfrm>
            <a:prstGeom prst="line">
              <a:avLst/>
            </a:prstGeom>
            <a:noFill/>
            <a:ln w="28575" cap="flat" cmpd="sng" algn="ctr">
              <a:solidFill>
                <a:srgbClr val="92D050"/>
              </a:solidFill>
              <a:prstDash val="solid"/>
            </a:ln>
            <a:effectLst/>
          </p:spPr>
        </p:cxnSp>
        <p:sp>
          <p:nvSpPr>
            <p:cNvPr id="12" name="文字方塊 11"/>
            <p:cNvSpPr txBox="1"/>
            <p:nvPr/>
          </p:nvSpPr>
          <p:spPr>
            <a:xfrm>
              <a:off x="5265955" y="6021288"/>
              <a:ext cx="110799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200" kern="0" dirty="0">
                  <a:solidFill>
                    <a:sysClr val="windowText" lastClr="000000">
                      <a:lumMod val="65000"/>
                      <a:lumOff val="35000"/>
                    </a:sysClr>
                  </a:solidFill>
                </a:rPr>
                <a:t>	</a:t>
              </a:r>
              <a:endParaRPr kumimoji="0" lang="zh-TW" altLang="en-US" sz="1200" b="0" i="0" u="none" strike="noStrike" kern="0" cap="none" spc="0" normalizeH="0" baseline="0" noProof="0" dirty="0">
                <a:ln>
                  <a:noFill/>
                </a:ln>
                <a:solidFill>
                  <a:sysClr val="windowText" lastClr="000000">
                    <a:lumMod val="65000"/>
                    <a:lumOff val="35000"/>
                  </a:sysClr>
                </a:solidFill>
                <a:effectLst/>
                <a:uLnTx/>
                <a:uFillTx/>
              </a:endParaRPr>
            </a:p>
          </p:txBody>
        </p:sp>
        <p:cxnSp>
          <p:nvCxnSpPr>
            <p:cNvPr id="13" name="直線接點 12"/>
            <p:cNvCxnSpPr/>
            <p:nvPr/>
          </p:nvCxnSpPr>
          <p:spPr>
            <a:xfrm>
              <a:off x="5793828" y="6136704"/>
              <a:ext cx="338440" cy="0"/>
            </a:xfrm>
            <a:prstGeom prst="line">
              <a:avLst/>
            </a:prstGeom>
            <a:noFill/>
            <a:ln w="28575" cap="flat" cmpd="sng" algn="ctr">
              <a:solidFill>
                <a:srgbClr val="7030A0"/>
              </a:solidFill>
              <a:prstDash val="solid"/>
            </a:ln>
            <a:effectLst/>
          </p:spPr>
        </p:cxnSp>
        <p:sp>
          <p:nvSpPr>
            <p:cNvPr id="14" name="文字方塊 13"/>
            <p:cNvSpPr txBox="1"/>
            <p:nvPr/>
          </p:nvSpPr>
          <p:spPr>
            <a:xfrm>
              <a:off x="6087483" y="6021288"/>
              <a:ext cx="203132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200" kern="0" dirty="0">
                  <a:solidFill>
                    <a:sysClr val="windowText" lastClr="000000">
                      <a:lumMod val="65000"/>
                      <a:lumOff val="35000"/>
                    </a:sysClr>
                  </a:solidFill>
                </a:rPr>
                <a:t>BTZ/Hals blend	</a:t>
              </a:r>
              <a:endParaRPr kumimoji="0" lang="zh-TW" altLang="en-US" sz="1200" b="0" i="0" u="none" strike="noStrike" kern="0" cap="none" spc="0" normalizeH="0" baseline="0" noProof="0" dirty="0">
                <a:ln>
                  <a:noFill/>
                </a:ln>
                <a:solidFill>
                  <a:sysClr val="windowText" lastClr="000000">
                    <a:lumMod val="65000"/>
                    <a:lumOff val="35000"/>
                  </a:sysClr>
                </a:solidFill>
                <a:effectLst/>
                <a:uLnTx/>
                <a:uFillTx/>
              </a:endParaRPr>
            </a:p>
          </p:txBody>
        </p:sp>
        <p:cxnSp>
          <p:nvCxnSpPr>
            <p:cNvPr id="15" name="直線接點 14"/>
            <p:cNvCxnSpPr/>
            <p:nvPr/>
          </p:nvCxnSpPr>
          <p:spPr>
            <a:xfrm>
              <a:off x="7194422" y="6136704"/>
              <a:ext cx="338440" cy="0"/>
            </a:xfrm>
            <a:prstGeom prst="line">
              <a:avLst/>
            </a:prstGeom>
            <a:noFill/>
            <a:ln w="28575" cap="flat" cmpd="sng" algn="ctr">
              <a:solidFill>
                <a:srgbClr val="33CCCC"/>
              </a:solidFill>
              <a:prstDash val="solid"/>
            </a:ln>
            <a:effectLst/>
          </p:spPr>
        </p:cxnSp>
        <p:sp>
          <p:nvSpPr>
            <p:cNvPr id="16" name="文字方塊 15"/>
            <p:cNvSpPr txBox="1"/>
            <p:nvPr/>
          </p:nvSpPr>
          <p:spPr>
            <a:xfrm>
              <a:off x="7488077" y="6021288"/>
              <a:ext cx="1221809"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200" kern="0" dirty="0">
                  <a:solidFill>
                    <a:sysClr val="windowText" lastClr="000000">
                      <a:lumMod val="65000"/>
                      <a:lumOff val="35000"/>
                    </a:sysClr>
                  </a:solidFill>
                </a:rPr>
                <a:t>Hydrophilic/Hals</a:t>
              </a:r>
              <a:endParaRPr kumimoji="0" lang="zh-TW" altLang="en-US" sz="1200" b="0" i="0" u="none" strike="noStrike" kern="0" cap="none" spc="0" normalizeH="0" baseline="0" noProof="0" dirty="0">
                <a:ln>
                  <a:noFill/>
                </a:ln>
                <a:solidFill>
                  <a:sysClr val="windowText" lastClr="000000">
                    <a:lumMod val="65000"/>
                    <a:lumOff val="35000"/>
                  </a:sysClr>
                </a:solidFill>
                <a:effectLst/>
                <a:uLnTx/>
                <a:uFillTx/>
              </a:endParaRPr>
            </a:p>
          </p:txBody>
        </p:sp>
      </p:grpSp>
      <p:sp>
        <p:nvSpPr>
          <p:cNvPr id="17" name="文字方塊 16"/>
          <p:cNvSpPr txBox="1"/>
          <p:nvPr/>
        </p:nvSpPr>
        <p:spPr>
          <a:xfrm>
            <a:off x="2919244" y="1124744"/>
            <a:ext cx="3208955"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US" altLang="zh-TW" sz="2000" b="1" i="0" u="none" strike="noStrike" kern="1200" cap="none" spc="0" normalizeH="0" baseline="0" noProof="0" dirty="0">
                <a:ln>
                  <a:noFill/>
                </a:ln>
                <a:solidFill>
                  <a:prstClr val="black">
                    <a:lumMod val="65000"/>
                    <a:lumOff val="35000"/>
                  </a:prstClr>
                </a:solidFill>
                <a:effectLst/>
                <a:uLnTx/>
                <a:uFillTx/>
                <a:latin typeface="Calibri"/>
                <a:ea typeface="新細明體"/>
              </a:rPr>
              <a:t>UVA retention PU QUV/pH:7</a:t>
            </a:r>
            <a:endParaRPr kumimoji="0" lang="zh-TW" altLang="en-US" sz="2000" b="1" i="0" u="none" strike="noStrike" kern="1200" cap="none" spc="0" normalizeH="0" baseline="0" noProof="0" dirty="0">
              <a:ln>
                <a:noFill/>
              </a:ln>
              <a:solidFill>
                <a:prstClr val="black">
                  <a:lumMod val="65000"/>
                  <a:lumOff val="35000"/>
                </a:prstClr>
              </a:solidFill>
              <a:effectLst/>
              <a:uLnTx/>
              <a:uFillTx/>
              <a:latin typeface="Calibri"/>
              <a:ea typeface="新細明體"/>
            </a:endParaRPr>
          </a:p>
        </p:txBody>
      </p:sp>
      <p:graphicFrame>
        <p:nvGraphicFramePr>
          <p:cNvPr id="18" name="圖表 17"/>
          <p:cNvGraphicFramePr>
            <a:graphicFrameLocks/>
          </p:cNvGraphicFramePr>
          <p:nvPr>
            <p:extLst>
              <p:ext uri="{D42A27DB-BD31-4B8C-83A1-F6EECF244321}">
                <p14:modId xmlns:p14="http://schemas.microsoft.com/office/powerpoint/2010/main" val="190296076"/>
              </p:ext>
            </p:extLst>
          </p:nvPr>
        </p:nvGraphicFramePr>
        <p:xfrm>
          <a:off x="2051720" y="1554283"/>
          <a:ext cx="5040560" cy="30243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0356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User\Desktop\擷取.JPG"/>
          <p:cNvPicPr>
            <a:picLocks noChangeAspect="1" noChangeArrowheads="1"/>
          </p:cNvPicPr>
          <p:nvPr/>
        </p:nvPicPr>
        <p:blipFill>
          <a:blip r:embed="rId2" cstate="screen"/>
          <a:srcRect/>
          <a:stretch>
            <a:fillRect/>
          </a:stretch>
        </p:blipFill>
        <p:spPr bwMode="auto">
          <a:xfrm>
            <a:off x="1259632" y="1538566"/>
            <a:ext cx="6624736" cy="3902090"/>
          </a:xfrm>
          <a:prstGeom prst="rect">
            <a:avLst/>
          </a:prstGeom>
          <a:noFill/>
        </p:spPr>
      </p:pic>
      <p:sp>
        <p:nvSpPr>
          <p:cNvPr id="2" name="標題 1"/>
          <p:cNvSpPr>
            <a:spLocks noGrp="1"/>
          </p:cNvSpPr>
          <p:nvPr>
            <p:ph type="title"/>
          </p:nvPr>
        </p:nvSpPr>
        <p:spPr/>
        <p:txBody>
          <a:bodyPr/>
          <a:lstStyle/>
          <a:p>
            <a:r>
              <a:rPr lang="en-US" altLang="zh-TW" dirty="0">
                <a:latin typeface="Calibri" pitchFamily="34" charset="0"/>
              </a:rPr>
              <a:t>Life of 2</a:t>
            </a:r>
            <a:r>
              <a:rPr lang="en-US" altLang="zh-TW" baseline="30000" dirty="0">
                <a:latin typeface="Calibri" pitchFamily="34" charset="0"/>
              </a:rPr>
              <a:t>nd</a:t>
            </a:r>
            <a:r>
              <a:rPr lang="en-US" altLang="zh-TW" dirty="0">
                <a:latin typeface="Calibri" pitchFamily="34" charset="0"/>
              </a:rPr>
              <a:t> G</a:t>
            </a:r>
            <a:r>
              <a:rPr lang="zh-TW" altLang="en-US" dirty="0">
                <a:latin typeface="Calibri" pitchFamily="34" charset="0"/>
              </a:rPr>
              <a:t> </a:t>
            </a:r>
            <a:r>
              <a:rPr lang="en-US" altLang="zh-TW" dirty="0">
                <a:latin typeface="Calibri" pitchFamily="34" charset="0"/>
              </a:rPr>
              <a:t>WB </a:t>
            </a:r>
            <a:r>
              <a:rPr lang="en-US" altLang="zh-TW" dirty="0">
                <a:solidFill>
                  <a:srgbClr val="0070C0"/>
                </a:solidFill>
                <a:latin typeface="Calibri" pitchFamily="34" charset="0"/>
              </a:rPr>
              <a:t>without</a:t>
            </a:r>
            <a:r>
              <a:rPr lang="en-US" altLang="zh-TW" dirty="0">
                <a:latin typeface="Calibri" pitchFamily="34" charset="0"/>
              </a:rPr>
              <a:t> </a:t>
            </a:r>
            <a:r>
              <a:rPr lang="en-US" altLang="zh-TW" dirty="0">
                <a:solidFill>
                  <a:srgbClr val="0070C0"/>
                </a:solidFill>
                <a:latin typeface="Calibri" pitchFamily="34" charset="0"/>
              </a:rPr>
              <a:t>water-flushing</a:t>
            </a:r>
            <a:r>
              <a:rPr lang="en-US" altLang="zh-TW" dirty="0">
                <a:solidFill>
                  <a:srgbClr val="002060"/>
                </a:solidFill>
                <a:latin typeface="Calibri" pitchFamily="34" charset="0"/>
              </a:rPr>
              <a:t> </a:t>
            </a:r>
            <a:endParaRPr lang="zh-TW" altLang="en-US" dirty="0"/>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23</a:t>
            </a:fld>
            <a:endParaRPr lang="zh-TW" altLang="en-US"/>
          </a:p>
        </p:txBody>
      </p:sp>
      <p:cxnSp>
        <p:nvCxnSpPr>
          <p:cNvPr id="5" name="直線接點 4"/>
          <p:cNvCxnSpPr/>
          <p:nvPr/>
        </p:nvCxnSpPr>
        <p:spPr>
          <a:xfrm>
            <a:off x="2051720" y="5998706"/>
            <a:ext cx="33844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2345375" y="5850334"/>
            <a:ext cx="987065" cy="292388"/>
          </a:xfrm>
          <a:prstGeom prst="rect">
            <a:avLst/>
          </a:prstGeom>
          <a:noFill/>
        </p:spPr>
        <p:txBody>
          <a:bodyPr wrap="none" rtlCol="0">
            <a:spAutoFit/>
          </a:bodyPr>
          <a:lstStyle/>
          <a:p>
            <a:pPr>
              <a:buNone/>
            </a:pPr>
            <a:r>
              <a:rPr lang="en-US" altLang="zh-TW" sz="1300" dirty="0">
                <a:solidFill>
                  <a:schemeClr val="tx1">
                    <a:lumMod val="65000"/>
                    <a:lumOff val="35000"/>
                  </a:schemeClr>
                </a:solidFill>
              </a:rPr>
              <a:t>Triazine WB</a:t>
            </a:r>
            <a:endParaRPr lang="zh-TW" altLang="en-US" sz="1300" dirty="0">
              <a:solidFill>
                <a:schemeClr val="tx1">
                  <a:lumMod val="65000"/>
                  <a:lumOff val="35000"/>
                </a:schemeClr>
              </a:solidFill>
            </a:endParaRPr>
          </a:p>
        </p:txBody>
      </p:sp>
      <p:cxnSp>
        <p:nvCxnSpPr>
          <p:cNvPr id="7" name="直線接點 6"/>
          <p:cNvCxnSpPr/>
          <p:nvPr/>
        </p:nvCxnSpPr>
        <p:spPr>
          <a:xfrm>
            <a:off x="3419872" y="5998706"/>
            <a:ext cx="33844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3713527" y="5854690"/>
            <a:ext cx="711349" cy="292388"/>
          </a:xfrm>
          <a:prstGeom prst="rect">
            <a:avLst/>
          </a:prstGeom>
          <a:noFill/>
        </p:spPr>
        <p:txBody>
          <a:bodyPr wrap="none" rtlCol="0">
            <a:spAutoFit/>
          </a:bodyPr>
          <a:lstStyle/>
          <a:p>
            <a:pPr>
              <a:buNone/>
            </a:pPr>
            <a:r>
              <a:rPr lang="en-US" altLang="zh-TW" sz="1300" dirty="0">
                <a:solidFill>
                  <a:schemeClr val="tx1">
                    <a:lumMod val="65000"/>
                    <a:lumOff val="35000"/>
                  </a:schemeClr>
                </a:solidFill>
              </a:rPr>
              <a:t>BTZ WB</a:t>
            </a:r>
            <a:endParaRPr lang="zh-TW" altLang="en-US" sz="1300" dirty="0">
              <a:solidFill>
                <a:schemeClr val="tx1">
                  <a:lumMod val="65000"/>
                  <a:lumOff val="35000"/>
                </a:schemeClr>
              </a:solidFill>
            </a:endParaRPr>
          </a:p>
        </p:txBody>
      </p:sp>
      <p:cxnSp>
        <p:nvCxnSpPr>
          <p:cNvPr id="9" name="直線接點 8"/>
          <p:cNvCxnSpPr/>
          <p:nvPr/>
        </p:nvCxnSpPr>
        <p:spPr>
          <a:xfrm>
            <a:off x="4716016" y="5998706"/>
            <a:ext cx="33844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5009671" y="5854690"/>
            <a:ext cx="1107996" cy="292388"/>
          </a:xfrm>
          <a:prstGeom prst="rect">
            <a:avLst/>
          </a:prstGeom>
          <a:noFill/>
        </p:spPr>
        <p:txBody>
          <a:bodyPr wrap="none" rtlCol="0">
            <a:spAutoFit/>
          </a:bodyPr>
          <a:lstStyle/>
          <a:p>
            <a:pPr>
              <a:buNone/>
            </a:pPr>
            <a:r>
              <a:rPr lang="en-US" altLang="zh-TW" sz="1300" dirty="0">
                <a:solidFill>
                  <a:schemeClr val="tx1">
                    <a:lumMod val="65000"/>
                    <a:lumOff val="35000"/>
                  </a:schemeClr>
                </a:solidFill>
              </a:rPr>
              <a:t>Hydrophilic	</a:t>
            </a:r>
            <a:endParaRPr lang="zh-TW" altLang="en-US" sz="1300" dirty="0">
              <a:solidFill>
                <a:schemeClr val="tx1">
                  <a:lumMod val="65000"/>
                  <a:lumOff val="35000"/>
                </a:schemeClr>
              </a:solidFill>
            </a:endParaRPr>
          </a:p>
        </p:txBody>
      </p:sp>
      <p:cxnSp>
        <p:nvCxnSpPr>
          <p:cNvPr id="11" name="直線接點 10"/>
          <p:cNvCxnSpPr>
            <a:cxnSpLocks/>
          </p:cNvCxnSpPr>
          <p:nvPr/>
        </p:nvCxnSpPr>
        <p:spPr>
          <a:xfrm>
            <a:off x="6030173" y="6009115"/>
            <a:ext cx="396708" cy="653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6382141" y="5854690"/>
            <a:ext cx="1064009" cy="292388"/>
          </a:xfrm>
          <a:prstGeom prst="rect">
            <a:avLst/>
          </a:prstGeom>
          <a:noFill/>
        </p:spPr>
        <p:txBody>
          <a:bodyPr wrap="none" rtlCol="0">
            <a:spAutoFit/>
          </a:bodyPr>
          <a:lstStyle/>
          <a:p>
            <a:pPr>
              <a:buNone/>
            </a:pPr>
            <a:r>
              <a:rPr lang="en-US" altLang="zh-TW" sz="1300" dirty="0">
                <a:solidFill>
                  <a:schemeClr val="tx1">
                    <a:lumMod val="65000"/>
                    <a:lumOff val="35000"/>
                  </a:schemeClr>
                </a:solidFill>
              </a:rPr>
              <a:t>BTZ WB/Hals</a:t>
            </a:r>
            <a:endParaRPr lang="zh-TW" altLang="en-US" sz="1300" dirty="0">
              <a:solidFill>
                <a:schemeClr val="tx1">
                  <a:lumMod val="65000"/>
                  <a:lumOff val="35000"/>
                </a:schemeClr>
              </a:solidFill>
            </a:endParaRPr>
          </a:p>
        </p:txBody>
      </p:sp>
      <p:sp>
        <p:nvSpPr>
          <p:cNvPr id="13" name="文字方塊 12"/>
          <p:cNvSpPr txBox="1"/>
          <p:nvPr/>
        </p:nvSpPr>
        <p:spPr>
          <a:xfrm>
            <a:off x="1979712" y="1300698"/>
            <a:ext cx="4896598" cy="400110"/>
          </a:xfrm>
          <a:prstGeom prst="rect">
            <a:avLst/>
          </a:prstGeom>
          <a:noFill/>
        </p:spPr>
        <p:txBody>
          <a:bodyPr wrap="none" rtlCol="0">
            <a:spAutoFit/>
          </a:bodyPr>
          <a:lstStyle/>
          <a:p>
            <a:pPr algn="ctr">
              <a:buNone/>
              <a:defRPr sz="1400" b="0" i="0" u="none" strike="noStrike" kern="1200" spc="0" baseline="0">
                <a:solidFill>
                  <a:prstClr val="black">
                    <a:lumMod val="65000"/>
                    <a:lumOff val="35000"/>
                  </a:prstClr>
                </a:solidFill>
                <a:latin typeface="+mn-lt"/>
                <a:ea typeface="+mn-ea"/>
                <a:cs typeface="+mn-cs"/>
              </a:defRPr>
            </a:pPr>
            <a:r>
              <a:rPr lang="en-US" altLang="zh-TW" sz="2000" dirty="0"/>
              <a:t>UVA retention Acrylate QUV340nm/Cond.</a:t>
            </a:r>
            <a:endParaRPr lang="zh-TW" altLang="en-US" sz="2000" dirty="0"/>
          </a:p>
        </p:txBody>
      </p:sp>
      <p:sp>
        <p:nvSpPr>
          <p:cNvPr id="14" name="文字方塊 13"/>
          <p:cNvSpPr txBox="1"/>
          <p:nvPr/>
        </p:nvSpPr>
        <p:spPr>
          <a:xfrm>
            <a:off x="2941319" y="5373216"/>
            <a:ext cx="3070841" cy="338554"/>
          </a:xfrm>
          <a:prstGeom prst="rect">
            <a:avLst/>
          </a:prstGeom>
          <a:noFill/>
        </p:spPr>
        <p:txBody>
          <a:bodyPr wrap="none" rtlCol="0">
            <a:spAutoFit/>
          </a:bodyPr>
          <a:lstStyle/>
          <a:p>
            <a:pPr algn="ctr">
              <a:buNone/>
              <a:defRPr sz="1000" b="0" i="0" u="none" strike="noStrike" kern="1200" baseline="0">
                <a:solidFill>
                  <a:prstClr val="black">
                    <a:lumMod val="65000"/>
                    <a:lumOff val="35000"/>
                  </a:prstClr>
                </a:solidFill>
                <a:latin typeface="+mn-lt"/>
                <a:ea typeface="+mn-ea"/>
                <a:cs typeface="+mn-cs"/>
              </a:defRPr>
            </a:pPr>
            <a:r>
              <a:rPr lang="en-US" altLang="zh-TW" sz="1600" dirty="0"/>
              <a:t>QUV340nm/Cond. Test (hours)</a:t>
            </a:r>
            <a:endParaRPr lang="zh-TW" altLang="en-US" sz="1600" dirty="0"/>
          </a:p>
        </p:txBody>
      </p:sp>
    </p:spTree>
    <p:extLst>
      <p:ext uri="{BB962C8B-B14F-4D97-AF65-F5344CB8AC3E}">
        <p14:creationId xmlns:p14="http://schemas.microsoft.com/office/powerpoint/2010/main" val="291822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solidFill>
                  <a:srgbClr val="0070C0"/>
                </a:solidFill>
                <a:latin typeface="Calibri" pitchFamily="34" charset="0"/>
              </a:rPr>
              <a:t>Acid rain fall </a:t>
            </a:r>
            <a:r>
              <a:rPr lang="en-US" altLang="zh-TW" dirty="0">
                <a:latin typeface="Calibri" pitchFamily="34" charset="0"/>
              </a:rPr>
              <a:t>in the World</a:t>
            </a:r>
            <a:endParaRPr lang="zh-TW" altLang="en-US" dirty="0"/>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24</a:t>
            </a:fld>
            <a:endParaRPr lang="zh-TW" altLang="en-US"/>
          </a:p>
        </p:txBody>
      </p:sp>
      <p:pic>
        <p:nvPicPr>
          <p:cNvPr id="5"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51520" y="1340768"/>
            <a:ext cx="864196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297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44624"/>
            <a:ext cx="8064896" cy="432048"/>
          </a:xfrm>
        </p:spPr>
        <p:txBody>
          <a:bodyPr/>
          <a:lstStyle/>
          <a:p>
            <a:r>
              <a:rPr lang="en-US" altLang="zh-TW" sz="2800" spc="-100" dirty="0">
                <a:latin typeface="Calibri" pitchFamily="34" charset="0"/>
              </a:rPr>
              <a:t>Life of 2</a:t>
            </a:r>
            <a:r>
              <a:rPr lang="en-US" altLang="zh-TW" sz="2800" spc="-100" baseline="30000" dirty="0">
                <a:latin typeface="Calibri" pitchFamily="34" charset="0"/>
              </a:rPr>
              <a:t>nd</a:t>
            </a:r>
            <a:r>
              <a:rPr lang="en-US" altLang="zh-TW" sz="2800" spc="-100" dirty="0">
                <a:latin typeface="Calibri" pitchFamily="34" charset="0"/>
              </a:rPr>
              <a:t> Generation</a:t>
            </a:r>
            <a:r>
              <a:rPr lang="zh-TW" altLang="en-US" sz="2800" spc="-100" dirty="0">
                <a:latin typeface="Calibri" pitchFamily="34" charset="0"/>
              </a:rPr>
              <a:t> </a:t>
            </a:r>
            <a:r>
              <a:rPr lang="en-US" altLang="zh-TW" sz="2800" spc="-100" dirty="0">
                <a:latin typeface="Calibri" pitchFamily="34" charset="0"/>
              </a:rPr>
              <a:t>WB in WBA</a:t>
            </a:r>
            <a:r>
              <a:rPr lang="zh-TW" altLang="en-US" sz="2800" spc="-100" dirty="0">
                <a:latin typeface="Calibri" pitchFamily="34" charset="0"/>
              </a:rPr>
              <a:t> </a:t>
            </a:r>
            <a:r>
              <a:rPr lang="en-US" altLang="zh-TW" sz="2800" spc="-100" dirty="0">
                <a:latin typeface="Calibri" pitchFamily="34" charset="0"/>
              </a:rPr>
              <a:t>under</a:t>
            </a:r>
            <a:endParaRPr lang="zh-TW" altLang="en-US" sz="2800" spc="-100" dirty="0"/>
          </a:p>
        </p:txBody>
      </p:sp>
      <p:sp>
        <p:nvSpPr>
          <p:cNvPr id="3" name="內容版面配置區 2"/>
          <p:cNvSpPr>
            <a:spLocks noGrp="1"/>
          </p:cNvSpPr>
          <p:nvPr>
            <p:ph idx="1"/>
          </p:nvPr>
        </p:nvSpPr>
        <p:spPr>
          <a:xfrm>
            <a:off x="899592" y="5517232"/>
            <a:ext cx="8568952" cy="1008112"/>
          </a:xfrm>
        </p:spPr>
        <p:txBody>
          <a:bodyPr>
            <a:normAutofit/>
          </a:bodyPr>
          <a:lstStyle/>
          <a:p>
            <a:pPr marL="0" indent="0">
              <a:buNone/>
            </a:pPr>
            <a:r>
              <a:rPr lang="en-US" altLang="zh-TW" sz="1800" b="1" dirty="0"/>
              <a:t>Simulated Acid Rain flushing decreased the durability of UVA’s in the WB Acrylate system than Neutral pH water flushing as shown in the solid lines. However, the durability can be increased by adding HALS as shown on the purple line. </a:t>
            </a:r>
          </a:p>
          <a:p>
            <a:pPr marL="0" indent="0">
              <a:buNone/>
            </a:pPr>
            <a:endParaRPr lang="zh-TW" altLang="en-US" sz="1800" b="1" dirty="0"/>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25</a:t>
            </a:fld>
            <a:endParaRPr lang="zh-TW" altLang="en-US"/>
          </a:p>
        </p:txBody>
      </p:sp>
      <p:graphicFrame>
        <p:nvGraphicFramePr>
          <p:cNvPr id="5" name="圖表 4"/>
          <p:cNvGraphicFramePr>
            <a:graphicFrameLocks/>
          </p:cNvGraphicFramePr>
          <p:nvPr>
            <p:extLst>
              <p:ext uri="{D42A27DB-BD31-4B8C-83A1-F6EECF244321}">
                <p14:modId xmlns:p14="http://schemas.microsoft.com/office/powerpoint/2010/main" val="3455833751"/>
              </p:ext>
            </p:extLst>
          </p:nvPr>
        </p:nvGraphicFramePr>
        <p:xfrm>
          <a:off x="1898138" y="1340768"/>
          <a:ext cx="4276800" cy="35283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圖表 5"/>
          <p:cNvGraphicFramePr>
            <a:graphicFrameLocks/>
          </p:cNvGraphicFramePr>
          <p:nvPr>
            <p:extLst>
              <p:ext uri="{D42A27DB-BD31-4B8C-83A1-F6EECF244321}">
                <p14:modId xmlns:p14="http://schemas.microsoft.com/office/powerpoint/2010/main" val="2151623454"/>
              </p:ext>
            </p:extLst>
          </p:nvPr>
        </p:nvGraphicFramePr>
        <p:xfrm>
          <a:off x="1798907" y="1340768"/>
          <a:ext cx="5626190"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7" name="文字方塊 6"/>
          <p:cNvSpPr txBox="1"/>
          <p:nvPr/>
        </p:nvSpPr>
        <p:spPr>
          <a:xfrm rot="16200000">
            <a:off x="1296414" y="2965848"/>
            <a:ext cx="646515" cy="2766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mn-lt"/>
                <a:ea typeface="+mn-ea"/>
                <a:cs typeface="+mn-cs"/>
              </a:defRPr>
            </a:pPr>
            <a:r>
              <a:rPr kumimoji="0" lang="en-US" altLang="zh-TW" sz="1100" b="0" i="0" u="none" strike="noStrike" kern="1200" cap="none" spc="0" normalizeH="0" baseline="0" noProof="0" dirty="0">
                <a:ln>
                  <a:noFill/>
                </a:ln>
                <a:solidFill>
                  <a:prstClr val="black">
                    <a:lumMod val="65000"/>
                    <a:lumOff val="35000"/>
                  </a:prstClr>
                </a:solidFill>
                <a:effectLst/>
                <a:uLnTx/>
                <a:uFillTx/>
                <a:latin typeface="Calibri"/>
                <a:ea typeface="新細明體"/>
              </a:rPr>
              <a:t>Abs. %</a:t>
            </a:r>
            <a:endParaRPr kumimoji="0" lang="zh-TW" altLang="en-US" sz="1100" b="0" i="0" u="none" strike="noStrike" kern="1200" cap="none" spc="0" normalizeH="0" baseline="0" noProof="0" dirty="0">
              <a:ln>
                <a:noFill/>
              </a:ln>
              <a:solidFill>
                <a:prstClr val="black">
                  <a:lumMod val="65000"/>
                  <a:lumOff val="35000"/>
                </a:prstClr>
              </a:solidFill>
              <a:effectLst/>
              <a:uLnTx/>
              <a:uFillTx/>
              <a:latin typeface="Calibri"/>
              <a:ea typeface="新細明體"/>
            </a:endParaRPr>
          </a:p>
        </p:txBody>
      </p:sp>
      <p:grpSp>
        <p:nvGrpSpPr>
          <p:cNvPr id="8" name="群組 9"/>
          <p:cNvGrpSpPr/>
          <p:nvPr/>
        </p:nvGrpSpPr>
        <p:grpSpPr>
          <a:xfrm>
            <a:off x="899592" y="4918084"/>
            <a:ext cx="7838460" cy="300083"/>
            <a:chOff x="323528" y="4774068"/>
            <a:chExt cx="7838460" cy="300083"/>
          </a:xfrm>
        </p:grpSpPr>
        <p:cxnSp>
          <p:nvCxnSpPr>
            <p:cNvPr id="9" name="直線接點 8"/>
            <p:cNvCxnSpPr/>
            <p:nvPr/>
          </p:nvCxnSpPr>
          <p:spPr>
            <a:xfrm>
              <a:off x="2937416" y="4912568"/>
              <a:ext cx="338440" cy="0"/>
            </a:xfrm>
            <a:prstGeom prst="line">
              <a:avLst/>
            </a:prstGeom>
            <a:ln w="28575">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3281479" y="4797152"/>
              <a:ext cx="920508" cy="276999"/>
            </a:xfrm>
            <a:prstGeom prst="rect">
              <a:avLst/>
            </a:prstGeom>
            <a:noFill/>
          </p:spPr>
          <p:txBody>
            <a:bodyPr wrap="none" rtlCol="0">
              <a:spAutoFit/>
            </a:bodyPr>
            <a:lstStyle/>
            <a:p>
              <a:pPr>
                <a:buNone/>
              </a:pPr>
              <a:r>
                <a:rPr lang="en-US" altLang="zh-TW" sz="1200" dirty="0">
                  <a:solidFill>
                    <a:schemeClr val="tx1">
                      <a:lumMod val="65000"/>
                      <a:lumOff val="35000"/>
                    </a:schemeClr>
                  </a:solidFill>
                </a:rPr>
                <a:t>Triazine WB</a:t>
              </a:r>
              <a:endParaRPr lang="zh-TW" altLang="en-US" sz="1200" dirty="0">
                <a:solidFill>
                  <a:schemeClr val="tx1">
                    <a:lumMod val="65000"/>
                    <a:lumOff val="35000"/>
                  </a:schemeClr>
                </a:solidFill>
              </a:endParaRPr>
            </a:p>
          </p:txBody>
        </p:sp>
        <p:cxnSp>
          <p:nvCxnSpPr>
            <p:cNvPr id="11" name="直線接點 10"/>
            <p:cNvCxnSpPr/>
            <p:nvPr/>
          </p:nvCxnSpPr>
          <p:spPr>
            <a:xfrm>
              <a:off x="4202461" y="4912568"/>
              <a:ext cx="338440" cy="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4572000" y="4797152"/>
              <a:ext cx="666786" cy="276999"/>
            </a:xfrm>
            <a:prstGeom prst="rect">
              <a:avLst/>
            </a:prstGeom>
            <a:noFill/>
          </p:spPr>
          <p:txBody>
            <a:bodyPr wrap="none" rtlCol="0">
              <a:spAutoFit/>
            </a:bodyPr>
            <a:lstStyle/>
            <a:p>
              <a:pPr>
                <a:buNone/>
              </a:pPr>
              <a:r>
                <a:rPr lang="en-US" altLang="zh-TW" sz="1200" dirty="0">
                  <a:solidFill>
                    <a:schemeClr val="tx1">
                      <a:lumMod val="65000"/>
                      <a:lumOff val="35000"/>
                    </a:schemeClr>
                  </a:solidFill>
                </a:rPr>
                <a:t>BTZ WB</a:t>
              </a:r>
              <a:endParaRPr lang="zh-TW" altLang="en-US" sz="1200" dirty="0">
                <a:solidFill>
                  <a:schemeClr val="tx1">
                    <a:lumMod val="65000"/>
                    <a:lumOff val="35000"/>
                  </a:schemeClr>
                </a:solidFill>
              </a:endParaRPr>
            </a:p>
          </p:txBody>
        </p:sp>
        <p:cxnSp>
          <p:nvCxnSpPr>
            <p:cNvPr id="13" name="直線接點 12"/>
            <p:cNvCxnSpPr/>
            <p:nvPr/>
          </p:nvCxnSpPr>
          <p:spPr>
            <a:xfrm>
              <a:off x="5450656" y="4912568"/>
              <a:ext cx="338440" cy="0"/>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5819853" y="4774068"/>
              <a:ext cx="1107996" cy="276999"/>
            </a:xfrm>
            <a:prstGeom prst="rect">
              <a:avLst/>
            </a:prstGeom>
            <a:noFill/>
          </p:spPr>
          <p:txBody>
            <a:bodyPr wrap="none" rtlCol="0">
              <a:spAutoFit/>
            </a:bodyPr>
            <a:lstStyle/>
            <a:p>
              <a:pPr>
                <a:buNone/>
              </a:pPr>
              <a:r>
                <a:rPr lang="en-US" altLang="zh-TW" sz="1200" dirty="0">
                  <a:solidFill>
                    <a:schemeClr val="tx1">
                      <a:lumMod val="65000"/>
                      <a:lumOff val="35000"/>
                    </a:schemeClr>
                  </a:solidFill>
                </a:rPr>
                <a:t>Hydrophilic	</a:t>
              </a:r>
              <a:endParaRPr lang="zh-TW" altLang="en-US" sz="1200" dirty="0">
                <a:solidFill>
                  <a:schemeClr val="tx1">
                    <a:lumMod val="65000"/>
                    <a:lumOff val="35000"/>
                  </a:schemeClr>
                </a:solidFill>
              </a:endParaRPr>
            </a:p>
          </p:txBody>
        </p:sp>
        <p:cxnSp>
          <p:nvCxnSpPr>
            <p:cNvPr id="15" name="直線接點 14"/>
            <p:cNvCxnSpPr/>
            <p:nvPr/>
          </p:nvCxnSpPr>
          <p:spPr>
            <a:xfrm>
              <a:off x="6784246" y="4912567"/>
              <a:ext cx="338440"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16" name="文字方塊 15"/>
            <p:cNvSpPr txBox="1"/>
            <p:nvPr/>
          </p:nvSpPr>
          <p:spPr>
            <a:xfrm>
              <a:off x="7036744" y="4778477"/>
              <a:ext cx="1125244" cy="276999"/>
            </a:xfrm>
            <a:prstGeom prst="rect">
              <a:avLst/>
            </a:prstGeom>
            <a:noFill/>
          </p:spPr>
          <p:txBody>
            <a:bodyPr wrap="none" rtlCol="0">
              <a:spAutoFit/>
            </a:bodyPr>
            <a:lstStyle/>
            <a:p>
              <a:pPr>
                <a:buNone/>
              </a:pPr>
              <a:r>
                <a:rPr lang="en-US" altLang="zh-TW" sz="1200" dirty="0">
                  <a:solidFill>
                    <a:schemeClr val="tx1">
                      <a:lumMod val="65000"/>
                      <a:lumOff val="35000"/>
                    </a:schemeClr>
                  </a:solidFill>
                </a:rPr>
                <a:t>BTZ/Hals blend</a:t>
              </a:r>
              <a:endParaRPr lang="zh-TW" altLang="en-US" sz="1200" dirty="0">
                <a:solidFill>
                  <a:schemeClr val="tx1">
                    <a:lumMod val="65000"/>
                    <a:lumOff val="35000"/>
                  </a:schemeClr>
                </a:solidFill>
              </a:endParaRPr>
            </a:p>
          </p:txBody>
        </p:sp>
        <p:sp>
          <p:nvSpPr>
            <p:cNvPr id="17" name="文字方塊 16"/>
            <p:cNvSpPr txBox="1"/>
            <p:nvPr/>
          </p:nvSpPr>
          <p:spPr>
            <a:xfrm>
              <a:off x="323528" y="4778811"/>
              <a:ext cx="2516138"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mn-lt"/>
                  <a:ea typeface="+mn-ea"/>
                  <a:cs typeface="+mn-cs"/>
                </a:defRPr>
              </a:pPr>
              <a:r>
                <a:rPr kumimoji="0" lang="en-US" altLang="zh-TW" sz="1200" b="1" i="0" u="none" strike="noStrike" kern="1200" cap="none" spc="0" normalizeH="0" baseline="0" noProof="0" dirty="0">
                  <a:ln>
                    <a:noFill/>
                  </a:ln>
                  <a:solidFill>
                    <a:prstClr val="black">
                      <a:lumMod val="65000"/>
                      <a:lumOff val="35000"/>
                    </a:prstClr>
                  </a:solidFill>
                  <a:effectLst/>
                  <a:uLnTx/>
                  <a:uFillTx/>
                  <a:latin typeface="Calibri"/>
                  <a:ea typeface="新細明體"/>
                </a:rPr>
                <a:t>QUV340nm / pH:4 wash Test (hours)</a:t>
              </a:r>
              <a:endParaRPr kumimoji="0" lang="zh-TW" altLang="en-US" sz="1200" b="1" i="0" u="none" strike="noStrike" kern="1200" cap="none" spc="0" normalizeH="0" baseline="0" noProof="0" dirty="0">
                <a:ln>
                  <a:noFill/>
                </a:ln>
                <a:solidFill>
                  <a:prstClr val="black">
                    <a:lumMod val="65000"/>
                    <a:lumOff val="35000"/>
                  </a:prstClr>
                </a:solidFill>
                <a:effectLst/>
                <a:uLnTx/>
                <a:uFillTx/>
                <a:latin typeface="Calibri"/>
                <a:ea typeface="新細明體"/>
              </a:endParaRPr>
            </a:p>
          </p:txBody>
        </p:sp>
      </p:grpSp>
      <p:grpSp>
        <p:nvGrpSpPr>
          <p:cNvPr id="18" name="群組 19"/>
          <p:cNvGrpSpPr/>
          <p:nvPr/>
        </p:nvGrpSpPr>
        <p:grpSpPr>
          <a:xfrm>
            <a:off x="901190" y="5157192"/>
            <a:ext cx="7908249" cy="300083"/>
            <a:chOff x="323528" y="5062100"/>
            <a:chExt cx="7908249" cy="300083"/>
          </a:xfrm>
        </p:grpSpPr>
        <p:sp>
          <p:nvSpPr>
            <p:cNvPr id="19" name="文字方塊 18"/>
            <p:cNvSpPr txBox="1"/>
            <p:nvPr/>
          </p:nvSpPr>
          <p:spPr>
            <a:xfrm>
              <a:off x="323528" y="5062100"/>
              <a:ext cx="2516138"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mn-lt"/>
                  <a:ea typeface="+mn-ea"/>
                  <a:cs typeface="+mn-cs"/>
                </a:defRPr>
              </a:pPr>
              <a:r>
                <a:rPr kumimoji="0" lang="en-US" altLang="zh-TW" sz="1200" b="1" i="0" u="none" strike="noStrike" kern="1200" cap="none" spc="0" normalizeH="0" baseline="0" noProof="0" dirty="0">
                  <a:ln>
                    <a:noFill/>
                  </a:ln>
                  <a:solidFill>
                    <a:prstClr val="black">
                      <a:lumMod val="65000"/>
                      <a:lumOff val="35000"/>
                    </a:prstClr>
                  </a:solidFill>
                  <a:effectLst/>
                  <a:uLnTx/>
                  <a:uFillTx/>
                  <a:latin typeface="Calibri"/>
                  <a:ea typeface="新細明體"/>
                </a:rPr>
                <a:t>QUV340nm / pH:7 wash Test (hours)</a:t>
              </a:r>
              <a:endParaRPr kumimoji="0" lang="zh-TW" altLang="en-US" sz="1200" b="1" i="0" u="none" strike="noStrike" kern="1200" cap="none" spc="0" normalizeH="0" baseline="0" noProof="0" dirty="0">
                <a:ln>
                  <a:noFill/>
                </a:ln>
                <a:solidFill>
                  <a:prstClr val="black">
                    <a:lumMod val="65000"/>
                    <a:lumOff val="35000"/>
                  </a:prstClr>
                </a:solidFill>
                <a:effectLst/>
                <a:uLnTx/>
                <a:uFillTx/>
                <a:latin typeface="Calibri"/>
                <a:ea typeface="新細明體"/>
              </a:endParaRPr>
            </a:p>
          </p:txBody>
        </p:sp>
        <p:cxnSp>
          <p:nvCxnSpPr>
            <p:cNvPr id="20" name="直線接點 19"/>
            <p:cNvCxnSpPr/>
            <p:nvPr/>
          </p:nvCxnSpPr>
          <p:spPr>
            <a:xfrm>
              <a:off x="2937416" y="5200600"/>
              <a:ext cx="338440" cy="0"/>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3275856" y="5085184"/>
              <a:ext cx="920508" cy="276999"/>
            </a:xfrm>
            <a:prstGeom prst="rect">
              <a:avLst/>
            </a:prstGeom>
            <a:noFill/>
          </p:spPr>
          <p:txBody>
            <a:bodyPr wrap="none" rtlCol="0">
              <a:spAutoFit/>
            </a:bodyPr>
            <a:lstStyle/>
            <a:p>
              <a:pPr>
                <a:buNone/>
              </a:pPr>
              <a:r>
                <a:rPr lang="en-US" altLang="zh-TW" sz="1200" dirty="0">
                  <a:solidFill>
                    <a:schemeClr val="tx1">
                      <a:lumMod val="65000"/>
                      <a:lumOff val="35000"/>
                    </a:schemeClr>
                  </a:solidFill>
                </a:rPr>
                <a:t>Triazine WB</a:t>
              </a:r>
              <a:endParaRPr lang="zh-TW" altLang="en-US" sz="1200" dirty="0">
                <a:solidFill>
                  <a:schemeClr val="tx1">
                    <a:lumMod val="65000"/>
                    <a:lumOff val="35000"/>
                  </a:schemeClr>
                </a:solidFill>
              </a:endParaRPr>
            </a:p>
          </p:txBody>
        </p:sp>
        <p:cxnSp>
          <p:nvCxnSpPr>
            <p:cNvPr id="22" name="直線接點 21"/>
            <p:cNvCxnSpPr/>
            <p:nvPr/>
          </p:nvCxnSpPr>
          <p:spPr>
            <a:xfrm>
              <a:off x="4202461" y="5200600"/>
              <a:ext cx="338440" cy="0"/>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4572000" y="5085184"/>
              <a:ext cx="666786" cy="276999"/>
            </a:xfrm>
            <a:prstGeom prst="rect">
              <a:avLst/>
            </a:prstGeom>
            <a:noFill/>
          </p:spPr>
          <p:txBody>
            <a:bodyPr wrap="none" rtlCol="0">
              <a:spAutoFit/>
            </a:bodyPr>
            <a:lstStyle/>
            <a:p>
              <a:pPr>
                <a:buNone/>
              </a:pPr>
              <a:r>
                <a:rPr lang="en-US" altLang="zh-TW" sz="1200" dirty="0">
                  <a:solidFill>
                    <a:schemeClr val="tx1">
                      <a:lumMod val="65000"/>
                      <a:lumOff val="35000"/>
                    </a:schemeClr>
                  </a:solidFill>
                </a:rPr>
                <a:t>BTZ WB</a:t>
              </a:r>
              <a:endParaRPr lang="zh-TW" altLang="en-US" sz="1200" dirty="0">
                <a:solidFill>
                  <a:schemeClr val="tx1">
                    <a:lumMod val="65000"/>
                    <a:lumOff val="35000"/>
                  </a:schemeClr>
                </a:solidFill>
              </a:endParaRPr>
            </a:p>
          </p:txBody>
        </p:sp>
        <p:cxnSp>
          <p:nvCxnSpPr>
            <p:cNvPr id="24" name="直線接點 23"/>
            <p:cNvCxnSpPr/>
            <p:nvPr/>
          </p:nvCxnSpPr>
          <p:spPr>
            <a:xfrm>
              <a:off x="5449058" y="5200600"/>
              <a:ext cx="338440" cy="0"/>
            </a:xfrm>
            <a:prstGeom prst="line">
              <a:avLst/>
            </a:prstGeom>
            <a:ln w="28575">
              <a:solidFill>
                <a:srgbClr val="92D050"/>
              </a:solidFill>
              <a:prstDash val="sysDot"/>
            </a:ln>
          </p:spPr>
          <p:style>
            <a:lnRef idx="1">
              <a:schemeClr val="accent1"/>
            </a:lnRef>
            <a:fillRef idx="0">
              <a:schemeClr val="accent1"/>
            </a:fillRef>
            <a:effectRef idx="0">
              <a:schemeClr val="accent1"/>
            </a:effectRef>
            <a:fontRef idx="minor">
              <a:schemeClr val="tx1"/>
            </a:fontRef>
          </p:style>
        </p:cxnSp>
        <p:sp>
          <p:nvSpPr>
            <p:cNvPr id="25" name="文字方塊 24"/>
            <p:cNvSpPr txBox="1"/>
            <p:nvPr/>
          </p:nvSpPr>
          <p:spPr>
            <a:xfrm>
              <a:off x="5825300" y="5062100"/>
              <a:ext cx="1107996" cy="276999"/>
            </a:xfrm>
            <a:prstGeom prst="rect">
              <a:avLst/>
            </a:prstGeom>
            <a:noFill/>
          </p:spPr>
          <p:txBody>
            <a:bodyPr wrap="none" rtlCol="0">
              <a:spAutoFit/>
            </a:bodyPr>
            <a:lstStyle/>
            <a:p>
              <a:pPr>
                <a:buNone/>
              </a:pPr>
              <a:r>
                <a:rPr lang="en-US" altLang="zh-TW" sz="1200" dirty="0">
                  <a:solidFill>
                    <a:schemeClr val="tx1">
                      <a:lumMod val="65000"/>
                      <a:lumOff val="35000"/>
                    </a:schemeClr>
                  </a:solidFill>
                </a:rPr>
                <a:t>Hydrophilic	</a:t>
              </a:r>
              <a:endParaRPr lang="zh-TW" altLang="en-US" sz="1200" dirty="0">
                <a:solidFill>
                  <a:schemeClr val="tx1">
                    <a:lumMod val="65000"/>
                    <a:lumOff val="35000"/>
                  </a:schemeClr>
                </a:solidFill>
              </a:endParaRPr>
            </a:p>
          </p:txBody>
        </p:sp>
        <p:cxnSp>
          <p:nvCxnSpPr>
            <p:cNvPr id="26" name="直線接點 25"/>
            <p:cNvCxnSpPr>
              <a:cxnSpLocks/>
            </p:cNvCxnSpPr>
            <p:nvPr/>
          </p:nvCxnSpPr>
          <p:spPr>
            <a:xfrm>
              <a:off x="6818016" y="5200599"/>
              <a:ext cx="338440" cy="0"/>
            </a:xfrm>
            <a:prstGeom prst="line">
              <a:avLst/>
            </a:prstGeom>
            <a:ln w="28575">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7098518" y="5085183"/>
              <a:ext cx="1133259" cy="276999"/>
            </a:xfrm>
            <a:prstGeom prst="rect">
              <a:avLst/>
            </a:prstGeom>
            <a:noFill/>
          </p:spPr>
          <p:txBody>
            <a:bodyPr wrap="none" rtlCol="0">
              <a:spAutoFit/>
            </a:bodyPr>
            <a:lstStyle/>
            <a:p>
              <a:pPr>
                <a:buNone/>
              </a:pPr>
              <a:r>
                <a:rPr lang="en-US" altLang="zh-TW" sz="1200" dirty="0">
                  <a:solidFill>
                    <a:schemeClr val="tx1">
                      <a:lumMod val="65000"/>
                      <a:lumOff val="35000"/>
                    </a:schemeClr>
                  </a:solidFill>
                </a:rPr>
                <a:t>BTZ/Hals blend</a:t>
              </a:r>
            </a:p>
          </p:txBody>
        </p:sp>
      </p:grpSp>
      <p:sp>
        <p:nvSpPr>
          <p:cNvPr id="28" name="文字方塊 27"/>
          <p:cNvSpPr txBox="1"/>
          <p:nvPr/>
        </p:nvSpPr>
        <p:spPr>
          <a:xfrm>
            <a:off x="2627784" y="940658"/>
            <a:ext cx="3784882"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US" altLang="zh-TW" sz="2000" b="1" i="0" u="none" strike="noStrike" kern="1200" cap="none" spc="0" normalizeH="0" baseline="0" noProof="0" dirty="0">
                <a:ln>
                  <a:noFill/>
                </a:ln>
                <a:solidFill>
                  <a:prstClr val="black">
                    <a:lumMod val="65000"/>
                    <a:lumOff val="35000"/>
                  </a:prstClr>
                </a:solidFill>
                <a:effectLst/>
                <a:uLnTx/>
                <a:uFillTx/>
                <a:latin typeface="Calibri"/>
                <a:ea typeface="新細明體"/>
              </a:rPr>
              <a:t>UVA retention </a:t>
            </a:r>
            <a:r>
              <a:rPr kumimoji="0" lang="en-US" altLang="zh-TW" sz="2000" b="1" dirty="0">
                <a:solidFill>
                  <a:prstClr val="black">
                    <a:lumMod val="65000"/>
                    <a:lumOff val="35000"/>
                  </a:prstClr>
                </a:solidFill>
                <a:latin typeface="Calibri"/>
                <a:ea typeface="新細明體"/>
              </a:rPr>
              <a:t>Acrylate</a:t>
            </a:r>
            <a:r>
              <a:rPr kumimoji="0" lang="en-US" altLang="zh-TW" sz="2000" b="1" i="0" u="none" strike="noStrike" kern="1200" cap="none" spc="0" normalizeH="0" baseline="0" noProof="0" dirty="0">
                <a:ln>
                  <a:noFill/>
                </a:ln>
                <a:solidFill>
                  <a:prstClr val="black">
                    <a:lumMod val="65000"/>
                    <a:lumOff val="35000"/>
                  </a:prstClr>
                </a:solidFill>
                <a:effectLst/>
                <a:uLnTx/>
                <a:uFillTx/>
                <a:latin typeface="Calibri"/>
                <a:ea typeface="新細明體"/>
              </a:rPr>
              <a:t> QUV/pH:4</a:t>
            </a:r>
            <a:endParaRPr kumimoji="0" lang="zh-TW" altLang="en-US" sz="2000" b="1" i="0" u="none" strike="noStrike" kern="1200" cap="none" spc="0" normalizeH="0" baseline="0" noProof="0" dirty="0">
              <a:ln>
                <a:noFill/>
              </a:ln>
              <a:solidFill>
                <a:prstClr val="black">
                  <a:lumMod val="65000"/>
                  <a:lumOff val="35000"/>
                </a:prstClr>
              </a:solidFill>
              <a:effectLst/>
              <a:uLnTx/>
              <a:uFillTx/>
              <a:latin typeface="Calibri"/>
              <a:ea typeface="新細明體"/>
            </a:endParaRPr>
          </a:p>
        </p:txBody>
      </p:sp>
      <p:sp>
        <p:nvSpPr>
          <p:cNvPr id="30" name="標題 1"/>
          <p:cNvSpPr txBox="1">
            <a:spLocks/>
          </p:cNvSpPr>
          <p:nvPr/>
        </p:nvSpPr>
        <p:spPr>
          <a:xfrm>
            <a:off x="539552" y="401553"/>
            <a:ext cx="8604448" cy="4351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b="1" kern="1200">
                <a:solidFill>
                  <a:srgbClr val="00428C"/>
                </a:solidFill>
                <a:latin typeface="+mj-lt"/>
                <a:ea typeface="+mj-ea"/>
                <a:cs typeface="+mj-cs"/>
              </a:defRPr>
            </a:lvl1pPr>
          </a:lstStyle>
          <a:p>
            <a:r>
              <a:rPr lang="en-US" altLang="zh-TW" sz="2800" spc="-100" dirty="0">
                <a:solidFill>
                  <a:srgbClr val="0070C0"/>
                </a:solidFill>
                <a:latin typeface="Calibri" pitchFamily="34" charset="0"/>
              </a:rPr>
              <a:t>Simulated Acid Rain flushing</a:t>
            </a:r>
            <a:endParaRPr lang="zh-TW" altLang="en-US" sz="2800" spc="-100" dirty="0">
              <a:solidFill>
                <a:srgbClr val="0070C0"/>
              </a:solidFill>
            </a:endParaRPr>
          </a:p>
        </p:txBody>
      </p:sp>
    </p:spTree>
    <p:extLst>
      <p:ext uri="{BB962C8B-B14F-4D97-AF65-F5344CB8AC3E}">
        <p14:creationId xmlns:p14="http://schemas.microsoft.com/office/powerpoint/2010/main" val="238874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65720" y="5236330"/>
            <a:ext cx="8686800" cy="1217006"/>
          </a:xfrm>
        </p:spPr>
        <p:txBody>
          <a:bodyPr>
            <a:normAutofit/>
          </a:bodyPr>
          <a:lstStyle/>
          <a:p>
            <a:pPr marL="0" indent="0">
              <a:buNone/>
            </a:pPr>
            <a:r>
              <a:rPr lang="en-US" altLang="zh-TW" sz="2000" b="1" dirty="0"/>
              <a:t>Surprisingly, Simulated Acid Rain flushing increased the durability of the Hydrophobic UVA’s in PUD  to more than 90% in 1100 hours. </a:t>
            </a:r>
          </a:p>
          <a:p>
            <a:pPr marL="0" indent="0">
              <a:buNone/>
            </a:pPr>
            <a:r>
              <a:rPr lang="en-US" altLang="zh-TW" sz="2000" b="1" dirty="0">
                <a:solidFill>
                  <a:srgbClr val="FF0000"/>
                </a:solidFill>
              </a:rPr>
              <a:t>Earlier hypothesis would have expected a drop in durability instead of increasing. </a:t>
            </a:r>
          </a:p>
          <a:p>
            <a:pPr marL="0" indent="0">
              <a:buNone/>
            </a:pPr>
            <a:endParaRPr lang="zh-TW" altLang="en-US" sz="2000" b="1" dirty="0"/>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26</a:t>
            </a:fld>
            <a:endParaRPr lang="zh-TW" altLang="en-US"/>
          </a:p>
        </p:txBody>
      </p:sp>
      <p:sp>
        <p:nvSpPr>
          <p:cNvPr id="5" name="標題 1"/>
          <p:cNvSpPr>
            <a:spLocks noGrp="1"/>
          </p:cNvSpPr>
          <p:nvPr>
            <p:ph type="title"/>
          </p:nvPr>
        </p:nvSpPr>
        <p:spPr>
          <a:xfrm>
            <a:off x="539552" y="44624"/>
            <a:ext cx="8064896" cy="432048"/>
          </a:xfrm>
        </p:spPr>
        <p:txBody>
          <a:bodyPr/>
          <a:lstStyle/>
          <a:p>
            <a:r>
              <a:rPr lang="en-US" altLang="zh-TW" sz="2800" dirty="0">
                <a:latin typeface="Calibri" pitchFamily="34" charset="0"/>
              </a:rPr>
              <a:t>Life of 2</a:t>
            </a:r>
            <a:r>
              <a:rPr lang="en-US" altLang="zh-TW" sz="2800" baseline="30000" dirty="0">
                <a:latin typeface="Calibri" pitchFamily="34" charset="0"/>
              </a:rPr>
              <a:t>nd</a:t>
            </a:r>
            <a:r>
              <a:rPr lang="en-US" altLang="zh-TW" sz="2800" dirty="0">
                <a:latin typeface="Calibri" pitchFamily="34" charset="0"/>
              </a:rPr>
              <a:t> Generation</a:t>
            </a:r>
            <a:r>
              <a:rPr lang="zh-TW" altLang="en-US" sz="2800" dirty="0">
                <a:latin typeface="Calibri" pitchFamily="34" charset="0"/>
              </a:rPr>
              <a:t> </a:t>
            </a:r>
            <a:r>
              <a:rPr lang="en-US" altLang="zh-TW" sz="2800" dirty="0">
                <a:latin typeface="Calibri" pitchFamily="34" charset="0"/>
              </a:rPr>
              <a:t>WB in PUD</a:t>
            </a:r>
            <a:r>
              <a:rPr lang="zh-TW" altLang="en-US" sz="2800" dirty="0">
                <a:latin typeface="Calibri" pitchFamily="34" charset="0"/>
              </a:rPr>
              <a:t> </a:t>
            </a:r>
            <a:r>
              <a:rPr lang="en-US" altLang="zh-TW" sz="2800" dirty="0">
                <a:latin typeface="Calibri" pitchFamily="34" charset="0"/>
              </a:rPr>
              <a:t>under</a:t>
            </a:r>
            <a:endParaRPr lang="zh-TW" altLang="en-US" sz="2800" spc="-100" dirty="0"/>
          </a:p>
        </p:txBody>
      </p:sp>
      <p:sp>
        <p:nvSpPr>
          <p:cNvPr id="6" name="標題 1"/>
          <p:cNvSpPr txBox="1">
            <a:spLocks/>
          </p:cNvSpPr>
          <p:nvPr/>
        </p:nvSpPr>
        <p:spPr>
          <a:xfrm>
            <a:off x="539552" y="401553"/>
            <a:ext cx="8064896" cy="4351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b="1" kern="1200">
                <a:solidFill>
                  <a:srgbClr val="00428C"/>
                </a:solidFill>
                <a:latin typeface="+mj-lt"/>
                <a:ea typeface="+mj-ea"/>
                <a:cs typeface="+mj-cs"/>
              </a:defRPr>
            </a:lvl1pPr>
          </a:lstStyle>
          <a:p>
            <a:r>
              <a:rPr lang="en-US" altLang="zh-TW" sz="2800" dirty="0">
                <a:solidFill>
                  <a:srgbClr val="0070C0"/>
                </a:solidFill>
                <a:latin typeface="Calibri" pitchFamily="34" charset="0"/>
              </a:rPr>
              <a:t>Simulated Acid Rain flushing</a:t>
            </a:r>
            <a:endParaRPr lang="zh-TW" altLang="en-US" sz="2800" spc="-100" dirty="0">
              <a:solidFill>
                <a:srgbClr val="0070C0"/>
              </a:solidFill>
            </a:endParaRPr>
          </a:p>
        </p:txBody>
      </p:sp>
      <p:graphicFrame>
        <p:nvGraphicFramePr>
          <p:cNvPr id="7" name="圖表 6"/>
          <p:cNvGraphicFramePr>
            <a:graphicFrameLocks/>
          </p:cNvGraphicFramePr>
          <p:nvPr>
            <p:extLst>
              <p:ext uri="{D42A27DB-BD31-4B8C-83A1-F6EECF244321}">
                <p14:modId xmlns:p14="http://schemas.microsoft.com/office/powerpoint/2010/main" val="1618691046"/>
              </p:ext>
            </p:extLst>
          </p:nvPr>
        </p:nvGraphicFramePr>
        <p:xfrm>
          <a:off x="2051720" y="1494334"/>
          <a:ext cx="4464439" cy="29523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圖表 7"/>
          <p:cNvGraphicFramePr>
            <a:graphicFrameLocks/>
          </p:cNvGraphicFramePr>
          <p:nvPr>
            <p:extLst>
              <p:ext uri="{D42A27DB-BD31-4B8C-83A1-F6EECF244321}">
                <p14:modId xmlns:p14="http://schemas.microsoft.com/office/powerpoint/2010/main" val="54669892"/>
              </p:ext>
            </p:extLst>
          </p:nvPr>
        </p:nvGraphicFramePr>
        <p:xfrm>
          <a:off x="2051720" y="1494335"/>
          <a:ext cx="5112568" cy="2951709"/>
        </p:xfrm>
        <a:graphic>
          <a:graphicData uri="http://schemas.openxmlformats.org/drawingml/2006/chart">
            <c:chart xmlns:c="http://schemas.openxmlformats.org/drawingml/2006/chart" xmlns:r="http://schemas.openxmlformats.org/officeDocument/2006/relationships" r:id="rId3"/>
          </a:graphicData>
        </a:graphic>
      </p:graphicFrame>
      <p:sp>
        <p:nvSpPr>
          <p:cNvPr id="9" name="文字方塊 8"/>
          <p:cNvSpPr txBox="1"/>
          <p:nvPr/>
        </p:nvSpPr>
        <p:spPr>
          <a:xfrm>
            <a:off x="2793558" y="1012666"/>
            <a:ext cx="3266663"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US" altLang="zh-TW" sz="2000" b="1" i="0" u="none" strike="noStrike" kern="1200" cap="none" spc="0" normalizeH="0" baseline="0" noProof="0" dirty="0">
                <a:ln>
                  <a:noFill/>
                </a:ln>
                <a:solidFill>
                  <a:prstClr val="black">
                    <a:lumMod val="65000"/>
                    <a:lumOff val="35000"/>
                  </a:prstClr>
                </a:solidFill>
                <a:effectLst/>
                <a:uLnTx/>
                <a:uFillTx/>
                <a:latin typeface="Calibri"/>
                <a:ea typeface="新細明體"/>
              </a:rPr>
              <a:t>UVA retention PU QUV/pH:4 </a:t>
            </a:r>
            <a:endParaRPr kumimoji="0" lang="zh-TW" altLang="en-US" sz="2000" b="1" i="0" u="none" strike="noStrike" kern="1200" cap="none" spc="0" normalizeH="0" baseline="0" noProof="0" dirty="0">
              <a:ln>
                <a:noFill/>
              </a:ln>
              <a:solidFill>
                <a:prstClr val="black">
                  <a:lumMod val="65000"/>
                  <a:lumOff val="35000"/>
                </a:prstClr>
              </a:solidFill>
              <a:effectLst/>
              <a:uLnTx/>
              <a:uFillTx/>
              <a:latin typeface="Calibri"/>
              <a:ea typeface="新細明體"/>
            </a:endParaRPr>
          </a:p>
        </p:txBody>
      </p:sp>
      <p:grpSp>
        <p:nvGrpSpPr>
          <p:cNvPr id="10" name="群組 8"/>
          <p:cNvGrpSpPr/>
          <p:nvPr/>
        </p:nvGrpSpPr>
        <p:grpSpPr>
          <a:xfrm>
            <a:off x="539552" y="4876839"/>
            <a:ext cx="8369556" cy="341328"/>
            <a:chOff x="35496" y="4948847"/>
            <a:chExt cx="8369556" cy="341328"/>
          </a:xfrm>
        </p:grpSpPr>
        <p:cxnSp>
          <p:nvCxnSpPr>
            <p:cNvPr id="11" name="直線接點 10"/>
            <p:cNvCxnSpPr/>
            <p:nvPr/>
          </p:nvCxnSpPr>
          <p:spPr>
            <a:xfrm>
              <a:off x="2577321" y="5135504"/>
              <a:ext cx="338440" cy="0"/>
            </a:xfrm>
            <a:prstGeom prst="line">
              <a:avLst/>
            </a:prstGeom>
            <a:noFill/>
            <a:ln w="28575" cap="flat" cmpd="sng" algn="ctr">
              <a:solidFill>
                <a:srgbClr val="4F81BD">
                  <a:shade val="95000"/>
                  <a:satMod val="105000"/>
                </a:srgbClr>
              </a:solidFill>
              <a:prstDash val="sysDot"/>
            </a:ln>
            <a:effectLst/>
          </p:spPr>
        </p:cxnSp>
        <p:sp>
          <p:nvSpPr>
            <p:cNvPr id="12" name="文字方塊 11"/>
            <p:cNvSpPr txBox="1"/>
            <p:nvPr/>
          </p:nvSpPr>
          <p:spPr>
            <a:xfrm>
              <a:off x="2915760" y="4989174"/>
              <a:ext cx="93006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200" kern="0" dirty="0">
                  <a:solidFill>
                    <a:sysClr val="windowText" lastClr="000000">
                      <a:lumMod val="65000"/>
                      <a:lumOff val="35000"/>
                    </a:sysClr>
                  </a:solidFill>
                </a:rPr>
                <a:t>Triazine WB</a:t>
              </a:r>
              <a:endParaRPr kumimoji="0" lang="zh-TW" altLang="en-US" sz="1200" b="0" i="0" u="none" strike="noStrike" kern="0" cap="none" spc="0" normalizeH="0" baseline="0" noProof="0" dirty="0">
                <a:ln>
                  <a:noFill/>
                </a:ln>
                <a:solidFill>
                  <a:sysClr val="windowText" lastClr="000000">
                    <a:lumMod val="65000"/>
                    <a:lumOff val="35000"/>
                  </a:sysClr>
                </a:solidFill>
                <a:effectLst/>
                <a:uLnTx/>
                <a:uFillTx/>
              </a:endParaRPr>
            </a:p>
          </p:txBody>
        </p:sp>
        <p:cxnSp>
          <p:nvCxnSpPr>
            <p:cNvPr id="13" name="直線接點 12"/>
            <p:cNvCxnSpPr>
              <a:cxnSpLocks/>
            </p:cNvCxnSpPr>
            <p:nvPr/>
          </p:nvCxnSpPr>
          <p:spPr>
            <a:xfrm>
              <a:off x="3923928" y="5128592"/>
              <a:ext cx="122416" cy="0"/>
            </a:xfrm>
            <a:prstGeom prst="line">
              <a:avLst/>
            </a:prstGeom>
            <a:noFill/>
            <a:ln w="28575" cap="flat" cmpd="sng" algn="ctr">
              <a:solidFill>
                <a:srgbClr val="C00000"/>
              </a:solidFill>
              <a:prstDash val="sysDot"/>
            </a:ln>
            <a:effectLst/>
          </p:spPr>
        </p:cxnSp>
        <p:sp>
          <p:nvSpPr>
            <p:cNvPr id="14" name="文字方塊 13"/>
            <p:cNvSpPr txBox="1"/>
            <p:nvPr/>
          </p:nvSpPr>
          <p:spPr>
            <a:xfrm>
              <a:off x="4004217" y="4948847"/>
              <a:ext cx="67037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200" kern="0" dirty="0">
                  <a:solidFill>
                    <a:sysClr val="windowText" lastClr="000000">
                      <a:lumMod val="65000"/>
                      <a:lumOff val="35000"/>
                    </a:sysClr>
                  </a:solidFill>
                </a:rPr>
                <a:t>BTZ </a:t>
              </a:r>
              <a:r>
                <a:rPr kumimoji="0" lang="en-US" altLang="zh-TW" sz="1200" b="0" i="0" u="none" strike="noStrike" kern="0" cap="none" spc="0" normalizeH="0" baseline="0" noProof="0" dirty="0">
                  <a:ln>
                    <a:noFill/>
                  </a:ln>
                  <a:solidFill>
                    <a:sysClr val="windowText" lastClr="000000">
                      <a:lumMod val="65000"/>
                      <a:lumOff val="35000"/>
                    </a:sysClr>
                  </a:solidFill>
                  <a:effectLst/>
                  <a:uLnTx/>
                  <a:uFillTx/>
                </a:rPr>
                <a:t>WB</a:t>
              </a:r>
              <a:endParaRPr kumimoji="0" lang="zh-TW" altLang="en-US" sz="1200" b="0" i="0" u="none" strike="noStrike" kern="0" cap="none" spc="0" normalizeH="0" baseline="0" noProof="0" dirty="0">
                <a:ln>
                  <a:noFill/>
                </a:ln>
                <a:solidFill>
                  <a:sysClr val="windowText" lastClr="000000">
                    <a:lumMod val="65000"/>
                    <a:lumOff val="35000"/>
                  </a:sysClr>
                </a:solidFill>
                <a:effectLst/>
                <a:uLnTx/>
                <a:uFillTx/>
              </a:endParaRPr>
            </a:p>
          </p:txBody>
        </p:sp>
        <p:cxnSp>
          <p:nvCxnSpPr>
            <p:cNvPr id="15" name="直線接點 14"/>
            <p:cNvCxnSpPr>
              <a:cxnSpLocks/>
            </p:cNvCxnSpPr>
            <p:nvPr/>
          </p:nvCxnSpPr>
          <p:spPr>
            <a:xfrm>
              <a:off x="4932040" y="5128592"/>
              <a:ext cx="145011" cy="0"/>
            </a:xfrm>
            <a:prstGeom prst="line">
              <a:avLst/>
            </a:prstGeom>
            <a:noFill/>
            <a:ln w="28575" cap="flat" cmpd="sng" algn="ctr">
              <a:solidFill>
                <a:srgbClr val="92D050"/>
              </a:solidFill>
              <a:prstDash val="sysDot"/>
            </a:ln>
            <a:effectLst/>
          </p:spPr>
        </p:cxnSp>
        <p:sp>
          <p:nvSpPr>
            <p:cNvPr id="16" name="文字方塊 15"/>
            <p:cNvSpPr txBox="1"/>
            <p:nvPr/>
          </p:nvSpPr>
          <p:spPr>
            <a:xfrm>
              <a:off x="5053622" y="4989174"/>
              <a:ext cx="56457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200" kern="0" dirty="0">
                  <a:solidFill>
                    <a:sysClr val="windowText" lastClr="000000">
                      <a:lumMod val="65000"/>
                      <a:lumOff val="35000"/>
                    </a:sysClr>
                  </a:solidFill>
                </a:rPr>
                <a:t>Hydro</a:t>
              </a:r>
              <a:endParaRPr kumimoji="0" lang="zh-TW" altLang="en-US" sz="1200" b="0" i="0" u="none" strike="noStrike" kern="0" cap="none" spc="0" normalizeH="0" baseline="0" noProof="0" dirty="0">
                <a:ln>
                  <a:noFill/>
                </a:ln>
                <a:solidFill>
                  <a:sysClr val="windowText" lastClr="000000">
                    <a:lumMod val="65000"/>
                    <a:lumOff val="35000"/>
                  </a:sysClr>
                </a:solidFill>
                <a:effectLst/>
                <a:uLnTx/>
                <a:uFillTx/>
              </a:endParaRPr>
            </a:p>
          </p:txBody>
        </p:sp>
        <p:cxnSp>
          <p:nvCxnSpPr>
            <p:cNvPr id="17" name="直線接點 16"/>
            <p:cNvCxnSpPr>
              <a:cxnSpLocks/>
            </p:cNvCxnSpPr>
            <p:nvPr/>
          </p:nvCxnSpPr>
          <p:spPr>
            <a:xfrm>
              <a:off x="5724128" y="5135504"/>
              <a:ext cx="170477" cy="0"/>
            </a:xfrm>
            <a:prstGeom prst="line">
              <a:avLst/>
            </a:prstGeom>
            <a:noFill/>
            <a:ln w="28575" cap="flat" cmpd="sng" algn="ctr">
              <a:solidFill>
                <a:srgbClr val="7030A0"/>
              </a:solidFill>
              <a:prstDash val="sysDot"/>
            </a:ln>
            <a:effectLst/>
          </p:spPr>
        </p:cxnSp>
        <p:sp>
          <p:nvSpPr>
            <p:cNvPr id="18" name="文字方塊 17"/>
            <p:cNvSpPr txBox="1"/>
            <p:nvPr/>
          </p:nvSpPr>
          <p:spPr>
            <a:xfrm>
              <a:off x="5862486" y="4989174"/>
              <a:ext cx="97494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200" kern="0" dirty="0">
                  <a:solidFill>
                    <a:sysClr val="windowText" lastClr="000000">
                      <a:lumMod val="65000"/>
                      <a:lumOff val="35000"/>
                    </a:sysClr>
                  </a:solidFill>
                </a:rPr>
                <a:t>BTZ/Hals Bld</a:t>
              </a:r>
              <a:endParaRPr kumimoji="0" lang="zh-TW" altLang="en-US" sz="1200" b="0" i="0" u="none" strike="noStrike" kern="0" cap="none" spc="0" normalizeH="0" baseline="0" noProof="0" dirty="0">
                <a:ln>
                  <a:noFill/>
                </a:ln>
                <a:solidFill>
                  <a:sysClr val="windowText" lastClr="000000">
                    <a:lumMod val="65000"/>
                    <a:lumOff val="35000"/>
                  </a:sysClr>
                </a:solidFill>
                <a:effectLst/>
                <a:uLnTx/>
                <a:uFillTx/>
              </a:endParaRPr>
            </a:p>
          </p:txBody>
        </p:sp>
        <p:cxnSp>
          <p:nvCxnSpPr>
            <p:cNvPr id="19" name="直線接點 18"/>
            <p:cNvCxnSpPr/>
            <p:nvPr/>
          </p:nvCxnSpPr>
          <p:spPr>
            <a:xfrm>
              <a:off x="6942586" y="5128592"/>
              <a:ext cx="338440" cy="0"/>
            </a:xfrm>
            <a:prstGeom prst="line">
              <a:avLst/>
            </a:prstGeom>
            <a:noFill/>
            <a:ln w="28575" cap="flat" cmpd="sng" algn="ctr">
              <a:solidFill>
                <a:srgbClr val="33CCCC"/>
              </a:solidFill>
              <a:prstDash val="sysDot"/>
            </a:ln>
            <a:effectLst/>
          </p:spPr>
        </p:cxnSp>
        <p:sp>
          <p:nvSpPr>
            <p:cNvPr id="20" name="文字方塊 19"/>
            <p:cNvSpPr txBox="1"/>
            <p:nvPr/>
          </p:nvSpPr>
          <p:spPr>
            <a:xfrm>
              <a:off x="7281026" y="4989174"/>
              <a:ext cx="112402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200" kern="0" dirty="0">
                  <a:solidFill>
                    <a:sysClr val="windowText" lastClr="000000">
                      <a:lumMod val="65000"/>
                      <a:lumOff val="35000"/>
                    </a:sysClr>
                  </a:solidFill>
                </a:rPr>
                <a:t>Hydro/Hals Bld</a:t>
              </a:r>
              <a:endParaRPr kumimoji="0" lang="zh-TW" altLang="en-US" sz="1200" b="0" i="0" u="none" strike="noStrike" kern="0" cap="none" spc="0" normalizeH="0" baseline="0" noProof="0" dirty="0">
                <a:ln>
                  <a:noFill/>
                </a:ln>
                <a:solidFill>
                  <a:sysClr val="windowText" lastClr="000000">
                    <a:lumMod val="65000"/>
                    <a:lumOff val="35000"/>
                  </a:sysClr>
                </a:solidFill>
                <a:effectLst/>
                <a:uLnTx/>
                <a:uFillTx/>
              </a:endParaRPr>
            </a:p>
          </p:txBody>
        </p:sp>
        <p:sp>
          <p:nvSpPr>
            <p:cNvPr id="21" name="文字方塊 20"/>
            <p:cNvSpPr txBox="1"/>
            <p:nvPr/>
          </p:nvSpPr>
          <p:spPr>
            <a:xfrm>
              <a:off x="35496" y="5013176"/>
              <a:ext cx="2516138"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mn-lt"/>
                  <a:ea typeface="+mn-ea"/>
                  <a:cs typeface="+mn-cs"/>
                </a:defRPr>
              </a:pPr>
              <a:r>
                <a:rPr kumimoji="0" lang="en-US" altLang="zh-TW" sz="1200" b="1" i="0" u="none" strike="noStrike" kern="1200" cap="none" spc="0" normalizeH="0" baseline="0" noProof="0" dirty="0">
                  <a:ln>
                    <a:noFill/>
                  </a:ln>
                  <a:solidFill>
                    <a:prstClr val="black">
                      <a:lumMod val="65000"/>
                      <a:lumOff val="35000"/>
                    </a:prstClr>
                  </a:solidFill>
                  <a:effectLst/>
                  <a:uLnTx/>
                  <a:uFillTx/>
                  <a:latin typeface="Calibri"/>
                  <a:ea typeface="新細明體"/>
                </a:rPr>
                <a:t>QUV340nm / pH:7 wash Test (hours)</a:t>
              </a:r>
              <a:endParaRPr kumimoji="0" lang="zh-TW" altLang="en-US" sz="1200" b="1" i="0" u="none" strike="noStrike" kern="1200" cap="none" spc="0" normalizeH="0" baseline="0" noProof="0" dirty="0">
                <a:ln>
                  <a:noFill/>
                </a:ln>
                <a:solidFill>
                  <a:prstClr val="black">
                    <a:lumMod val="65000"/>
                    <a:lumOff val="35000"/>
                  </a:prstClr>
                </a:solidFill>
                <a:effectLst/>
                <a:uLnTx/>
                <a:uFillTx/>
                <a:latin typeface="Calibri"/>
                <a:ea typeface="新細明體"/>
              </a:endParaRPr>
            </a:p>
          </p:txBody>
        </p:sp>
      </p:grpSp>
      <p:grpSp>
        <p:nvGrpSpPr>
          <p:cNvPr id="22" name="群組 20"/>
          <p:cNvGrpSpPr/>
          <p:nvPr/>
        </p:nvGrpSpPr>
        <p:grpSpPr>
          <a:xfrm>
            <a:off x="539552" y="4486216"/>
            <a:ext cx="8360583" cy="276999"/>
            <a:chOff x="251520" y="6021288"/>
            <a:chExt cx="8360583" cy="280800"/>
          </a:xfrm>
        </p:grpSpPr>
        <p:cxnSp>
          <p:nvCxnSpPr>
            <p:cNvPr id="23" name="直線接點 22"/>
            <p:cNvCxnSpPr/>
            <p:nvPr/>
          </p:nvCxnSpPr>
          <p:spPr>
            <a:xfrm>
              <a:off x="2812519" y="6159787"/>
              <a:ext cx="338440" cy="0"/>
            </a:xfrm>
            <a:prstGeom prst="line">
              <a:avLst/>
            </a:prstGeom>
            <a:noFill/>
            <a:ln w="28575" cap="flat" cmpd="sng" algn="ctr">
              <a:solidFill>
                <a:srgbClr val="4F81BD">
                  <a:shade val="95000"/>
                  <a:satMod val="105000"/>
                </a:srgbClr>
              </a:solidFill>
              <a:prstDash val="solid"/>
            </a:ln>
            <a:effectLst/>
          </p:spPr>
        </p:cxnSp>
        <p:sp>
          <p:nvSpPr>
            <p:cNvPr id="24" name="文字方塊 23"/>
            <p:cNvSpPr txBox="1"/>
            <p:nvPr/>
          </p:nvSpPr>
          <p:spPr>
            <a:xfrm>
              <a:off x="3131785" y="6021288"/>
              <a:ext cx="93006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200" kern="0" dirty="0">
                  <a:solidFill>
                    <a:sysClr val="windowText" lastClr="000000">
                      <a:lumMod val="65000"/>
                      <a:lumOff val="35000"/>
                    </a:sysClr>
                  </a:solidFill>
                </a:rPr>
                <a:t>Triazine </a:t>
              </a:r>
              <a:r>
                <a:rPr kumimoji="0" lang="en-US" altLang="zh-TW" sz="1200" b="0" i="0" u="none" strike="noStrike" kern="0" cap="none" spc="0" normalizeH="0" baseline="0" noProof="0" dirty="0">
                  <a:ln>
                    <a:noFill/>
                  </a:ln>
                  <a:solidFill>
                    <a:sysClr val="windowText" lastClr="000000">
                      <a:lumMod val="65000"/>
                      <a:lumOff val="35000"/>
                    </a:sysClr>
                  </a:solidFill>
                  <a:effectLst/>
                  <a:uLnTx/>
                  <a:uFillTx/>
                </a:rPr>
                <a:t>WB</a:t>
              </a:r>
              <a:endParaRPr kumimoji="0" lang="zh-TW" altLang="en-US" sz="1200" b="0" i="0" u="none" strike="noStrike" kern="0" cap="none" spc="0" normalizeH="0" baseline="0" noProof="0" dirty="0">
                <a:ln>
                  <a:noFill/>
                </a:ln>
                <a:solidFill>
                  <a:sysClr val="windowText" lastClr="000000">
                    <a:lumMod val="65000"/>
                    <a:lumOff val="35000"/>
                  </a:sysClr>
                </a:solidFill>
                <a:effectLst/>
                <a:uLnTx/>
                <a:uFillTx/>
              </a:endParaRPr>
            </a:p>
          </p:txBody>
        </p:sp>
        <p:cxnSp>
          <p:nvCxnSpPr>
            <p:cNvPr id="25" name="直線接點 24"/>
            <p:cNvCxnSpPr>
              <a:cxnSpLocks/>
              <a:stCxn id="24" idx="3"/>
            </p:cNvCxnSpPr>
            <p:nvPr/>
          </p:nvCxnSpPr>
          <p:spPr>
            <a:xfrm>
              <a:off x="4061848" y="6159788"/>
              <a:ext cx="200520" cy="0"/>
            </a:xfrm>
            <a:prstGeom prst="line">
              <a:avLst/>
            </a:prstGeom>
            <a:noFill/>
            <a:ln w="28575" cap="flat" cmpd="sng" algn="ctr">
              <a:solidFill>
                <a:srgbClr val="C00000"/>
              </a:solidFill>
              <a:prstDash val="solid"/>
            </a:ln>
            <a:effectLst/>
          </p:spPr>
        </p:cxnSp>
        <p:sp>
          <p:nvSpPr>
            <p:cNvPr id="26" name="文字方塊 25"/>
            <p:cNvSpPr txBox="1"/>
            <p:nvPr/>
          </p:nvSpPr>
          <p:spPr>
            <a:xfrm>
              <a:off x="4225401" y="6021288"/>
              <a:ext cx="705642"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200" kern="0" dirty="0">
                  <a:solidFill>
                    <a:sysClr val="windowText" lastClr="000000">
                      <a:lumMod val="65000"/>
                      <a:lumOff val="35000"/>
                    </a:sysClr>
                  </a:solidFill>
                </a:rPr>
                <a:t> BTZ </a:t>
              </a:r>
              <a:r>
                <a:rPr kumimoji="0" lang="en-US" altLang="zh-TW" sz="1200" b="0" i="0" u="none" strike="noStrike" kern="0" cap="none" spc="0" normalizeH="0" baseline="0" noProof="0" dirty="0">
                  <a:ln>
                    <a:noFill/>
                  </a:ln>
                  <a:solidFill>
                    <a:sysClr val="windowText" lastClr="000000">
                      <a:lumMod val="65000"/>
                      <a:lumOff val="35000"/>
                    </a:sysClr>
                  </a:solidFill>
                  <a:effectLst/>
                  <a:uLnTx/>
                  <a:uFillTx/>
                </a:rPr>
                <a:t>WB</a:t>
              </a:r>
              <a:endParaRPr kumimoji="0" lang="zh-TW" altLang="en-US" sz="1200" b="0" i="0" u="none" strike="noStrike" kern="0" cap="none" spc="0" normalizeH="0" baseline="0" noProof="0" dirty="0">
                <a:ln>
                  <a:noFill/>
                </a:ln>
                <a:solidFill>
                  <a:sysClr val="windowText" lastClr="000000">
                    <a:lumMod val="65000"/>
                    <a:lumOff val="35000"/>
                  </a:sysClr>
                </a:solidFill>
                <a:effectLst/>
                <a:uLnTx/>
                <a:uFillTx/>
              </a:endParaRPr>
            </a:p>
          </p:txBody>
        </p:sp>
        <p:cxnSp>
          <p:nvCxnSpPr>
            <p:cNvPr id="27" name="直線接點 26"/>
            <p:cNvCxnSpPr>
              <a:cxnSpLocks/>
            </p:cNvCxnSpPr>
            <p:nvPr/>
          </p:nvCxnSpPr>
          <p:spPr>
            <a:xfrm>
              <a:off x="5148064" y="6159787"/>
              <a:ext cx="149639" cy="0"/>
            </a:xfrm>
            <a:prstGeom prst="line">
              <a:avLst/>
            </a:prstGeom>
            <a:noFill/>
            <a:ln w="28575" cap="flat" cmpd="sng" algn="ctr">
              <a:solidFill>
                <a:srgbClr val="92D050"/>
              </a:solidFill>
              <a:prstDash val="solid"/>
            </a:ln>
            <a:effectLst/>
          </p:spPr>
        </p:cxnSp>
        <p:sp>
          <p:nvSpPr>
            <p:cNvPr id="28" name="文字方塊 27"/>
            <p:cNvSpPr txBox="1"/>
            <p:nvPr/>
          </p:nvSpPr>
          <p:spPr>
            <a:xfrm>
              <a:off x="5417656" y="6025086"/>
              <a:ext cx="110799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200" kern="0" dirty="0">
                  <a:solidFill>
                    <a:sysClr val="windowText" lastClr="000000">
                      <a:lumMod val="65000"/>
                      <a:lumOff val="35000"/>
                    </a:sysClr>
                  </a:solidFill>
                </a:rPr>
                <a:t>Hydro	</a:t>
              </a:r>
              <a:endParaRPr kumimoji="0" lang="zh-TW" altLang="en-US" sz="1200" b="0" i="0" u="none" strike="noStrike" kern="0" cap="none" spc="0" normalizeH="0" baseline="0" noProof="0" dirty="0">
                <a:ln>
                  <a:noFill/>
                </a:ln>
                <a:solidFill>
                  <a:sysClr val="windowText" lastClr="000000">
                    <a:lumMod val="65000"/>
                    <a:lumOff val="35000"/>
                  </a:sysClr>
                </a:solidFill>
                <a:effectLst/>
                <a:uLnTx/>
                <a:uFillTx/>
              </a:endParaRPr>
            </a:p>
          </p:txBody>
        </p:sp>
        <p:cxnSp>
          <p:nvCxnSpPr>
            <p:cNvPr id="29" name="直線接點 28"/>
            <p:cNvCxnSpPr>
              <a:cxnSpLocks/>
            </p:cNvCxnSpPr>
            <p:nvPr/>
          </p:nvCxnSpPr>
          <p:spPr>
            <a:xfrm>
              <a:off x="6012160" y="6159787"/>
              <a:ext cx="120108" cy="0"/>
            </a:xfrm>
            <a:prstGeom prst="line">
              <a:avLst/>
            </a:prstGeom>
            <a:noFill/>
            <a:ln w="28575" cap="flat" cmpd="sng" algn="ctr">
              <a:solidFill>
                <a:srgbClr val="7030A0"/>
              </a:solidFill>
              <a:prstDash val="solid"/>
            </a:ln>
            <a:effectLst/>
          </p:spPr>
        </p:cxnSp>
        <p:sp>
          <p:nvSpPr>
            <p:cNvPr id="30" name="文字方塊 29"/>
            <p:cNvSpPr txBox="1"/>
            <p:nvPr/>
          </p:nvSpPr>
          <p:spPr>
            <a:xfrm>
              <a:off x="6087483" y="6021288"/>
              <a:ext cx="1107996" cy="2808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200" kern="0" dirty="0">
                  <a:solidFill>
                    <a:sysClr val="windowText" lastClr="000000">
                      <a:lumMod val="65000"/>
                      <a:lumOff val="35000"/>
                    </a:sysClr>
                  </a:solidFill>
                </a:rPr>
                <a:t>BTZ/Hals Bld	</a:t>
              </a:r>
              <a:endParaRPr kumimoji="0" lang="zh-TW" altLang="en-US" sz="1200" b="0" i="0" u="none" strike="noStrike" kern="0" cap="none" spc="0" normalizeH="0" baseline="0" noProof="0" dirty="0">
                <a:ln>
                  <a:noFill/>
                </a:ln>
                <a:solidFill>
                  <a:sysClr val="windowText" lastClr="000000">
                    <a:lumMod val="65000"/>
                    <a:lumOff val="35000"/>
                  </a:sysClr>
                </a:solidFill>
                <a:effectLst/>
                <a:uLnTx/>
                <a:uFillTx/>
              </a:endParaRPr>
            </a:p>
          </p:txBody>
        </p:sp>
        <p:cxnSp>
          <p:nvCxnSpPr>
            <p:cNvPr id="31" name="直線接點 30"/>
            <p:cNvCxnSpPr/>
            <p:nvPr/>
          </p:nvCxnSpPr>
          <p:spPr>
            <a:xfrm>
              <a:off x="7149637" y="6159787"/>
              <a:ext cx="338440" cy="0"/>
            </a:xfrm>
            <a:prstGeom prst="line">
              <a:avLst/>
            </a:prstGeom>
            <a:noFill/>
            <a:ln w="28575" cap="flat" cmpd="sng" algn="ctr">
              <a:solidFill>
                <a:srgbClr val="33CCCC"/>
              </a:solidFill>
              <a:prstDash val="solid"/>
            </a:ln>
            <a:effectLst/>
          </p:spPr>
        </p:cxnSp>
        <p:sp>
          <p:nvSpPr>
            <p:cNvPr id="32" name="文字方塊 31"/>
            <p:cNvSpPr txBox="1"/>
            <p:nvPr/>
          </p:nvSpPr>
          <p:spPr>
            <a:xfrm>
              <a:off x="7488077" y="6021288"/>
              <a:ext cx="1124026" cy="2808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200" kern="0" dirty="0">
                  <a:solidFill>
                    <a:sysClr val="windowText" lastClr="000000">
                      <a:lumMod val="65000"/>
                      <a:lumOff val="35000"/>
                    </a:sysClr>
                  </a:solidFill>
                </a:rPr>
                <a:t>Hydro/Hals Bld</a:t>
              </a:r>
              <a:endParaRPr kumimoji="0" lang="zh-TW" altLang="en-US" sz="1200" b="0" i="0" u="none" strike="noStrike" kern="0" cap="none" spc="0" normalizeH="0" baseline="0" noProof="0" dirty="0">
                <a:ln>
                  <a:noFill/>
                </a:ln>
                <a:solidFill>
                  <a:sysClr val="windowText" lastClr="000000">
                    <a:lumMod val="65000"/>
                    <a:lumOff val="35000"/>
                  </a:sysClr>
                </a:solidFill>
                <a:effectLst/>
                <a:uLnTx/>
                <a:uFillTx/>
              </a:endParaRPr>
            </a:p>
          </p:txBody>
        </p:sp>
        <p:sp>
          <p:nvSpPr>
            <p:cNvPr id="33" name="文字方塊 32"/>
            <p:cNvSpPr txBox="1"/>
            <p:nvPr/>
          </p:nvSpPr>
          <p:spPr>
            <a:xfrm>
              <a:off x="251520" y="6021288"/>
              <a:ext cx="2516138"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mn-lt"/>
                  <a:ea typeface="+mn-ea"/>
                  <a:cs typeface="+mn-cs"/>
                </a:defRPr>
              </a:pPr>
              <a:r>
                <a:rPr kumimoji="0" lang="en-US" altLang="zh-TW" sz="1200" b="1" i="0" u="none" strike="noStrike" kern="1200" cap="none" spc="0" normalizeH="0" baseline="0" noProof="0" dirty="0">
                  <a:ln>
                    <a:noFill/>
                  </a:ln>
                  <a:solidFill>
                    <a:prstClr val="black">
                      <a:lumMod val="65000"/>
                      <a:lumOff val="35000"/>
                    </a:prstClr>
                  </a:solidFill>
                  <a:effectLst/>
                  <a:uLnTx/>
                  <a:uFillTx/>
                  <a:latin typeface="Calibri"/>
                  <a:ea typeface="新細明體"/>
                </a:rPr>
                <a:t>QUV340nm / pH:4 wash Test (hours)</a:t>
              </a:r>
              <a:endParaRPr kumimoji="0" lang="zh-TW" altLang="en-US" sz="1200" b="1" i="0" u="none" strike="noStrike" kern="1200" cap="none" spc="0" normalizeH="0" baseline="0" noProof="0" dirty="0">
                <a:ln>
                  <a:noFill/>
                </a:ln>
                <a:solidFill>
                  <a:prstClr val="black">
                    <a:lumMod val="65000"/>
                    <a:lumOff val="35000"/>
                  </a:prstClr>
                </a:solidFill>
                <a:effectLst/>
                <a:uLnTx/>
                <a:uFillTx/>
                <a:latin typeface="Calibri"/>
                <a:ea typeface="新細明體"/>
              </a:endParaRPr>
            </a:p>
          </p:txBody>
        </p:sp>
      </p:grpSp>
    </p:spTree>
    <p:extLst>
      <p:ext uri="{BB962C8B-B14F-4D97-AF65-F5344CB8AC3E}">
        <p14:creationId xmlns:p14="http://schemas.microsoft.com/office/powerpoint/2010/main" val="284897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Summary</a:t>
            </a:r>
            <a:endParaRPr lang="zh-TW" altLang="en-US" dirty="0"/>
          </a:p>
        </p:txBody>
      </p:sp>
      <p:sp>
        <p:nvSpPr>
          <p:cNvPr id="3" name="內容版面配置區 2"/>
          <p:cNvSpPr>
            <a:spLocks noGrp="1"/>
          </p:cNvSpPr>
          <p:nvPr>
            <p:ph idx="1"/>
          </p:nvPr>
        </p:nvSpPr>
        <p:spPr>
          <a:xfrm>
            <a:off x="467544" y="980728"/>
            <a:ext cx="8229600" cy="4525963"/>
          </a:xfrm>
        </p:spPr>
        <p:txBody>
          <a:bodyPr>
            <a:noAutofit/>
          </a:bodyPr>
          <a:lstStyle/>
          <a:p>
            <a:pPr marL="457200" lvl="0" indent="-457200" fontAlgn="base">
              <a:lnSpc>
                <a:spcPct val="90000"/>
              </a:lnSpc>
              <a:spcBef>
                <a:spcPts val="1200"/>
              </a:spcBef>
              <a:spcAft>
                <a:spcPts val="1200"/>
              </a:spcAft>
              <a:buClr>
                <a:srgbClr val="3333FF"/>
              </a:buClr>
              <a:buAutoNum type="arabicPeriod"/>
              <a:defRPr/>
            </a:pPr>
            <a:r>
              <a:rPr kumimoji="1" lang="en-US" altLang="zh-TW" sz="2000" dirty="0">
                <a:latin typeface="+mj-lt"/>
                <a:ea typeface="新細明體" pitchFamily="18" charset="-120"/>
              </a:rPr>
              <a:t>Chitec has introduced two 2</a:t>
            </a:r>
            <a:r>
              <a:rPr kumimoji="1" lang="en-US" altLang="zh-TW" sz="2000" baseline="30000" dirty="0">
                <a:latin typeface="+mj-lt"/>
                <a:ea typeface="新細明體" pitchFamily="18" charset="-120"/>
              </a:rPr>
              <a:t>nd</a:t>
            </a:r>
            <a:r>
              <a:rPr kumimoji="1" lang="en-US" altLang="zh-TW" sz="2000" dirty="0">
                <a:latin typeface="+mj-lt"/>
                <a:ea typeface="新細明體" pitchFamily="18" charset="-120"/>
              </a:rPr>
              <a:t> generation WB UVA’s and one premier WB HALS  which showed significant resistant to water-flushing.</a:t>
            </a:r>
            <a:r>
              <a:rPr kumimoji="1" lang="zh-TW" altLang="en-US" sz="2000" dirty="0">
                <a:latin typeface="+mj-lt"/>
                <a:ea typeface="新細明體" pitchFamily="18" charset="-120"/>
              </a:rPr>
              <a:t> </a:t>
            </a:r>
            <a:r>
              <a:rPr kumimoji="1" lang="en-US" altLang="zh-TW" sz="2000" dirty="0">
                <a:latin typeface="+mj-lt"/>
                <a:ea typeface="新細明體" pitchFamily="18" charset="-120"/>
              </a:rPr>
              <a:t>They are ideal for all water-borne applications.</a:t>
            </a:r>
          </a:p>
          <a:p>
            <a:pPr marL="457200" lvl="0" indent="-457200" fontAlgn="base">
              <a:lnSpc>
                <a:spcPct val="90000"/>
              </a:lnSpc>
              <a:spcBef>
                <a:spcPts val="1200"/>
              </a:spcBef>
              <a:spcAft>
                <a:spcPts val="1200"/>
              </a:spcAft>
              <a:buClr>
                <a:srgbClr val="3333FF"/>
              </a:buClr>
              <a:buAutoNum type="arabicPeriod"/>
              <a:defRPr/>
            </a:pPr>
            <a:r>
              <a:rPr kumimoji="1" lang="en-US" altLang="zh-TW" sz="2000" dirty="0">
                <a:latin typeface="+mj-lt"/>
                <a:ea typeface="新細明體" pitchFamily="18" charset="-120"/>
              </a:rPr>
              <a:t>Hydrophilic BTZ </a:t>
            </a:r>
            <a:r>
              <a:rPr lang="en-US" altLang="zh-TW" sz="2000" dirty="0">
                <a:latin typeface="+mj-lt"/>
              </a:rPr>
              <a:t>was washed away from coatings easily, so it is not recommended to applications exposure to heavy rain fall and including Acid Rain environment.</a:t>
            </a:r>
          </a:p>
          <a:p>
            <a:pPr marL="457200" indent="-457200">
              <a:lnSpc>
                <a:spcPct val="90000"/>
              </a:lnSpc>
              <a:spcBef>
                <a:spcPts val="1200"/>
              </a:spcBef>
              <a:spcAft>
                <a:spcPts val="1200"/>
              </a:spcAft>
              <a:buClr>
                <a:srgbClr val="3333FF"/>
              </a:buClr>
              <a:buFont typeface="+mj-lt"/>
              <a:buAutoNum type="arabicPeriod"/>
              <a:defRPr/>
            </a:pPr>
            <a:r>
              <a:rPr lang="en-US" altLang="zh-TW" sz="2000" dirty="0">
                <a:latin typeface="+mj-lt"/>
              </a:rPr>
              <a:t>Simulated Acid Rain flushing decreased the durability UVA’s in WB Acrylate systems than water flushing. However, this can be overcome adding HALS.</a:t>
            </a:r>
          </a:p>
          <a:p>
            <a:pPr marL="457200" indent="-457200">
              <a:lnSpc>
                <a:spcPct val="90000"/>
              </a:lnSpc>
              <a:spcBef>
                <a:spcPts val="1200"/>
              </a:spcBef>
              <a:spcAft>
                <a:spcPts val="1200"/>
              </a:spcAft>
              <a:buClr>
                <a:srgbClr val="3333FF"/>
              </a:buClr>
              <a:buFont typeface="+mj-lt"/>
              <a:buAutoNum type="arabicPeriod"/>
              <a:defRPr/>
            </a:pPr>
            <a:r>
              <a:rPr lang="en-US" altLang="zh-TW" sz="2000" dirty="0">
                <a:latin typeface="+mj-lt"/>
              </a:rPr>
              <a:t>Surprisingly, unlike water flushing, Simulated Acid Rain flushing increased the durability of the Hydrophobic UVA’s in PUD </a:t>
            </a:r>
            <a:r>
              <a:rPr lang="en-US" altLang="zh-TW" sz="2000" dirty="0">
                <a:solidFill>
                  <a:srgbClr val="FF0000"/>
                </a:solidFill>
                <a:latin typeface="+mj-lt"/>
              </a:rPr>
              <a:t>instead of decreasing the durability as expected. </a:t>
            </a:r>
          </a:p>
          <a:p>
            <a:pPr marL="457200" indent="-457200">
              <a:lnSpc>
                <a:spcPct val="90000"/>
              </a:lnSpc>
              <a:spcBef>
                <a:spcPts val="1200"/>
              </a:spcBef>
              <a:spcAft>
                <a:spcPts val="1200"/>
              </a:spcAft>
              <a:buClr>
                <a:srgbClr val="3333FF"/>
              </a:buClr>
              <a:buFont typeface="+mj-lt"/>
              <a:buAutoNum type="arabicPeriod"/>
              <a:defRPr/>
            </a:pPr>
            <a:r>
              <a:rPr lang="en-US" altLang="zh-TW" sz="2000" dirty="0">
                <a:solidFill>
                  <a:srgbClr val="FF0000"/>
                </a:solidFill>
                <a:latin typeface="+mj-lt"/>
              </a:rPr>
              <a:t>In this testing PUD’s indicate to be more durable than WB Acrylate’s against Simulated Acid Rain testing based on the Simulated Acid Rain flushing experiments. </a:t>
            </a:r>
          </a:p>
          <a:p>
            <a:endParaRPr lang="zh-TW" altLang="en-US" sz="2000" dirty="0">
              <a:latin typeface="+mj-lt"/>
            </a:endParaRPr>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27</a:t>
            </a:fld>
            <a:endParaRPr lang="zh-TW" altLang="en-US"/>
          </a:p>
        </p:txBody>
      </p:sp>
    </p:spTree>
    <p:extLst>
      <p:ext uri="{BB962C8B-B14F-4D97-AF65-F5344CB8AC3E}">
        <p14:creationId xmlns:p14="http://schemas.microsoft.com/office/powerpoint/2010/main" val="1373551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Acknowledgement</a:t>
            </a:r>
            <a:endParaRPr lang="zh-TW" altLang="en-US" dirty="0"/>
          </a:p>
        </p:txBody>
      </p:sp>
      <p:sp>
        <p:nvSpPr>
          <p:cNvPr id="3" name="內容版面配置區 2"/>
          <p:cNvSpPr>
            <a:spLocks noGrp="1"/>
          </p:cNvSpPr>
          <p:nvPr>
            <p:ph idx="1"/>
          </p:nvPr>
        </p:nvSpPr>
        <p:spPr>
          <a:xfrm>
            <a:off x="35496" y="980728"/>
            <a:ext cx="9073008" cy="4525963"/>
          </a:xfrm>
        </p:spPr>
        <p:txBody>
          <a:bodyPr>
            <a:noAutofit/>
          </a:bodyPr>
          <a:lstStyle/>
          <a:p>
            <a:r>
              <a:rPr lang="en-US" altLang="zh-TW" sz="2800" dirty="0">
                <a:latin typeface="+mj-lt"/>
              </a:rPr>
              <a:t>Dr. Chris Chiu Ph.D  Author</a:t>
            </a:r>
          </a:p>
          <a:p>
            <a:r>
              <a:rPr lang="en-US" altLang="zh-TW" sz="2800" dirty="0">
                <a:latin typeface="+mj-lt"/>
              </a:rPr>
              <a:t>Heidi Lu</a:t>
            </a:r>
          </a:p>
          <a:p>
            <a:r>
              <a:rPr lang="en-US" altLang="zh-TW" sz="2800" dirty="0">
                <a:latin typeface="+mj-lt"/>
              </a:rPr>
              <a:t>Milly Hung</a:t>
            </a:r>
          </a:p>
          <a:p>
            <a:r>
              <a:rPr lang="en-US" altLang="zh-TW" sz="2800" dirty="0">
                <a:latin typeface="+mj-lt"/>
              </a:rPr>
              <a:t>The Outstanding R&amp;D Chemists at Chitec Taiwan</a:t>
            </a:r>
          </a:p>
          <a:p>
            <a:r>
              <a:rPr lang="en-US" altLang="zh-TW" sz="2800" dirty="0">
                <a:latin typeface="+mj-lt"/>
              </a:rPr>
              <a:t>The PNWSCT Technical Advisory Board</a:t>
            </a:r>
          </a:p>
          <a:p>
            <a:endParaRPr lang="en-US" altLang="zh-TW" sz="2800" dirty="0">
              <a:latin typeface="+mj-lt"/>
            </a:endParaRPr>
          </a:p>
          <a:p>
            <a:endParaRPr lang="zh-TW" altLang="en-US" sz="2000" dirty="0">
              <a:latin typeface="+mj-lt"/>
            </a:endParaRPr>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28</a:t>
            </a:fld>
            <a:endParaRPr lang="zh-TW" altLang="en-US"/>
          </a:p>
        </p:txBody>
      </p:sp>
    </p:spTree>
    <p:extLst>
      <p:ext uri="{BB962C8B-B14F-4D97-AF65-F5344CB8AC3E}">
        <p14:creationId xmlns:p14="http://schemas.microsoft.com/office/powerpoint/2010/main" val="1223685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2017 European </a:t>
            </a:r>
            <a:r>
              <a:rPr lang="en-US" altLang="zh-TW" dirty="0">
                <a:solidFill>
                  <a:srgbClr val="0070C0"/>
                </a:solidFill>
              </a:rPr>
              <a:t>Coatings Poll </a:t>
            </a:r>
            <a:endParaRPr lang="zh-TW" altLang="en-US" dirty="0">
              <a:solidFill>
                <a:srgbClr val="0070C0"/>
              </a:solidFill>
            </a:endParaRPr>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3</a:t>
            </a:fld>
            <a:endParaRPr lang="zh-TW" altLang="en-US"/>
          </a:p>
        </p:txBody>
      </p:sp>
      <p:pic>
        <p:nvPicPr>
          <p:cNvPr id="5" name="Picture 2" descr="C:\Users\User\Desktop\iStock-628483496.jpg"/>
          <p:cNvPicPr>
            <a:picLocks noChangeAspect="1" noChangeArrowheads="1"/>
          </p:cNvPicPr>
          <p:nvPr/>
        </p:nvPicPr>
        <p:blipFill rotWithShape="1">
          <a:blip r:embed="rId2" cstate="screen"/>
          <a:srcRect/>
          <a:stretch/>
        </p:blipFill>
        <p:spPr bwMode="auto">
          <a:xfrm>
            <a:off x="0" y="1196752"/>
            <a:ext cx="9144000" cy="3096344"/>
          </a:xfrm>
          <a:prstGeom prst="rect">
            <a:avLst/>
          </a:prstGeom>
          <a:noFill/>
        </p:spPr>
      </p:pic>
      <p:sp>
        <p:nvSpPr>
          <p:cNvPr id="6" name="Text Box 5"/>
          <p:cNvSpPr txBox="1">
            <a:spLocks noChangeArrowheads="1"/>
          </p:cNvSpPr>
          <p:nvPr/>
        </p:nvSpPr>
        <p:spPr bwMode="auto">
          <a:xfrm>
            <a:off x="1326307" y="4725144"/>
            <a:ext cx="7710189" cy="2062103"/>
          </a:xfrm>
          <a:prstGeom prst="rect">
            <a:avLst/>
          </a:prstGeom>
          <a:noFill/>
          <a:ln>
            <a:noFill/>
          </a:ln>
          <a:effectLst/>
          <a:scene3d>
            <a:camera prst="perspectiveFron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fontAlgn="auto">
              <a:spcBef>
                <a:spcPts val="0"/>
              </a:spcBef>
              <a:spcAft>
                <a:spcPts val="0"/>
              </a:spcAft>
              <a:buNone/>
              <a:defRPr/>
            </a:pPr>
            <a:r>
              <a:rPr kumimoji="0" lang="en-US" altLang="zh-TW" sz="2400" dirty="0">
                <a:solidFill>
                  <a:srgbClr val="C0504D"/>
                </a:solidFill>
                <a:latin typeface="Arial Black" pitchFamily="34" charset="0"/>
                <a:ea typeface="新細明體" charset="-120"/>
              </a:rPr>
              <a:t>50% of the attendees indicated that</a:t>
            </a:r>
            <a:r>
              <a:rPr kumimoji="0" lang="zh-TW" altLang="en-US" sz="2400" dirty="0">
                <a:solidFill>
                  <a:srgbClr val="C0504D"/>
                </a:solidFill>
                <a:latin typeface="Arial Black" pitchFamily="34" charset="0"/>
                <a:ea typeface="新細明體" charset="-120"/>
              </a:rPr>
              <a:t> </a:t>
            </a:r>
            <a:endParaRPr kumimoji="0" lang="en-US" altLang="zh-TW" sz="2400" dirty="0">
              <a:solidFill>
                <a:srgbClr val="C0504D"/>
              </a:solidFill>
              <a:latin typeface="Arial Black" pitchFamily="34" charset="0"/>
              <a:ea typeface="新細明體" charset="-120"/>
            </a:endParaRPr>
          </a:p>
          <a:p>
            <a:pPr lvl="0" algn="r" fontAlgn="auto">
              <a:spcBef>
                <a:spcPts val="0"/>
              </a:spcBef>
              <a:spcAft>
                <a:spcPts val="0"/>
              </a:spcAft>
              <a:buNone/>
              <a:defRPr/>
            </a:pPr>
            <a:r>
              <a:rPr kumimoji="0" lang="en-US" altLang="zh-TW" sz="2400" b="1" dirty="0">
                <a:solidFill>
                  <a:srgbClr val="FF0000"/>
                </a:solidFill>
                <a:effectLst>
                  <a:outerShdw blurRad="38100" dist="38100" dir="2700000" algn="tl">
                    <a:srgbClr val="000000">
                      <a:alpha val="43137"/>
                    </a:srgbClr>
                  </a:outerShdw>
                </a:effectLst>
                <a:latin typeface="Arial Black" pitchFamily="34" charset="0"/>
                <a:ea typeface="新細明體" charset="-120"/>
              </a:rPr>
              <a:t>water-borne</a:t>
            </a:r>
            <a:r>
              <a:rPr kumimoji="0" lang="en-US" altLang="zh-TW" sz="2400" dirty="0">
                <a:solidFill>
                  <a:srgbClr val="FF0000"/>
                </a:solidFill>
                <a:effectLst>
                  <a:outerShdw blurRad="38100" dist="38100" dir="2700000" algn="tl">
                    <a:srgbClr val="000000">
                      <a:alpha val="43137"/>
                    </a:srgbClr>
                  </a:outerShdw>
                </a:effectLst>
                <a:latin typeface="Arial Black" pitchFamily="34" charset="0"/>
                <a:ea typeface="新細明體" charset="-120"/>
              </a:rPr>
              <a:t> technology </a:t>
            </a:r>
            <a:r>
              <a:rPr kumimoji="0" lang="en-US" altLang="zh-TW" sz="2400" dirty="0">
                <a:solidFill>
                  <a:srgbClr val="C0504D"/>
                </a:solidFill>
                <a:latin typeface="Arial Black" pitchFamily="34" charset="0"/>
                <a:ea typeface="新細明體" charset="-120"/>
              </a:rPr>
              <a:t>is </a:t>
            </a:r>
          </a:p>
          <a:p>
            <a:pPr lvl="0" algn="r" fontAlgn="auto">
              <a:spcBef>
                <a:spcPts val="0"/>
              </a:spcBef>
              <a:spcAft>
                <a:spcPts val="0"/>
              </a:spcAft>
              <a:buNone/>
              <a:defRPr/>
            </a:pPr>
            <a:r>
              <a:rPr kumimoji="0" lang="en-US" altLang="zh-TW" sz="2400" dirty="0">
                <a:solidFill>
                  <a:srgbClr val="C0504D"/>
                </a:solidFill>
                <a:latin typeface="Arial Black" pitchFamily="34" charset="0"/>
                <a:ea typeface="新細明體" charset="-120"/>
              </a:rPr>
              <a:t>the most important future</a:t>
            </a:r>
            <a:r>
              <a:rPr kumimoji="0" lang="zh-TW" altLang="en-US" sz="2400" dirty="0">
                <a:solidFill>
                  <a:srgbClr val="C0504D"/>
                </a:solidFill>
                <a:latin typeface="Arial Black" pitchFamily="34" charset="0"/>
                <a:ea typeface="新細明體" charset="-120"/>
              </a:rPr>
              <a:t> </a:t>
            </a:r>
            <a:r>
              <a:rPr kumimoji="0" lang="en-US" altLang="zh-TW" sz="2400" dirty="0">
                <a:solidFill>
                  <a:srgbClr val="C0504D"/>
                </a:solidFill>
                <a:latin typeface="Arial Black" pitchFamily="34" charset="0"/>
                <a:ea typeface="新細明體" charset="-120"/>
              </a:rPr>
              <a:t>technology </a:t>
            </a:r>
          </a:p>
          <a:p>
            <a:pPr lvl="0" algn="r" fontAlgn="auto">
              <a:spcBef>
                <a:spcPts val="0"/>
              </a:spcBef>
              <a:spcAft>
                <a:spcPts val="0"/>
              </a:spcAft>
              <a:buNone/>
              <a:defRPr/>
            </a:pPr>
            <a:r>
              <a:rPr kumimoji="0" lang="en-US" altLang="zh-TW" sz="2400" dirty="0">
                <a:solidFill>
                  <a:srgbClr val="C0504D"/>
                </a:solidFill>
                <a:latin typeface="Arial Black" pitchFamily="34" charset="0"/>
                <a:ea typeface="新細明體" charset="-120"/>
              </a:rPr>
              <a:t>for the coating industry.</a:t>
            </a:r>
          </a:p>
          <a:p>
            <a:pPr lvl="0" algn="r" fontAlgn="auto">
              <a:spcBef>
                <a:spcPts val="0"/>
              </a:spcBef>
              <a:spcAft>
                <a:spcPts val="0"/>
              </a:spcAft>
              <a:buNone/>
              <a:defRPr/>
            </a:pPr>
            <a:r>
              <a:rPr kumimoji="0" lang="en-US" altLang="zh-TW" sz="3200" dirty="0">
                <a:solidFill>
                  <a:srgbClr val="C0504D"/>
                </a:solidFill>
                <a:latin typeface="Arial Black" pitchFamily="34" charset="0"/>
                <a:ea typeface="新細明體" charset="-120"/>
              </a:rPr>
              <a:t> </a:t>
            </a:r>
            <a:endParaRPr kumimoji="0" lang="en-US" altLang="zh-TW" sz="2000" b="0" i="0" u="none" strike="noStrike" kern="1200" cap="none" spc="0" normalizeH="0" baseline="0" noProof="0" dirty="0">
              <a:ln>
                <a:noFill/>
              </a:ln>
              <a:solidFill>
                <a:srgbClr val="C0504D"/>
              </a:solidFill>
              <a:effectLst/>
              <a:uLnTx/>
              <a:uFillTx/>
              <a:latin typeface="Arial Black" pitchFamily="34" charset="0"/>
              <a:ea typeface="新細明體" charset="-120"/>
              <a:cs typeface="+mn-cs"/>
            </a:endParaRPr>
          </a:p>
        </p:txBody>
      </p:sp>
    </p:spTree>
    <p:extLst>
      <p:ext uri="{BB962C8B-B14F-4D97-AF65-F5344CB8AC3E}">
        <p14:creationId xmlns:p14="http://schemas.microsoft.com/office/powerpoint/2010/main" val="3532545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圓角矩形 28"/>
          <p:cNvSpPr/>
          <p:nvPr/>
        </p:nvSpPr>
        <p:spPr>
          <a:xfrm>
            <a:off x="5412603" y="2996952"/>
            <a:ext cx="1944216" cy="481409"/>
          </a:xfrm>
          <a:prstGeom prst="roundRect">
            <a:avLst/>
          </a:prstGeom>
          <a:gradFill>
            <a:gsLst>
              <a:gs pos="0">
                <a:schemeClr val="bg1">
                  <a:lumMod val="95000"/>
                </a:schemeClr>
              </a:gs>
              <a:gs pos="64999">
                <a:schemeClr val="bg1"/>
              </a:gs>
              <a:gs pos="100000">
                <a:schemeClr val="bg1">
                  <a:lumMod val="85000"/>
                </a:schemeClr>
              </a:gs>
            </a:gsLst>
            <a:lin ang="5400000" scaled="0"/>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Water-borne </a:t>
            </a:r>
            <a:r>
              <a:rPr lang="en-US" altLang="zh-TW" dirty="0">
                <a:solidFill>
                  <a:srgbClr val="0070C0"/>
                </a:solidFill>
              </a:rPr>
              <a:t>(WB)</a:t>
            </a:r>
            <a:endParaRPr lang="zh-TW" altLang="en-US" dirty="0">
              <a:solidFill>
                <a:srgbClr val="0070C0"/>
              </a:solidFill>
            </a:endParaRPr>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4</a:t>
            </a:fld>
            <a:endParaRPr lang="zh-TW" altLang="en-US"/>
          </a:p>
        </p:txBody>
      </p:sp>
      <p:grpSp>
        <p:nvGrpSpPr>
          <p:cNvPr id="5" name="群組 4"/>
          <p:cNvGrpSpPr/>
          <p:nvPr/>
        </p:nvGrpSpPr>
        <p:grpSpPr>
          <a:xfrm>
            <a:off x="971600" y="3578826"/>
            <a:ext cx="6934771" cy="2563831"/>
            <a:chOff x="902944" y="3225503"/>
            <a:chExt cx="6934771" cy="2563831"/>
          </a:xfrm>
        </p:grpSpPr>
        <p:pic>
          <p:nvPicPr>
            <p:cNvPr id="6"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32040" y="3225503"/>
              <a:ext cx="2905675" cy="256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02944" y="3225504"/>
              <a:ext cx="3345730" cy="255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圓角矩形 7"/>
            <p:cNvSpPr/>
            <p:nvPr/>
          </p:nvSpPr>
          <p:spPr>
            <a:xfrm>
              <a:off x="1365672" y="4017948"/>
              <a:ext cx="637723" cy="266665"/>
            </a:xfrm>
            <a:prstGeom prst="roundRect">
              <a:avLst/>
            </a:prstGeom>
            <a:gradFill>
              <a:gsLst>
                <a:gs pos="0">
                  <a:schemeClr val="bg1">
                    <a:lumMod val="95000"/>
                  </a:schemeClr>
                </a:gs>
                <a:gs pos="64999">
                  <a:schemeClr val="bg1"/>
                </a:gs>
                <a:gs pos="100000">
                  <a:schemeClr val="bg1">
                    <a:lumMod val="85000"/>
                  </a:schemeClr>
                </a:gs>
              </a:gsLst>
              <a:lin ang="5400000" scaled="0"/>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1293057" y="4010400"/>
              <a:ext cx="782952" cy="307777"/>
            </a:xfrm>
            <a:prstGeom prst="rect">
              <a:avLst/>
            </a:prstGeom>
            <a:noFill/>
          </p:spPr>
          <p:txBody>
            <a:bodyPr wrap="square" rtlCol="0">
              <a:spAutoFit/>
            </a:bodyPr>
            <a:lstStyle/>
            <a:p>
              <a:pPr algn="ctr">
                <a:buNone/>
              </a:pPr>
              <a:r>
                <a:rPr lang="en-US" altLang="zh-TW" sz="1400" b="1" dirty="0">
                  <a:solidFill>
                    <a:schemeClr val="tx1">
                      <a:lumMod val="75000"/>
                      <a:lumOff val="25000"/>
                    </a:schemeClr>
                  </a:solidFill>
                  <a:latin typeface="微軟正黑體" pitchFamily="34" charset="-120"/>
                  <a:ea typeface="微軟正黑體" pitchFamily="34" charset="-120"/>
                </a:rPr>
                <a:t>blank</a:t>
              </a:r>
              <a:endParaRPr lang="zh-TW" altLang="en-US" sz="1400" b="1" dirty="0">
                <a:solidFill>
                  <a:schemeClr val="tx1">
                    <a:lumMod val="75000"/>
                    <a:lumOff val="25000"/>
                  </a:schemeClr>
                </a:solidFill>
                <a:latin typeface="微軟正黑體" pitchFamily="34" charset="-120"/>
                <a:ea typeface="微軟正黑體" pitchFamily="34" charset="-120"/>
              </a:endParaRPr>
            </a:p>
          </p:txBody>
        </p:sp>
        <p:sp>
          <p:nvSpPr>
            <p:cNvPr id="10" name="圓角矩形 9"/>
            <p:cNvSpPr/>
            <p:nvPr/>
          </p:nvSpPr>
          <p:spPr>
            <a:xfrm>
              <a:off x="2914338" y="4017948"/>
              <a:ext cx="318861" cy="266665"/>
            </a:xfrm>
            <a:prstGeom prst="roundRect">
              <a:avLst/>
            </a:prstGeom>
            <a:gradFill>
              <a:gsLst>
                <a:gs pos="0">
                  <a:schemeClr val="bg1">
                    <a:lumMod val="95000"/>
                  </a:schemeClr>
                </a:gs>
                <a:gs pos="64999">
                  <a:schemeClr val="bg1"/>
                </a:gs>
                <a:gs pos="100000">
                  <a:schemeClr val="bg1">
                    <a:lumMod val="85000"/>
                  </a:schemeClr>
                </a:gs>
              </a:gsLst>
              <a:lin ang="5400000" scaled="0"/>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2944427" y="4010400"/>
              <a:ext cx="258681" cy="307777"/>
            </a:xfrm>
            <a:prstGeom prst="rect">
              <a:avLst/>
            </a:prstGeom>
            <a:noFill/>
          </p:spPr>
          <p:txBody>
            <a:bodyPr wrap="square" rtlCol="0">
              <a:spAutoFit/>
            </a:bodyPr>
            <a:lstStyle/>
            <a:p>
              <a:pPr algn="ctr">
                <a:buNone/>
              </a:pPr>
              <a:r>
                <a:rPr lang="en-US" altLang="zh-TW" sz="1400" b="1" dirty="0">
                  <a:solidFill>
                    <a:schemeClr val="tx1">
                      <a:lumMod val="75000"/>
                      <a:lumOff val="25000"/>
                    </a:schemeClr>
                  </a:solidFill>
                  <a:latin typeface="微軟正黑體" pitchFamily="34" charset="-120"/>
                  <a:ea typeface="微軟正黑體" pitchFamily="34" charset="-120"/>
                </a:rPr>
                <a:t>A</a:t>
              </a:r>
              <a:endParaRPr lang="zh-TW" altLang="en-US" sz="1400" b="1" dirty="0">
                <a:solidFill>
                  <a:schemeClr val="tx1">
                    <a:lumMod val="75000"/>
                    <a:lumOff val="25000"/>
                  </a:schemeClr>
                </a:solidFill>
                <a:latin typeface="微軟正黑體" pitchFamily="34" charset="-120"/>
                <a:ea typeface="微軟正黑體" pitchFamily="34" charset="-120"/>
              </a:endParaRPr>
            </a:p>
          </p:txBody>
        </p:sp>
        <p:sp>
          <p:nvSpPr>
            <p:cNvPr id="12" name="圓角矩形 11"/>
            <p:cNvSpPr/>
            <p:nvPr/>
          </p:nvSpPr>
          <p:spPr>
            <a:xfrm>
              <a:off x="2914338" y="5217768"/>
              <a:ext cx="318861" cy="266665"/>
            </a:xfrm>
            <a:prstGeom prst="roundRect">
              <a:avLst/>
            </a:prstGeom>
            <a:gradFill>
              <a:gsLst>
                <a:gs pos="0">
                  <a:schemeClr val="bg1">
                    <a:lumMod val="95000"/>
                  </a:schemeClr>
                </a:gs>
                <a:gs pos="64999">
                  <a:schemeClr val="bg1"/>
                </a:gs>
                <a:gs pos="100000">
                  <a:schemeClr val="bg1">
                    <a:lumMod val="85000"/>
                  </a:schemeClr>
                </a:gs>
              </a:gsLst>
              <a:lin ang="5400000" scaled="0"/>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2944427" y="5210220"/>
              <a:ext cx="258681" cy="307777"/>
            </a:xfrm>
            <a:prstGeom prst="rect">
              <a:avLst/>
            </a:prstGeom>
            <a:noFill/>
          </p:spPr>
          <p:txBody>
            <a:bodyPr wrap="square" rtlCol="0">
              <a:spAutoFit/>
            </a:bodyPr>
            <a:lstStyle/>
            <a:p>
              <a:pPr algn="ctr">
                <a:buNone/>
              </a:pPr>
              <a:r>
                <a:rPr lang="en-US" altLang="zh-TW" sz="1400" b="1" dirty="0">
                  <a:solidFill>
                    <a:schemeClr val="tx1">
                      <a:lumMod val="75000"/>
                      <a:lumOff val="25000"/>
                    </a:schemeClr>
                  </a:solidFill>
                  <a:latin typeface="微軟正黑體" pitchFamily="34" charset="-120"/>
                  <a:ea typeface="微軟正黑體" pitchFamily="34" charset="-120"/>
                </a:rPr>
                <a:t>C</a:t>
              </a:r>
              <a:endParaRPr lang="zh-TW" altLang="en-US" sz="1400" b="1" dirty="0">
                <a:solidFill>
                  <a:schemeClr val="tx1">
                    <a:lumMod val="75000"/>
                    <a:lumOff val="25000"/>
                  </a:schemeClr>
                </a:solidFill>
                <a:latin typeface="微軟正黑體" pitchFamily="34" charset="-120"/>
                <a:ea typeface="微軟正黑體" pitchFamily="34" charset="-120"/>
              </a:endParaRPr>
            </a:p>
          </p:txBody>
        </p:sp>
        <p:sp>
          <p:nvSpPr>
            <p:cNvPr id="14" name="圓角矩形 13"/>
            <p:cNvSpPr/>
            <p:nvPr/>
          </p:nvSpPr>
          <p:spPr>
            <a:xfrm>
              <a:off x="1281103" y="5217768"/>
              <a:ext cx="318861" cy="266665"/>
            </a:xfrm>
            <a:prstGeom prst="roundRect">
              <a:avLst/>
            </a:prstGeom>
            <a:gradFill>
              <a:gsLst>
                <a:gs pos="0">
                  <a:schemeClr val="bg1">
                    <a:lumMod val="95000"/>
                  </a:schemeClr>
                </a:gs>
                <a:gs pos="64999">
                  <a:schemeClr val="bg1"/>
                </a:gs>
                <a:gs pos="100000">
                  <a:schemeClr val="bg1">
                    <a:lumMod val="85000"/>
                  </a:schemeClr>
                </a:gs>
              </a:gsLst>
              <a:lin ang="5400000" scaled="0"/>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1311192" y="5210220"/>
              <a:ext cx="258681" cy="307777"/>
            </a:xfrm>
            <a:prstGeom prst="rect">
              <a:avLst/>
            </a:prstGeom>
            <a:noFill/>
          </p:spPr>
          <p:txBody>
            <a:bodyPr wrap="square" rtlCol="0">
              <a:spAutoFit/>
            </a:bodyPr>
            <a:lstStyle/>
            <a:p>
              <a:pPr algn="ctr">
                <a:buNone/>
              </a:pPr>
              <a:r>
                <a:rPr lang="en-US" altLang="zh-TW" sz="1400" b="1" dirty="0">
                  <a:solidFill>
                    <a:schemeClr val="tx1">
                      <a:lumMod val="75000"/>
                      <a:lumOff val="25000"/>
                    </a:schemeClr>
                  </a:solidFill>
                  <a:latin typeface="微軟正黑體" pitchFamily="34" charset="-120"/>
                  <a:ea typeface="微軟正黑體" pitchFamily="34" charset="-120"/>
                </a:rPr>
                <a:t>B</a:t>
              </a:r>
              <a:endParaRPr lang="zh-TW" altLang="en-US" sz="1400" b="1" dirty="0">
                <a:solidFill>
                  <a:schemeClr val="tx1">
                    <a:lumMod val="75000"/>
                    <a:lumOff val="25000"/>
                  </a:schemeClr>
                </a:solidFill>
                <a:latin typeface="微軟正黑體" pitchFamily="34" charset="-120"/>
                <a:ea typeface="微軟正黑體" pitchFamily="34" charset="-120"/>
              </a:endParaRPr>
            </a:p>
          </p:txBody>
        </p:sp>
        <p:sp>
          <p:nvSpPr>
            <p:cNvPr id="16" name="圓角矩形 15"/>
            <p:cNvSpPr/>
            <p:nvPr/>
          </p:nvSpPr>
          <p:spPr>
            <a:xfrm>
              <a:off x="5280447" y="4017948"/>
              <a:ext cx="637723" cy="266665"/>
            </a:xfrm>
            <a:prstGeom prst="roundRect">
              <a:avLst/>
            </a:prstGeom>
            <a:gradFill>
              <a:gsLst>
                <a:gs pos="0">
                  <a:schemeClr val="bg1">
                    <a:lumMod val="95000"/>
                  </a:schemeClr>
                </a:gs>
                <a:gs pos="64999">
                  <a:schemeClr val="bg1"/>
                </a:gs>
                <a:gs pos="100000">
                  <a:schemeClr val="bg1">
                    <a:lumMod val="85000"/>
                  </a:schemeClr>
                </a:gs>
              </a:gsLst>
              <a:lin ang="5400000" scaled="0"/>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5207832" y="4010400"/>
              <a:ext cx="782952" cy="307777"/>
            </a:xfrm>
            <a:prstGeom prst="rect">
              <a:avLst/>
            </a:prstGeom>
            <a:noFill/>
          </p:spPr>
          <p:txBody>
            <a:bodyPr wrap="square" rtlCol="0">
              <a:spAutoFit/>
            </a:bodyPr>
            <a:lstStyle/>
            <a:p>
              <a:pPr algn="ctr">
                <a:buNone/>
              </a:pPr>
              <a:r>
                <a:rPr lang="en-US" altLang="zh-TW" sz="1400" b="1" dirty="0">
                  <a:solidFill>
                    <a:schemeClr val="tx1">
                      <a:lumMod val="75000"/>
                      <a:lumOff val="25000"/>
                    </a:schemeClr>
                  </a:solidFill>
                  <a:latin typeface="微軟正黑體" pitchFamily="34" charset="-120"/>
                  <a:ea typeface="微軟正黑體" pitchFamily="34" charset="-120"/>
                </a:rPr>
                <a:t>blank</a:t>
              </a:r>
              <a:endParaRPr lang="zh-TW" altLang="en-US" sz="1400" b="1" dirty="0">
                <a:solidFill>
                  <a:schemeClr val="tx1">
                    <a:lumMod val="75000"/>
                    <a:lumOff val="25000"/>
                  </a:schemeClr>
                </a:solidFill>
                <a:latin typeface="微軟正黑體" pitchFamily="34" charset="-120"/>
                <a:ea typeface="微軟正黑體" pitchFamily="34" charset="-120"/>
              </a:endParaRPr>
            </a:p>
          </p:txBody>
        </p:sp>
        <p:sp>
          <p:nvSpPr>
            <p:cNvPr id="18" name="圓角矩形 17"/>
            <p:cNvSpPr/>
            <p:nvPr/>
          </p:nvSpPr>
          <p:spPr>
            <a:xfrm>
              <a:off x="6829113" y="4017948"/>
              <a:ext cx="318861" cy="266665"/>
            </a:xfrm>
            <a:prstGeom prst="roundRect">
              <a:avLst/>
            </a:prstGeom>
            <a:gradFill>
              <a:gsLst>
                <a:gs pos="0">
                  <a:schemeClr val="bg1">
                    <a:lumMod val="95000"/>
                  </a:schemeClr>
                </a:gs>
                <a:gs pos="64999">
                  <a:schemeClr val="bg1"/>
                </a:gs>
                <a:gs pos="100000">
                  <a:schemeClr val="bg1">
                    <a:lumMod val="85000"/>
                  </a:schemeClr>
                </a:gs>
              </a:gsLst>
              <a:lin ang="5400000" scaled="0"/>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p:cNvSpPr txBox="1"/>
            <p:nvPr/>
          </p:nvSpPr>
          <p:spPr>
            <a:xfrm>
              <a:off x="6859202" y="4010400"/>
              <a:ext cx="258681" cy="307777"/>
            </a:xfrm>
            <a:prstGeom prst="rect">
              <a:avLst/>
            </a:prstGeom>
            <a:noFill/>
          </p:spPr>
          <p:txBody>
            <a:bodyPr wrap="square" rtlCol="0">
              <a:spAutoFit/>
            </a:bodyPr>
            <a:lstStyle/>
            <a:p>
              <a:pPr algn="ctr">
                <a:buNone/>
              </a:pPr>
              <a:r>
                <a:rPr lang="en-US" altLang="zh-TW" sz="1400" b="1" dirty="0">
                  <a:solidFill>
                    <a:schemeClr val="tx1">
                      <a:lumMod val="75000"/>
                      <a:lumOff val="25000"/>
                    </a:schemeClr>
                  </a:solidFill>
                  <a:latin typeface="微軟正黑體" pitchFamily="34" charset="-120"/>
                  <a:ea typeface="微軟正黑體" pitchFamily="34" charset="-120"/>
                </a:rPr>
                <a:t>A</a:t>
              </a:r>
              <a:endParaRPr lang="zh-TW" altLang="en-US" sz="1400" b="1" dirty="0">
                <a:solidFill>
                  <a:schemeClr val="tx1">
                    <a:lumMod val="75000"/>
                    <a:lumOff val="25000"/>
                  </a:schemeClr>
                </a:solidFill>
                <a:latin typeface="微軟正黑體" pitchFamily="34" charset="-120"/>
                <a:ea typeface="微軟正黑體" pitchFamily="34" charset="-120"/>
              </a:endParaRPr>
            </a:p>
          </p:txBody>
        </p:sp>
        <p:sp>
          <p:nvSpPr>
            <p:cNvPr id="20" name="圓角矩形 19"/>
            <p:cNvSpPr/>
            <p:nvPr/>
          </p:nvSpPr>
          <p:spPr>
            <a:xfrm>
              <a:off x="6829113" y="5217768"/>
              <a:ext cx="318861" cy="266665"/>
            </a:xfrm>
            <a:prstGeom prst="roundRect">
              <a:avLst/>
            </a:prstGeom>
            <a:gradFill>
              <a:gsLst>
                <a:gs pos="0">
                  <a:schemeClr val="bg1">
                    <a:lumMod val="95000"/>
                  </a:schemeClr>
                </a:gs>
                <a:gs pos="64999">
                  <a:schemeClr val="bg1"/>
                </a:gs>
                <a:gs pos="100000">
                  <a:schemeClr val="bg1">
                    <a:lumMod val="85000"/>
                  </a:schemeClr>
                </a:gs>
              </a:gsLst>
              <a:lin ang="5400000" scaled="0"/>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6859202" y="5210220"/>
              <a:ext cx="258681" cy="307777"/>
            </a:xfrm>
            <a:prstGeom prst="rect">
              <a:avLst/>
            </a:prstGeom>
            <a:noFill/>
          </p:spPr>
          <p:txBody>
            <a:bodyPr wrap="square" rtlCol="0">
              <a:spAutoFit/>
            </a:bodyPr>
            <a:lstStyle/>
            <a:p>
              <a:pPr algn="ctr">
                <a:buNone/>
              </a:pPr>
              <a:r>
                <a:rPr lang="en-US" altLang="zh-TW" sz="1400" b="1" dirty="0">
                  <a:solidFill>
                    <a:schemeClr val="tx1">
                      <a:lumMod val="75000"/>
                      <a:lumOff val="25000"/>
                    </a:schemeClr>
                  </a:solidFill>
                  <a:latin typeface="微軟正黑體" pitchFamily="34" charset="-120"/>
                  <a:ea typeface="微軟正黑體" pitchFamily="34" charset="-120"/>
                </a:rPr>
                <a:t>C</a:t>
              </a:r>
              <a:endParaRPr lang="zh-TW" altLang="en-US" sz="1400" b="1" dirty="0">
                <a:solidFill>
                  <a:schemeClr val="tx1">
                    <a:lumMod val="75000"/>
                    <a:lumOff val="25000"/>
                  </a:schemeClr>
                </a:solidFill>
                <a:latin typeface="微軟正黑體" pitchFamily="34" charset="-120"/>
                <a:ea typeface="微軟正黑體" pitchFamily="34" charset="-120"/>
              </a:endParaRPr>
            </a:p>
          </p:txBody>
        </p:sp>
        <p:sp>
          <p:nvSpPr>
            <p:cNvPr id="22" name="圓角矩形 21"/>
            <p:cNvSpPr/>
            <p:nvPr/>
          </p:nvSpPr>
          <p:spPr>
            <a:xfrm>
              <a:off x="5195878" y="5217768"/>
              <a:ext cx="318861" cy="266665"/>
            </a:xfrm>
            <a:prstGeom prst="roundRect">
              <a:avLst/>
            </a:prstGeom>
            <a:gradFill>
              <a:gsLst>
                <a:gs pos="0">
                  <a:schemeClr val="bg1">
                    <a:lumMod val="95000"/>
                  </a:schemeClr>
                </a:gs>
                <a:gs pos="64999">
                  <a:schemeClr val="bg1"/>
                </a:gs>
                <a:gs pos="100000">
                  <a:schemeClr val="bg1">
                    <a:lumMod val="85000"/>
                  </a:schemeClr>
                </a:gs>
              </a:gsLst>
              <a:lin ang="5400000" scaled="0"/>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22"/>
            <p:cNvSpPr txBox="1"/>
            <p:nvPr/>
          </p:nvSpPr>
          <p:spPr>
            <a:xfrm>
              <a:off x="5225967" y="5210220"/>
              <a:ext cx="258681" cy="307777"/>
            </a:xfrm>
            <a:prstGeom prst="rect">
              <a:avLst/>
            </a:prstGeom>
            <a:noFill/>
          </p:spPr>
          <p:txBody>
            <a:bodyPr wrap="square" rtlCol="0">
              <a:spAutoFit/>
            </a:bodyPr>
            <a:lstStyle/>
            <a:p>
              <a:pPr algn="ctr">
                <a:buNone/>
              </a:pPr>
              <a:r>
                <a:rPr lang="en-US" altLang="zh-TW" sz="1400" b="1" dirty="0">
                  <a:solidFill>
                    <a:schemeClr val="tx1">
                      <a:lumMod val="75000"/>
                      <a:lumOff val="25000"/>
                    </a:schemeClr>
                  </a:solidFill>
                  <a:latin typeface="微軟正黑體" pitchFamily="34" charset="-120"/>
                  <a:ea typeface="微軟正黑體" pitchFamily="34" charset="-120"/>
                </a:rPr>
                <a:t>B</a:t>
              </a:r>
              <a:endParaRPr lang="zh-TW" altLang="en-US" sz="1400" b="1" dirty="0">
                <a:solidFill>
                  <a:schemeClr val="tx1">
                    <a:lumMod val="75000"/>
                    <a:lumOff val="25000"/>
                  </a:schemeClr>
                </a:solidFill>
                <a:latin typeface="微軟正黑體" pitchFamily="34" charset="-120"/>
                <a:ea typeface="微軟正黑體" pitchFamily="34" charset="-120"/>
              </a:endParaRPr>
            </a:p>
          </p:txBody>
        </p:sp>
        <p:sp>
          <p:nvSpPr>
            <p:cNvPr id="24" name="文字方塊 12"/>
            <p:cNvSpPr txBox="1"/>
            <p:nvPr/>
          </p:nvSpPr>
          <p:spPr>
            <a:xfrm>
              <a:off x="2454436" y="3647624"/>
              <a:ext cx="264816" cy="369332"/>
            </a:xfrm>
            <a:prstGeom prst="rect">
              <a:avLst/>
            </a:prstGeom>
            <a:noFill/>
          </p:spPr>
          <p:txBody>
            <a:bodyPr wrap="none" rtlCol="0">
              <a:spAutoFit/>
            </a:bodyPr>
            <a:lstStyle>
              <a:defPPr>
                <a:defRPr lang="zh-TW"/>
              </a:defPPr>
              <a:lvl1pPr algn="l" rtl="0" fontAlgn="base">
                <a:spcBef>
                  <a:spcPct val="20000"/>
                </a:spcBef>
                <a:spcAft>
                  <a:spcPct val="0"/>
                </a:spcAft>
                <a:buChar char="•"/>
                <a:defRPr kumimoji="1" kern="1200">
                  <a:solidFill>
                    <a:schemeClr val="tx1"/>
                  </a:solidFill>
                  <a:latin typeface="Arial" charset="0"/>
                  <a:ea typeface="新細明體" pitchFamily="18" charset="-120"/>
                  <a:cs typeface="+mn-cs"/>
                </a:defRPr>
              </a:lvl1pPr>
              <a:lvl2pPr marL="457200" algn="l" rtl="0" fontAlgn="base">
                <a:spcBef>
                  <a:spcPct val="20000"/>
                </a:spcBef>
                <a:spcAft>
                  <a:spcPct val="0"/>
                </a:spcAft>
                <a:buChar char="•"/>
                <a:defRPr kumimoji="1" kern="1200">
                  <a:solidFill>
                    <a:schemeClr val="tx1"/>
                  </a:solidFill>
                  <a:latin typeface="Arial" charset="0"/>
                  <a:ea typeface="新細明體" pitchFamily="18" charset="-120"/>
                  <a:cs typeface="+mn-cs"/>
                </a:defRPr>
              </a:lvl2pPr>
              <a:lvl3pPr marL="914400" algn="l" rtl="0" fontAlgn="base">
                <a:spcBef>
                  <a:spcPct val="20000"/>
                </a:spcBef>
                <a:spcAft>
                  <a:spcPct val="0"/>
                </a:spcAft>
                <a:buChar char="•"/>
                <a:defRPr kumimoji="1" kern="1200">
                  <a:solidFill>
                    <a:schemeClr val="tx1"/>
                  </a:solidFill>
                  <a:latin typeface="Arial" charset="0"/>
                  <a:ea typeface="新細明體" pitchFamily="18" charset="-120"/>
                  <a:cs typeface="+mn-cs"/>
                </a:defRPr>
              </a:lvl3pPr>
              <a:lvl4pPr marL="1371600" algn="l" rtl="0" fontAlgn="base">
                <a:spcBef>
                  <a:spcPct val="20000"/>
                </a:spcBef>
                <a:spcAft>
                  <a:spcPct val="0"/>
                </a:spcAft>
                <a:buChar char="•"/>
                <a:defRPr kumimoji="1" kern="1200">
                  <a:solidFill>
                    <a:schemeClr val="tx1"/>
                  </a:solidFill>
                  <a:latin typeface="Arial" charset="0"/>
                  <a:ea typeface="新細明體" pitchFamily="18" charset="-120"/>
                  <a:cs typeface="+mn-cs"/>
                </a:defRPr>
              </a:lvl4pPr>
              <a:lvl5pPr marL="1828800" algn="l" rtl="0" fontAlgn="base">
                <a:spcBef>
                  <a:spcPct val="20000"/>
                </a:spcBef>
                <a:spcAft>
                  <a:spcPct val="0"/>
                </a:spcAft>
                <a:buChar char="•"/>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endParaRPr lang="zh-TW" altLang="en-US" dirty="0"/>
            </a:p>
          </p:txBody>
        </p:sp>
      </p:grpSp>
      <p:sp>
        <p:nvSpPr>
          <p:cNvPr id="25" name="圓角矩形 24"/>
          <p:cNvSpPr/>
          <p:nvPr/>
        </p:nvSpPr>
        <p:spPr>
          <a:xfrm>
            <a:off x="1688328" y="2996952"/>
            <a:ext cx="1944216" cy="481409"/>
          </a:xfrm>
          <a:prstGeom prst="roundRect">
            <a:avLst/>
          </a:prstGeom>
          <a:gradFill>
            <a:gsLst>
              <a:gs pos="0">
                <a:schemeClr val="bg1">
                  <a:lumMod val="95000"/>
                </a:schemeClr>
              </a:gs>
              <a:gs pos="64999">
                <a:schemeClr val="bg1"/>
              </a:gs>
              <a:gs pos="100000">
                <a:schemeClr val="bg1">
                  <a:lumMod val="85000"/>
                </a:schemeClr>
              </a:gs>
            </a:gsLst>
            <a:lin ang="5400000" scaled="0"/>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p:cNvSpPr txBox="1"/>
          <p:nvPr/>
        </p:nvSpPr>
        <p:spPr>
          <a:xfrm>
            <a:off x="1753189" y="3046313"/>
            <a:ext cx="1735340" cy="400110"/>
          </a:xfrm>
          <a:prstGeom prst="rect">
            <a:avLst/>
          </a:prstGeom>
          <a:noFill/>
        </p:spPr>
        <p:txBody>
          <a:bodyPr wrap="square" rtlCol="0">
            <a:spAutoFit/>
          </a:bodyPr>
          <a:lstStyle/>
          <a:p>
            <a:pPr algn="ctr">
              <a:buNone/>
            </a:pPr>
            <a:r>
              <a:rPr lang="en-US" altLang="zh-TW" sz="2000" b="1" dirty="0">
                <a:solidFill>
                  <a:srgbClr val="157FFF"/>
                </a:solidFill>
                <a:latin typeface="Calibri" pitchFamily="34" charset="0"/>
                <a:ea typeface="微軟正黑體" pitchFamily="34" charset="-120"/>
              </a:rPr>
              <a:t>Outdoor initial</a:t>
            </a:r>
            <a:endParaRPr lang="zh-TW" altLang="en-US" sz="2000" b="1" dirty="0">
              <a:solidFill>
                <a:srgbClr val="157FFF"/>
              </a:solidFill>
              <a:latin typeface="Calibri" pitchFamily="34" charset="0"/>
              <a:ea typeface="微軟正黑體" pitchFamily="34" charset="-120"/>
            </a:endParaRPr>
          </a:p>
        </p:txBody>
      </p:sp>
      <p:sp>
        <p:nvSpPr>
          <p:cNvPr id="28" name="文字方塊 27"/>
          <p:cNvSpPr txBox="1"/>
          <p:nvPr/>
        </p:nvSpPr>
        <p:spPr>
          <a:xfrm>
            <a:off x="5667964" y="3046313"/>
            <a:ext cx="1368453" cy="400110"/>
          </a:xfrm>
          <a:prstGeom prst="rect">
            <a:avLst/>
          </a:prstGeom>
          <a:noFill/>
        </p:spPr>
        <p:txBody>
          <a:bodyPr wrap="square" rtlCol="0">
            <a:spAutoFit/>
          </a:bodyPr>
          <a:lstStyle/>
          <a:p>
            <a:pPr algn="ctr">
              <a:buNone/>
            </a:pPr>
            <a:r>
              <a:rPr lang="en-US" altLang="zh-TW" sz="2000" b="1" dirty="0">
                <a:solidFill>
                  <a:srgbClr val="157FFF"/>
                </a:solidFill>
                <a:latin typeface="Calibri" pitchFamily="34" charset="0"/>
                <a:ea typeface="微軟正黑體" pitchFamily="34" charset="-120"/>
              </a:rPr>
              <a:t>41 day</a:t>
            </a:r>
            <a:endParaRPr lang="zh-TW" altLang="en-US" sz="2000" b="1" dirty="0">
              <a:solidFill>
                <a:srgbClr val="157FFF"/>
              </a:solidFill>
              <a:latin typeface="Calibri" pitchFamily="34" charset="0"/>
              <a:ea typeface="微軟正黑體" pitchFamily="34" charset="-120"/>
            </a:endParaRPr>
          </a:p>
        </p:txBody>
      </p:sp>
      <p:sp>
        <p:nvSpPr>
          <p:cNvPr id="30" name="矩形 29"/>
          <p:cNvSpPr/>
          <p:nvPr/>
        </p:nvSpPr>
        <p:spPr>
          <a:xfrm>
            <a:off x="0" y="1015115"/>
            <a:ext cx="9144000" cy="1621797"/>
          </a:xfrm>
          <a:prstGeom prst="rect">
            <a:avLst/>
          </a:prstGeom>
          <a:solidFill>
            <a:srgbClr val="CCECFF">
              <a:alpha val="85098"/>
            </a:srgbClr>
          </a:solidFill>
          <a:ln w="25400" cap="flat" cmpd="sng" algn="ctr">
            <a:noFill/>
            <a:prstDash val="solid"/>
          </a:ln>
          <a:effectLst/>
        </p:spPr>
        <p:txBody>
          <a:bodyPr anchor="ctr"/>
          <a:lstStyle/>
          <a:p>
            <a:pPr algn="ctr" fontAlgn="auto">
              <a:spcBef>
                <a:spcPts val="0"/>
              </a:spcBef>
              <a:spcAft>
                <a:spcPts val="0"/>
              </a:spcAft>
              <a:buFontTx/>
              <a:buNone/>
              <a:defRPr/>
            </a:pPr>
            <a:endParaRPr kumimoji="0" lang="zh-TW" altLang="en-US" kern="0">
              <a:solidFill>
                <a:sysClr val="window" lastClr="FFFFFF"/>
              </a:solidFill>
              <a:latin typeface="Calibri"/>
              <a:ea typeface="新細明體"/>
            </a:endParaRPr>
          </a:p>
        </p:txBody>
      </p:sp>
      <p:sp>
        <p:nvSpPr>
          <p:cNvPr id="31" name="Text Box 5"/>
          <p:cNvSpPr txBox="1">
            <a:spLocks noChangeArrowheads="1"/>
          </p:cNvSpPr>
          <p:nvPr/>
        </p:nvSpPr>
        <p:spPr bwMode="auto">
          <a:xfrm>
            <a:off x="0" y="1155355"/>
            <a:ext cx="9108504" cy="1292662"/>
          </a:xfrm>
          <a:prstGeom prst="rect">
            <a:avLst/>
          </a:prstGeom>
          <a:noFill/>
          <a:ln>
            <a:noFill/>
          </a:ln>
          <a:effectLst/>
          <a:scene3d>
            <a:camera prst="perspectiveFron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ts val="0"/>
              </a:spcBef>
              <a:spcAft>
                <a:spcPts val="0"/>
              </a:spcAft>
              <a:buFontTx/>
              <a:buNone/>
              <a:defRPr/>
            </a:pPr>
            <a:r>
              <a:rPr kumimoji="0" lang="en-US" altLang="zh-TW" sz="2600" b="1" kern="0" dirty="0">
                <a:solidFill>
                  <a:schemeClr val="tx1">
                    <a:lumMod val="75000"/>
                    <a:lumOff val="25000"/>
                  </a:schemeClr>
                </a:solidFill>
                <a:latin typeface="+mj-lt"/>
                <a:ea typeface="新細明體" charset="-120"/>
              </a:rPr>
              <a:t>Water-borne (</a:t>
            </a:r>
            <a:r>
              <a:rPr kumimoji="0" lang="en-US" altLang="zh-TW" sz="2600" b="1" kern="0" dirty="0">
                <a:solidFill>
                  <a:schemeClr val="tx1">
                    <a:lumMod val="75000"/>
                    <a:lumOff val="25000"/>
                  </a:schemeClr>
                </a:solidFill>
                <a:effectLst>
                  <a:outerShdw blurRad="38100" dist="38100" dir="2700000" algn="tl">
                    <a:srgbClr val="000000">
                      <a:alpha val="43137"/>
                    </a:srgbClr>
                  </a:outerShdw>
                </a:effectLst>
                <a:latin typeface="+mj-lt"/>
                <a:ea typeface="新細明體" charset="-120"/>
              </a:rPr>
              <a:t>WB</a:t>
            </a:r>
            <a:r>
              <a:rPr kumimoji="0" lang="en-US" altLang="zh-TW" sz="2600" b="1" kern="0" dirty="0">
                <a:solidFill>
                  <a:schemeClr val="tx1">
                    <a:lumMod val="75000"/>
                    <a:lumOff val="25000"/>
                  </a:schemeClr>
                </a:solidFill>
                <a:latin typeface="+mj-lt"/>
                <a:ea typeface="新細明體" charset="-120"/>
              </a:rPr>
              <a:t>) technology is mature for interior coatings.  Exterior Coatings are still evolving with research moving toward high performance durability similar to solvent systems.</a:t>
            </a:r>
          </a:p>
        </p:txBody>
      </p:sp>
    </p:spTree>
    <p:extLst>
      <p:ext uri="{BB962C8B-B14F-4D97-AF65-F5344CB8AC3E}">
        <p14:creationId xmlns:p14="http://schemas.microsoft.com/office/powerpoint/2010/main" val="218092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iterate type="lt">
                                    <p:tmPct val="10000"/>
                                  </p:iterate>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Photo-oxidation </a:t>
            </a:r>
            <a:r>
              <a:rPr lang="en-US" altLang="zh-TW" dirty="0">
                <a:solidFill>
                  <a:srgbClr val="0070C0"/>
                </a:solidFill>
              </a:rPr>
              <a:t>pathway</a:t>
            </a:r>
            <a:endParaRPr lang="zh-TW" altLang="en-US" dirty="0">
              <a:solidFill>
                <a:srgbClr val="0070C0"/>
              </a:solidFill>
            </a:endParaRPr>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5</a:t>
            </a:fld>
            <a:endParaRPr lang="zh-TW" altLang="en-US"/>
          </a:p>
        </p:txBody>
      </p:sp>
      <p:pic>
        <p:nvPicPr>
          <p:cNvPr id="5" name="Picture 2"/>
          <p:cNvPicPr>
            <a:picLocks noChangeAspect="1" noChangeArrowheads="1"/>
          </p:cNvPicPr>
          <p:nvPr/>
        </p:nvPicPr>
        <p:blipFill>
          <a:blip r:embed="rId2" cstate="screen"/>
          <a:srcRect/>
          <a:stretch>
            <a:fillRect/>
          </a:stretch>
        </p:blipFill>
        <p:spPr bwMode="auto">
          <a:xfrm>
            <a:off x="286040" y="1196752"/>
            <a:ext cx="5364889" cy="5153673"/>
          </a:xfrm>
          <a:prstGeom prst="rect">
            <a:avLst/>
          </a:prstGeom>
          <a:noFill/>
          <a:ln w="9525">
            <a:noFill/>
            <a:miter lim="800000"/>
            <a:headEnd/>
            <a:tailEnd/>
          </a:ln>
        </p:spPr>
      </p:pic>
      <p:sp>
        <p:nvSpPr>
          <p:cNvPr id="6" name="Rectangle 4"/>
          <p:cNvSpPr>
            <a:spLocks noChangeArrowheads="1"/>
          </p:cNvSpPr>
          <p:nvPr/>
        </p:nvSpPr>
        <p:spPr bwMode="auto">
          <a:xfrm>
            <a:off x="5794945" y="1421383"/>
            <a:ext cx="25934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zh-TW" b="1" u="sng" dirty="0">
                <a:solidFill>
                  <a:srgbClr val="C00000"/>
                </a:solidFill>
                <a:effectLst>
                  <a:outerShdw blurRad="38100" dist="38100" dir="2700000" algn="tl">
                    <a:srgbClr val="C0C0C0"/>
                  </a:outerShdw>
                </a:effectLst>
                <a:latin typeface="+mj-lt"/>
                <a:ea typeface="微軟正黑體" pitchFamily="34" charset="-120"/>
              </a:rPr>
              <a:t>1</a:t>
            </a:r>
            <a:r>
              <a:rPr lang="en-US" altLang="zh-TW" b="1" u="sng" baseline="30000" dirty="0">
                <a:solidFill>
                  <a:srgbClr val="C00000"/>
                </a:solidFill>
                <a:effectLst>
                  <a:outerShdw blurRad="38100" dist="38100" dir="2700000" algn="tl">
                    <a:srgbClr val="C0C0C0"/>
                  </a:outerShdw>
                </a:effectLst>
                <a:latin typeface="+mj-lt"/>
                <a:ea typeface="微軟正黑體" pitchFamily="34" charset="-120"/>
              </a:rPr>
              <a:t>st</a:t>
            </a:r>
            <a:r>
              <a:rPr lang="en-US" altLang="zh-TW" b="1" u="sng" dirty="0">
                <a:solidFill>
                  <a:srgbClr val="C00000"/>
                </a:solidFill>
                <a:effectLst>
                  <a:outerShdw blurRad="38100" dist="38100" dir="2700000" algn="tl">
                    <a:srgbClr val="C0C0C0"/>
                  </a:outerShdw>
                </a:effectLst>
                <a:latin typeface="+mj-lt"/>
                <a:ea typeface="微軟正黑體" pitchFamily="34" charset="-120"/>
              </a:rPr>
              <a:t> Line of Defense : UVA</a:t>
            </a:r>
          </a:p>
        </p:txBody>
      </p:sp>
      <p:sp>
        <p:nvSpPr>
          <p:cNvPr id="7" name="Rectangle 5"/>
          <p:cNvSpPr>
            <a:spLocks noChangeArrowheads="1"/>
          </p:cNvSpPr>
          <p:nvPr/>
        </p:nvSpPr>
        <p:spPr bwMode="auto">
          <a:xfrm>
            <a:off x="5362897" y="2924944"/>
            <a:ext cx="35996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zh-TW" b="1" u="sng" dirty="0">
                <a:solidFill>
                  <a:srgbClr val="FF6600"/>
                </a:solidFill>
                <a:effectLst>
                  <a:outerShdw blurRad="38100" dist="38100" dir="2700000" algn="tl">
                    <a:srgbClr val="C0C0C0"/>
                  </a:outerShdw>
                </a:effectLst>
                <a:latin typeface="+mj-lt"/>
                <a:ea typeface="微軟正黑體" pitchFamily="34" charset="-120"/>
              </a:rPr>
              <a:t>2</a:t>
            </a:r>
            <a:r>
              <a:rPr lang="en-US" altLang="zh-TW" b="1" u="sng" baseline="30000" dirty="0">
                <a:solidFill>
                  <a:srgbClr val="FF6600"/>
                </a:solidFill>
                <a:effectLst>
                  <a:outerShdw blurRad="38100" dist="38100" dir="2700000" algn="tl">
                    <a:srgbClr val="C0C0C0"/>
                  </a:outerShdw>
                </a:effectLst>
                <a:latin typeface="+mj-lt"/>
                <a:ea typeface="微軟正黑體" pitchFamily="34" charset="-120"/>
              </a:rPr>
              <a:t>nd</a:t>
            </a:r>
            <a:r>
              <a:rPr lang="en-US" altLang="zh-TW" b="1" u="sng" dirty="0">
                <a:solidFill>
                  <a:srgbClr val="FF6600"/>
                </a:solidFill>
                <a:effectLst>
                  <a:outerShdw blurRad="38100" dist="38100" dir="2700000" algn="tl">
                    <a:srgbClr val="C0C0C0"/>
                  </a:outerShdw>
                </a:effectLst>
                <a:latin typeface="+mj-lt"/>
                <a:ea typeface="微軟正黑體" pitchFamily="34" charset="-120"/>
              </a:rPr>
              <a:t> Line of Defense: Quencher</a:t>
            </a:r>
            <a:endParaRPr lang="en-US" altLang="zh-TW" sz="1600" b="1" dirty="0">
              <a:latin typeface="+mj-lt"/>
              <a:ea typeface="微軟正黑體" pitchFamily="34" charset="-120"/>
            </a:endParaRPr>
          </a:p>
        </p:txBody>
      </p:sp>
      <p:sp>
        <p:nvSpPr>
          <p:cNvPr id="8" name="Rectangle 6"/>
          <p:cNvSpPr>
            <a:spLocks noChangeArrowheads="1"/>
          </p:cNvSpPr>
          <p:nvPr/>
        </p:nvSpPr>
        <p:spPr bwMode="auto">
          <a:xfrm>
            <a:off x="5866953" y="4733577"/>
            <a:ext cx="30956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zh-TW" b="1" u="sng" dirty="0">
                <a:solidFill>
                  <a:srgbClr val="006600"/>
                </a:solidFill>
                <a:effectLst>
                  <a:outerShdw blurRad="38100" dist="38100" dir="2700000" algn="tl">
                    <a:srgbClr val="C0C0C0"/>
                  </a:outerShdw>
                </a:effectLst>
                <a:latin typeface="+mj-lt"/>
                <a:ea typeface="微軟正黑體" pitchFamily="34" charset="-120"/>
              </a:rPr>
              <a:t>3</a:t>
            </a:r>
            <a:r>
              <a:rPr lang="en-US" altLang="zh-TW" b="1" u="sng" baseline="30000" dirty="0">
                <a:solidFill>
                  <a:srgbClr val="006600"/>
                </a:solidFill>
                <a:effectLst>
                  <a:outerShdw blurRad="38100" dist="38100" dir="2700000" algn="tl">
                    <a:srgbClr val="C0C0C0"/>
                  </a:outerShdw>
                </a:effectLst>
                <a:latin typeface="+mj-lt"/>
                <a:ea typeface="微軟正黑體" pitchFamily="34" charset="-120"/>
              </a:rPr>
              <a:t>rd</a:t>
            </a:r>
            <a:r>
              <a:rPr lang="en-US" altLang="zh-TW" b="1" u="sng" dirty="0">
                <a:solidFill>
                  <a:srgbClr val="006600"/>
                </a:solidFill>
                <a:effectLst>
                  <a:outerShdw blurRad="38100" dist="38100" dir="2700000" algn="tl">
                    <a:srgbClr val="C0C0C0"/>
                  </a:outerShdw>
                </a:effectLst>
                <a:latin typeface="+mj-lt"/>
                <a:ea typeface="微軟正黑體" pitchFamily="34" charset="-120"/>
              </a:rPr>
              <a:t> Line of Defense: HALS</a:t>
            </a:r>
          </a:p>
        </p:txBody>
      </p:sp>
      <p:sp>
        <p:nvSpPr>
          <p:cNvPr id="9" name="Line 7"/>
          <p:cNvSpPr>
            <a:spLocks noChangeShapeType="1"/>
          </p:cNvSpPr>
          <p:nvPr/>
        </p:nvSpPr>
        <p:spPr bwMode="auto">
          <a:xfrm flipH="1">
            <a:off x="3203251" y="1757050"/>
            <a:ext cx="2518815" cy="800067"/>
          </a:xfrm>
          <a:prstGeom prst="line">
            <a:avLst/>
          </a:prstGeom>
          <a:noFill/>
          <a:ln w="9525">
            <a:solidFill>
              <a:srgbClr val="A50021"/>
            </a:solidFill>
            <a:round/>
            <a:headEnd type="oval" w="sm" len="sm"/>
            <a:tailEnd type="arrow" w="med" len="med"/>
          </a:ln>
          <a:effectLst/>
        </p:spPr>
        <p:txBody>
          <a:bodyPr/>
          <a:lstStyle/>
          <a:p>
            <a:endParaRPr lang="zh-TW" altLang="en-US">
              <a:latin typeface="+mj-lt"/>
            </a:endParaRPr>
          </a:p>
        </p:txBody>
      </p:sp>
      <p:sp>
        <p:nvSpPr>
          <p:cNvPr id="10" name="Rectangle 8"/>
          <p:cNvSpPr>
            <a:spLocks noChangeArrowheads="1"/>
          </p:cNvSpPr>
          <p:nvPr/>
        </p:nvSpPr>
        <p:spPr bwMode="auto">
          <a:xfrm>
            <a:off x="5867101" y="3286725"/>
            <a:ext cx="3024188" cy="369332"/>
          </a:xfrm>
          <a:prstGeom prst="rect">
            <a:avLst/>
          </a:prstGeom>
          <a:noFill/>
          <a:ln w="9525">
            <a:noFill/>
            <a:miter lim="800000"/>
            <a:headEnd/>
            <a:tailEnd/>
          </a:ln>
          <a:effectLst/>
        </p:spPr>
        <p:txBody>
          <a:bodyPr>
            <a:spAutoFit/>
          </a:bodyPr>
          <a:lstStyle/>
          <a:p>
            <a:r>
              <a:rPr lang="en-US" altLang="zh-CN" dirty="0">
                <a:solidFill>
                  <a:schemeClr val="tx1">
                    <a:lumMod val="85000"/>
                    <a:lumOff val="15000"/>
                  </a:schemeClr>
                </a:solidFill>
                <a:latin typeface="微軟正黑體" pitchFamily="34" charset="-120"/>
                <a:ea typeface="微軟正黑體" pitchFamily="34" charset="-120"/>
              </a:rPr>
              <a:t> “Ice cube”</a:t>
            </a:r>
            <a:endParaRPr lang="en-US" altLang="zh-TW" dirty="0">
              <a:solidFill>
                <a:schemeClr val="tx1">
                  <a:lumMod val="85000"/>
                  <a:lumOff val="15000"/>
                </a:schemeClr>
              </a:solidFill>
              <a:latin typeface="微軟正黑體" pitchFamily="34" charset="-120"/>
              <a:ea typeface="微軟正黑體" pitchFamily="34" charset="-120"/>
            </a:endParaRPr>
          </a:p>
        </p:txBody>
      </p:sp>
      <p:sp>
        <p:nvSpPr>
          <p:cNvPr id="11" name="Rectangle 9"/>
          <p:cNvSpPr>
            <a:spLocks noChangeArrowheads="1"/>
          </p:cNvSpPr>
          <p:nvPr/>
        </p:nvSpPr>
        <p:spPr bwMode="auto">
          <a:xfrm>
            <a:off x="5866084" y="1763524"/>
            <a:ext cx="3097213" cy="369332"/>
          </a:xfrm>
          <a:prstGeom prst="rect">
            <a:avLst/>
          </a:prstGeom>
          <a:noFill/>
          <a:ln w="9525">
            <a:noFill/>
            <a:miter lim="800000"/>
            <a:headEnd/>
            <a:tailEnd/>
          </a:ln>
          <a:effectLst/>
        </p:spPr>
        <p:txBody>
          <a:bodyPr rIns="0">
            <a:spAutoFit/>
          </a:bodyPr>
          <a:lstStyle/>
          <a:p>
            <a:r>
              <a:rPr lang="en-US" altLang="zh-TW" dirty="0">
                <a:solidFill>
                  <a:schemeClr val="tx1">
                    <a:lumMod val="85000"/>
                    <a:lumOff val="15000"/>
                  </a:schemeClr>
                </a:solidFill>
                <a:latin typeface="微軟正黑體" pitchFamily="34" charset="-120"/>
                <a:ea typeface="微軟正黑體" pitchFamily="34" charset="-120"/>
              </a:rPr>
              <a:t>“Heat barrier”</a:t>
            </a:r>
          </a:p>
        </p:txBody>
      </p:sp>
      <p:sp>
        <p:nvSpPr>
          <p:cNvPr id="12" name="Line 7"/>
          <p:cNvSpPr>
            <a:spLocks noChangeShapeType="1"/>
          </p:cNvSpPr>
          <p:nvPr/>
        </p:nvSpPr>
        <p:spPr bwMode="auto">
          <a:xfrm flipH="1" flipV="1">
            <a:off x="4354785" y="2852936"/>
            <a:ext cx="1008112" cy="260596"/>
          </a:xfrm>
          <a:prstGeom prst="line">
            <a:avLst/>
          </a:prstGeom>
          <a:noFill/>
          <a:ln w="9525">
            <a:solidFill>
              <a:schemeClr val="accent6">
                <a:lumMod val="75000"/>
              </a:schemeClr>
            </a:solidFill>
            <a:round/>
            <a:headEnd type="oval" w="sm" len="sm"/>
            <a:tailEnd type="arrow" w="med" len="med"/>
          </a:ln>
          <a:effectLst/>
        </p:spPr>
        <p:txBody>
          <a:bodyPr/>
          <a:lstStyle/>
          <a:p>
            <a:endParaRPr lang="zh-TW" altLang="en-US">
              <a:latin typeface="+mj-lt"/>
            </a:endParaRPr>
          </a:p>
        </p:txBody>
      </p:sp>
      <p:sp>
        <p:nvSpPr>
          <p:cNvPr id="13" name="Line 7"/>
          <p:cNvSpPr>
            <a:spLocks noChangeShapeType="1"/>
          </p:cNvSpPr>
          <p:nvPr/>
        </p:nvSpPr>
        <p:spPr bwMode="auto">
          <a:xfrm flipH="1" flipV="1">
            <a:off x="5362897" y="4437112"/>
            <a:ext cx="504056" cy="504056"/>
          </a:xfrm>
          <a:prstGeom prst="line">
            <a:avLst/>
          </a:prstGeom>
          <a:noFill/>
          <a:ln w="9525">
            <a:solidFill>
              <a:srgbClr val="006600"/>
            </a:solidFill>
            <a:round/>
            <a:headEnd type="oval" w="sm" len="sm"/>
            <a:tailEnd type="arrow" w="med" len="med"/>
          </a:ln>
          <a:effectLst/>
        </p:spPr>
        <p:txBody>
          <a:bodyPr/>
          <a:lstStyle/>
          <a:p>
            <a:endParaRPr lang="zh-TW" altLang="en-US">
              <a:latin typeface="+mj-lt"/>
            </a:endParaRPr>
          </a:p>
        </p:txBody>
      </p:sp>
      <p:sp>
        <p:nvSpPr>
          <p:cNvPr id="14" name="Line 7"/>
          <p:cNvSpPr>
            <a:spLocks noChangeShapeType="1"/>
          </p:cNvSpPr>
          <p:nvPr/>
        </p:nvSpPr>
        <p:spPr bwMode="auto">
          <a:xfrm flipH="1" flipV="1">
            <a:off x="1618481" y="4437112"/>
            <a:ext cx="4248472" cy="504056"/>
          </a:xfrm>
          <a:prstGeom prst="line">
            <a:avLst/>
          </a:prstGeom>
          <a:noFill/>
          <a:ln w="9525">
            <a:solidFill>
              <a:srgbClr val="006600"/>
            </a:solidFill>
            <a:round/>
            <a:headEnd type="oval" w="sm" len="sm"/>
            <a:tailEnd type="arrow" w="med" len="med"/>
          </a:ln>
          <a:effectLst/>
        </p:spPr>
        <p:txBody>
          <a:bodyPr/>
          <a:lstStyle/>
          <a:p>
            <a:endParaRPr lang="zh-TW" altLang="en-US">
              <a:latin typeface="+mj-lt"/>
            </a:endParaRPr>
          </a:p>
        </p:txBody>
      </p:sp>
      <p:sp>
        <p:nvSpPr>
          <p:cNvPr id="15" name="Line 7"/>
          <p:cNvSpPr>
            <a:spLocks noChangeShapeType="1"/>
          </p:cNvSpPr>
          <p:nvPr/>
        </p:nvSpPr>
        <p:spPr bwMode="auto">
          <a:xfrm flipH="1" flipV="1">
            <a:off x="3274665" y="3717032"/>
            <a:ext cx="2592288" cy="1224136"/>
          </a:xfrm>
          <a:prstGeom prst="line">
            <a:avLst/>
          </a:prstGeom>
          <a:noFill/>
          <a:ln w="9525">
            <a:solidFill>
              <a:srgbClr val="006600"/>
            </a:solidFill>
            <a:round/>
            <a:headEnd type="oval" w="sm" len="sm"/>
            <a:tailEnd type="arrow" w="med" len="med"/>
          </a:ln>
          <a:effectLst/>
        </p:spPr>
        <p:txBody>
          <a:bodyPr/>
          <a:lstStyle/>
          <a:p>
            <a:endParaRPr lang="zh-TW" altLang="en-US">
              <a:latin typeface="+mj-lt"/>
            </a:endParaRPr>
          </a:p>
        </p:txBody>
      </p:sp>
      <p:sp>
        <p:nvSpPr>
          <p:cNvPr id="16" name="矩形 15"/>
          <p:cNvSpPr/>
          <p:nvPr/>
        </p:nvSpPr>
        <p:spPr>
          <a:xfrm>
            <a:off x="5866953" y="5085184"/>
            <a:ext cx="2880320" cy="369332"/>
          </a:xfrm>
          <a:prstGeom prst="rect">
            <a:avLst/>
          </a:prstGeom>
        </p:spPr>
        <p:txBody>
          <a:bodyPr wrap="square">
            <a:spAutoFit/>
          </a:bodyPr>
          <a:lstStyle/>
          <a:p>
            <a:pPr>
              <a:defRPr/>
            </a:pPr>
            <a:r>
              <a:rPr lang="en-US" altLang="zh-TW" dirty="0">
                <a:solidFill>
                  <a:schemeClr val="tx1">
                    <a:lumMod val="85000"/>
                    <a:lumOff val="15000"/>
                  </a:schemeClr>
                </a:solidFill>
                <a:latin typeface="微軟正黑體" pitchFamily="34" charset="-120"/>
                <a:ea typeface="微軟正黑體" pitchFamily="34" charset="-120"/>
              </a:rPr>
              <a:t> “Extinguisher”</a:t>
            </a:r>
            <a:endParaRPr lang="zh-TW" altLang="en-US" dirty="0">
              <a:solidFill>
                <a:schemeClr val="tx1">
                  <a:lumMod val="85000"/>
                  <a:lumOff val="15000"/>
                </a:schemeClr>
              </a:solidFill>
              <a:latin typeface="微軟正黑體" pitchFamily="34" charset="-120"/>
              <a:ea typeface="微軟正黑體" pitchFamily="34" charset="-120"/>
            </a:endParaRPr>
          </a:p>
        </p:txBody>
      </p:sp>
      <p:sp>
        <p:nvSpPr>
          <p:cNvPr id="17" name="文字方塊 16"/>
          <p:cNvSpPr txBox="1"/>
          <p:nvPr/>
        </p:nvSpPr>
        <p:spPr>
          <a:xfrm>
            <a:off x="1258441" y="1757050"/>
            <a:ext cx="1656184" cy="338554"/>
          </a:xfrm>
          <a:prstGeom prst="rect">
            <a:avLst/>
          </a:prstGeom>
          <a:noFill/>
        </p:spPr>
        <p:txBody>
          <a:bodyPr wrap="square" rtlCol="0">
            <a:spAutoFit/>
          </a:bodyPr>
          <a:lstStyle/>
          <a:p>
            <a:r>
              <a:rPr lang="en-US" altLang="zh-TW" sz="1600" b="1" dirty="0">
                <a:solidFill>
                  <a:schemeClr val="accent6">
                    <a:lumMod val="75000"/>
                  </a:schemeClr>
                </a:solidFill>
                <a:latin typeface="+mj-lt"/>
                <a:ea typeface="微軟正黑體" pitchFamily="34" charset="-120"/>
              </a:rPr>
              <a:t>280nm - 400nm </a:t>
            </a:r>
            <a:endParaRPr lang="zh-TW" altLang="en-US" sz="1600" b="1" dirty="0">
              <a:solidFill>
                <a:schemeClr val="accent6">
                  <a:lumMod val="75000"/>
                </a:schemeClr>
              </a:solidFill>
              <a:latin typeface="+mj-lt"/>
              <a:ea typeface="微軟正黑體" pitchFamily="34" charset="-120"/>
            </a:endParaRPr>
          </a:p>
        </p:txBody>
      </p:sp>
    </p:spTree>
    <p:extLst>
      <p:ext uri="{BB962C8B-B14F-4D97-AF65-F5344CB8AC3E}">
        <p14:creationId xmlns:p14="http://schemas.microsoft.com/office/powerpoint/2010/main" val="155759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par>
                          <p:cTn id="18" fill="hold">
                            <p:stCondLst>
                              <p:cond delay="500"/>
                            </p:stCondLst>
                            <p:childTnLst>
                              <p:par>
                                <p:cTn id="19" presetID="22" presetClass="entr" presetSubtype="2" fill="hold" grpId="0" nodeType="afterEffect">
                                  <p:stCondLst>
                                    <p:cond delay="15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par>
                          <p:cTn id="22" fill="hold">
                            <p:stCondLst>
                              <p:cond delay="1150"/>
                            </p:stCondLst>
                            <p:childTnLst>
                              <p:par>
                                <p:cTn id="23" presetID="22" presetClass="entr" presetSubtype="2" fill="hold" grpId="0" nodeType="afterEffect">
                                  <p:stCondLst>
                                    <p:cond delay="15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47672" y="3139697"/>
            <a:ext cx="4384367" cy="28095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Commodity WB </a:t>
            </a:r>
            <a:r>
              <a:rPr lang="en-US" altLang="zh-TW" dirty="0">
                <a:solidFill>
                  <a:srgbClr val="0070C0"/>
                </a:solidFill>
              </a:rPr>
              <a:t>UVA</a:t>
            </a:r>
            <a:endParaRPr lang="zh-TW" altLang="en-US" dirty="0">
              <a:solidFill>
                <a:srgbClr val="0070C0"/>
              </a:solidFill>
            </a:endParaRPr>
          </a:p>
        </p:txBody>
      </p:sp>
      <p:sp>
        <p:nvSpPr>
          <p:cNvPr id="3" name="內容版面配置區 2"/>
          <p:cNvSpPr>
            <a:spLocks noGrp="1"/>
          </p:cNvSpPr>
          <p:nvPr>
            <p:ph idx="1"/>
          </p:nvPr>
        </p:nvSpPr>
        <p:spPr>
          <a:xfrm>
            <a:off x="457200" y="1196975"/>
            <a:ext cx="8229600" cy="1324744"/>
          </a:xfrm>
        </p:spPr>
        <p:txBody>
          <a:bodyPr>
            <a:normAutofit fontScale="92500"/>
          </a:bodyPr>
          <a:lstStyle/>
          <a:p>
            <a:pPr marL="0" indent="0">
              <a:buNone/>
            </a:pPr>
            <a:r>
              <a:rPr lang="en-US" altLang="zh-TW" sz="2000" b="1" dirty="0">
                <a:latin typeface="+mj-lt"/>
              </a:rPr>
              <a:t>Hydrophilic BTZ is a liquid BTZ UVA (see below) which has been formulated as the premier UV</a:t>
            </a:r>
            <a:r>
              <a:rPr lang="zh-TW" altLang="en-US" sz="2000" b="1" dirty="0">
                <a:latin typeface="+mj-lt"/>
              </a:rPr>
              <a:t> </a:t>
            </a:r>
            <a:r>
              <a:rPr lang="en-US" altLang="zh-TW" sz="2000" b="1" dirty="0">
                <a:latin typeface="+mj-lt"/>
              </a:rPr>
              <a:t>protector for WB coatings. Its hydrophilic nature allows it to be easily emulsified with or without hindered amine light stabilizer (HALS). </a:t>
            </a:r>
            <a:r>
              <a:rPr lang="en-US" altLang="zh-TW" sz="2000" b="1" dirty="0">
                <a:solidFill>
                  <a:srgbClr val="FF0000"/>
                </a:solidFill>
                <a:latin typeface="+mj-lt"/>
              </a:rPr>
              <a:t>However, in exterior coatings, it is only slightly better than nothing at all.</a:t>
            </a:r>
          </a:p>
          <a:p>
            <a:pPr marL="0" indent="0">
              <a:buNone/>
            </a:pPr>
            <a:endParaRPr lang="zh-TW" altLang="en-US" b="1" dirty="0">
              <a:latin typeface="+mj-lt"/>
            </a:endParaRPr>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6</a:t>
            </a:fld>
            <a:endParaRPr lang="zh-TW" altLang="en-US"/>
          </a:p>
        </p:txBody>
      </p:sp>
      <p:sp>
        <p:nvSpPr>
          <p:cNvPr id="7" name="Text Box 111"/>
          <p:cNvSpPr txBox="1">
            <a:spLocks noChangeArrowheads="1"/>
          </p:cNvSpPr>
          <p:nvPr/>
        </p:nvSpPr>
        <p:spPr bwMode="auto">
          <a:xfrm>
            <a:off x="4239089" y="4129419"/>
            <a:ext cx="181136" cy="55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a:solidFill>
                  <a:schemeClr val="tx1"/>
                </a:solidFill>
                <a:latin typeface="Arial" charset="0"/>
                <a:ea typeface="新細明體" pitchFamily="18" charset="-120"/>
              </a:defRPr>
            </a:lvl9pPr>
          </a:lstStyle>
          <a:p>
            <a:pPr eaLnBrk="1" hangingPunct="1">
              <a:buFontTx/>
              <a:buNone/>
            </a:pPr>
            <a:endParaRPr lang="en-US" altLang="zh-TW" sz="2800" b="1" dirty="0">
              <a:solidFill>
                <a:srgbClr val="3333FF"/>
              </a:solidFill>
            </a:endParaRPr>
          </a:p>
        </p:txBody>
      </p:sp>
      <p:pic>
        <p:nvPicPr>
          <p:cNvPr id="8" name="Picture 9"/>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507" y="3229945"/>
            <a:ext cx="3483513" cy="2629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字方塊 8"/>
          <p:cNvSpPr txBox="1"/>
          <p:nvPr/>
        </p:nvSpPr>
        <p:spPr>
          <a:xfrm>
            <a:off x="547673" y="2593012"/>
            <a:ext cx="2176045" cy="461665"/>
          </a:xfrm>
          <a:prstGeom prst="rect">
            <a:avLst/>
          </a:prstGeom>
          <a:noFill/>
        </p:spPr>
        <p:txBody>
          <a:bodyPr wrap="none" rtlCol="0">
            <a:spAutoFit/>
          </a:bodyPr>
          <a:lstStyle/>
          <a:p>
            <a:pPr>
              <a:buNone/>
            </a:pPr>
            <a:r>
              <a:rPr lang="en-US" altLang="zh-TW" sz="2400" b="1" dirty="0">
                <a:solidFill>
                  <a:schemeClr val="tx1">
                    <a:lumMod val="75000"/>
                    <a:lumOff val="25000"/>
                  </a:schemeClr>
                </a:solidFill>
              </a:rPr>
              <a:t>Hydrophilic BTZ</a:t>
            </a:r>
            <a:endParaRPr lang="zh-TW" altLang="en-US" sz="2400" b="1" dirty="0">
              <a:solidFill>
                <a:schemeClr val="tx1">
                  <a:lumMod val="75000"/>
                  <a:lumOff val="25000"/>
                </a:schemeClr>
              </a:solidFill>
            </a:endParaRPr>
          </a:p>
        </p:txBody>
      </p:sp>
      <p:sp>
        <p:nvSpPr>
          <p:cNvPr id="11" name="橢圓 10"/>
          <p:cNvSpPr/>
          <p:nvPr/>
        </p:nvSpPr>
        <p:spPr bwMode="auto">
          <a:xfrm>
            <a:off x="5292080" y="3295529"/>
            <a:ext cx="3240360" cy="186166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1" lang="zh-TW" altLang="en-US" sz="1800" b="0" i="0" u="none" strike="noStrike" cap="none" normalizeH="0" baseline="0">
              <a:ln>
                <a:noFill/>
              </a:ln>
              <a:solidFill>
                <a:schemeClr val="tx1"/>
              </a:solidFill>
              <a:effectLst/>
              <a:latin typeface="Arial" charset="0"/>
              <a:ea typeface="新細明體" pitchFamily="18" charset="-120"/>
            </a:endParaRPr>
          </a:p>
        </p:txBody>
      </p:sp>
      <p:pic>
        <p:nvPicPr>
          <p:cNvPr id="12"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292080" y="2714767"/>
            <a:ext cx="2683632" cy="32984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文字方塊 12"/>
          <p:cNvSpPr txBox="1"/>
          <p:nvPr/>
        </p:nvSpPr>
        <p:spPr>
          <a:xfrm>
            <a:off x="5868144" y="3622440"/>
            <a:ext cx="1641747" cy="615553"/>
          </a:xfrm>
          <a:prstGeom prst="rect">
            <a:avLst/>
          </a:prstGeom>
          <a:noFill/>
        </p:spPr>
        <p:txBody>
          <a:bodyPr wrap="square" rtlCol="0">
            <a:spAutoFit/>
          </a:bodyPr>
          <a:lstStyle/>
          <a:p>
            <a:pPr>
              <a:buNone/>
            </a:pPr>
            <a:r>
              <a:rPr lang="en-US" altLang="zh-TW" sz="1700" b="1" dirty="0">
                <a:solidFill>
                  <a:srgbClr val="FF0000"/>
                </a:solidFill>
              </a:rPr>
              <a:t>Solution</a:t>
            </a:r>
          </a:p>
          <a:p>
            <a:pPr>
              <a:buNone/>
            </a:pPr>
            <a:endParaRPr lang="zh-TW" altLang="en-US" sz="1700" b="1" dirty="0">
              <a:solidFill>
                <a:srgbClr val="FF0000"/>
              </a:solidFill>
            </a:endParaRPr>
          </a:p>
        </p:txBody>
      </p:sp>
    </p:spTree>
    <p:extLst>
      <p:ext uri="{BB962C8B-B14F-4D97-AF65-F5344CB8AC3E}">
        <p14:creationId xmlns:p14="http://schemas.microsoft.com/office/powerpoint/2010/main" val="999100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Hydrophilic BTZ are </a:t>
            </a:r>
            <a:r>
              <a:rPr lang="en-US" altLang="zh-TW" dirty="0">
                <a:solidFill>
                  <a:srgbClr val="0070C0"/>
                </a:solidFill>
              </a:rPr>
              <a:t>not dependable</a:t>
            </a:r>
            <a:endParaRPr lang="zh-TW" altLang="en-US" dirty="0">
              <a:solidFill>
                <a:srgbClr val="0070C0"/>
              </a:solidFill>
            </a:endParaRPr>
          </a:p>
        </p:txBody>
      </p:sp>
      <p:sp>
        <p:nvSpPr>
          <p:cNvPr id="3" name="內容版面配置區 2"/>
          <p:cNvSpPr>
            <a:spLocks noGrp="1"/>
          </p:cNvSpPr>
          <p:nvPr>
            <p:ph idx="1"/>
          </p:nvPr>
        </p:nvSpPr>
        <p:spPr>
          <a:xfrm>
            <a:off x="457200" y="1196753"/>
            <a:ext cx="8229600" cy="720080"/>
          </a:xfrm>
        </p:spPr>
        <p:txBody>
          <a:bodyPr>
            <a:normAutofit lnSpcReduction="10000"/>
          </a:bodyPr>
          <a:lstStyle/>
          <a:p>
            <a:pPr marL="0" indent="0">
              <a:buNone/>
            </a:pPr>
            <a:r>
              <a:rPr lang="en-US" altLang="zh-TW" b="1" dirty="0"/>
              <a:t>Many customers saw gaps between data performed by outdoor exposure and WOM. </a:t>
            </a:r>
          </a:p>
          <a:p>
            <a:pPr marL="0" indent="0">
              <a:buNone/>
            </a:pPr>
            <a:endParaRPr lang="zh-TW" altLang="en-US" b="1" dirty="0"/>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7</a:t>
            </a:fld>
            <a:endParaRPr lang="zh-TW" altLang="en-US"/>
          </a:p>
        </p:txBody>
      </p:sp>
      <p:pic>
        <p:nvPicPr>
          <p:cNvPr id="5" name="Picture 2" descr="C:\Users\User\Desktop\allen給的剪報內容\Noroo-227108.jpg"/>
          <p:cNvPicPr>
            <a:picLocks noChangeAspect="1" noChangeArrowheads="1"/>
          </p:cNvPicPr>
          <p:nvPr/>
        </p:nvPicPr>
        <p:blipFill>
          <a:blip r:embed="rId2" cstate="screen">
            <a:lum contrast="10000"/>
          </a:blip>
          <a:srcRect/>
          <a:stretch>
            <a:fillRect/>
          </a:stretch>
        </p:blipFill>
        <p:spPr bwMode="auto">
          <a:xfrm>
            <a:off x="539552" y="1916833"/>
            <a:ext cx="7992888" cy="3672408"/>
          </a:xfrm>
          <a:prstGeom prst="rect">
            <a:avLst/>
          </a:prstGeom>
          <a:ln>
            <a:noFill/>
          </a:ln>
          <a:effectLst>
            <a:outerShdw blurRad="127000" dist="88900" dir="4020000" algn="tl" rotWithShape="0">
              <a:srgbClr val="333333">
                <a:alpha val="37000"/>
              </a:srgbClr>
            </a:outerShdw>
          </a:effectLst>
        </p:spPr>
      </p:pic>
      <p:sp>
        <p:nvSpPr>
          <p:cNvPr id="6" name="文字方塊 5"/>
          <p:cNvSpPr txBox="1"/>
          <p:nvPr/>
        </p:nvSpPr>
        <p:spPr>
          <a:xfrm>
            <a:off x="5004048" y="2420888"/>
            <a:ext cx="2232248" cy="369332"/>
          </a:xfrm>
          <a:prstGeom prst="rect">
            <a:avLst/>
          </a:prstGeom>
          <a:noFill/>
        </p:spPr>
        <p:txBody>
          <a:bodyPr wrap="square" rtlCol="0">
            <a:spAutoFit/>
          </a:bodyPr>
          <a:lstStyle/>
          <a:p>
            <a:pPr algn="ctr">
              <a:buNone/>
            </a:pPr>
            <a:r>
              <a:rPr lang="en-US" altLang="zh-TW" b="1" dirty="0">
                <a:solidFill>
                  <a:srgbClr val="FFFF00"/>
                </a:solidFill>
              </a:rPr>
              <a:t>Outdoor exposure  </a:t>
            </a:r>
            <a:endParaRPr lang="zh-TW" altLang="en-US" b="1" dirty="0">
              <a:solidFill>
                <a:srgbClr val="FFFF00"/>
              </a:solidFill>
            </a:endParaRPr>
          </a:p>
        </p:txBody>
      </p:sp>
      <p:sp>
        <p:nvSpPr>
          <p:cNvPr id="7" name="文字方塊 6"/>
          <p:cNvSpPr txBox="1"/>
          <p:nvPr/>
        </p:nvSpPr>
        <p:spPr>
          <a:xfrm>
            <a:off x="2411760" y="2420888"/>
            <a:ext cx="1224136" cy="369332"/>
          </a:xfrm>
          <a:prstGeom prst="rect">
            <a:avLst/>
          </a:prstGeom>
          <a:noFill/>
        </p:spPr>
        <p:txBody>
          <a:bodyPr wrap="square" rtlCol="0">
            <a:spAutoFit/>
          </a:bodyPr>
          <a:lstStyle/>
          <a:p>
            <a:pPr algn="ctr">
              <a:buNone/>
            </a:pPr>
            <a:r>
              <a:rPr lang="en-US" altLang="zh-TW" b="1" dirty="0">
                <a:solidFill>
                  <a:srgbClr val="FFFF00"/>
                </a:solidFill>
              </a:rPr>
              <a:t>WOM</a:t>
            </a:r>
            <a:endParaRPr lang="zh-TW" altLang="en-US" b="1" dirty="0">
              <a:solidFill>
                <a:srgbClr val="FFFF00"/>
              </a:solidFill>
            </a:endParaRPr>
          </a:p>
        </p:txBody>
      </p:sp>
      <p:sp>
        <p:nvSpPr>
          <p:cNvPr id="8" name="矩形 7"/>
          <p:cNvSpPr/>
          <p:nvPr/>
        </p:nvSpPr>
        <p:spPr>
          <a:xfrm>
            <a:off x="539552" y="5733256"/>
            <a:ext cx="8208912" cy="461665"/>
          </a:xfrm>
          <a:prstGeom prst="rect">
            <a:avLst/>
          </a:prstGeom>
        </p:spPr>
        <p:txBody>
          <a:bodyPr wrap="square">
            <a:spAutoFit/>
          </a:bodyPr>
          <a:lstStyle/>
          <a:p>
            <a:pPr>
              <a:buNone/>
            </a:pPr>
            <a:r>
              <a:rPr lang="en-US" altLang="zh-TW" sz="2400" b="1" dirty="0">
                <a:solidFill>
                  <a:srgbClr val="FF0000"/>
                </a:solidFill>
              </a:rPr>
              <a:t>Why? We hypothesize acid rain contamination. </a:t>
            </a:r>
            <a:endParaRPr lang="zh-TW" altLang="en-US" sz="2400" b="1" dirty="0">
              <a:solidFill>
                <a:srgbClr val="FF0000"/>
              </a:solidFill>
            </a:endParaRPr>
          </a:p>
        </p:txBody>
      </p:sp>
    </p:spTree>
    <p:extLst>
      <p:ext uri="{BB962C8B-B14F-4D97-AF65-F5344CB8AC3E}">
        <p14:creationId xmlns:p14="http://schemas.microsoft.com/office/powerpoint/2010/main" val="2601492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Water flushing </a:t>
            </a:r>
            <a:r>
              <a:rPr lang="en-US" altLang="zh-TW" dirty="0">
                <a:solidFill>
                  <a:srgbClr val="0070C0"/>
                </a:solidFill>
              </a:rPr>
              <a:t>experiments</a:t>
            </a:r>
            <a:endParaRPr lang="zh-TW" altLang="en-US" dirty="0">
              <a:solidFill>
                <a:srgbClr val="0070C0"/>
              </a:solidFill>
            </a:endParaRPr>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8</a:t>
            </a:fld>
            <a:endParaRPr lang="zh-TW" altLang="en-US"/>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160834" y="1196975"/>
            <a:ext cx="3587629" cy="489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單箭頭接點 5"/>
          <p:cNvCxnSpPr/>
          <p:nvPr/>
        </p:nvCxnSpPr>
        <p:spPr bwMode="auto">
          <a:xfrm flipV="1">
            <a:off x="6355993" y="2132856"/>
            <a:ext cx="304239" cy="407644"/>
          </a:xfrm>
          <a:prstGeom prst="straightConnector1">
            <a:avLst/>
          </a:prstGeom>
          <a:noFill/>
          <a:ln w="19050">
            <a:solidFill>
              <a:srgbClr val="FFFF00"/>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文字方塊 6"/>
          <p:cNvSpPr txBox="1"/>
          <p:nvPr/>
        </p:nvSpPr>
        <p:spPr>
          <a:xfrm>
            <a:off x="6625839" y="1832431"/>
            <a:ext cx="2194633" cy="369332"/>
          </a:xfrm>
          <a:prstGeom prst="rect">
            <a:avLst/>
          </a:prstGeom>
          <a:noFill/>
          <a:ln>
            <a:noFill/>
          </a:ln>
        </p:spPr>
        <p:txBody>
          <a:bodyPr wrap="square" rtlCol="0">
            <a:spAutoFit/>
          </a:bodyPr>
          <a:lstStyle/>
          <a:p>
            <a:pPr>
              <a:buNone/>
            </a:pPr>
            <a:r>
              <a:rPr lang="en-US" altLang="zh-TW" b="1" dirty="0">
                <a:solidFill>
                  <a:srgbClr val="FFFF00"/>
                </a:solidFill>
              </a:rPr>
              <a:t>Flow rate: 1.8 L/min</a:t>
            </a:r>
            <a:endParaRPr lang="zh-TW" altLang="en-US" b="1" dirty="0">
              <a:solidFill>
                <a:srgbClr val="FFFF00"/>
              </a:solidFill>
            </a:endParaRPr>
          </a:p>
        </p:txBody>
      </p:sp>
      <p:cxnSp>
        <p:nvCxnSpPr>
          <p:cNvPr id="8" name="直線單箭頭接點 7"/>
          <p:cNvCxnSpPr/>
          <p:nvPr/>
        </p:nvCxnSpPr>
        <p:spPr bwMode="auto">
          <a:xfrm flipH="1">
            <a:off x="5796136" y="3212976"/>
            <a:ext cx="416895" cy="864096"/>
          </a:xfrm>
          <a:prstGeom prst="straightConnector1">
            <a:avLst/>
          </a:prstGeom>
          <a:noFill/>
          <a:ln w="19050">
            <a:solidFill>
              <a:srgbClr val="FFFF00"/>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文字方塊 8"/>
          <p:cNvSpPr txBox="1"/>
          <p:nvPr/>
        </p:nvSpPr>
        <p:spPr>
          <a:xfrm>
            <a:off x="5270037" y="4108430"/>
            <a:ext cx="1052197" cy="369332"/>
          </a:xfrm>
          <a:prstGeom prst="rect">
            <a:avLst/>
          </a:prstGeom>
          <a:noFill/>
        </p:spPr>
        <p:txBody>
          <a:bodyPr wrap="square" rtlCol="0">
            <a:spAutoFit/>
          </a:bodyPr>
          <a:lstStyle/>
          <a:p>
            <a:pPr>
              <a:buNone/>
            </a:pPr>
            <a:r>
              <a:rPr lang="en-US" altLang="zh-TW" b="1" dirty="0">
                <a:solidFill>
                  <a:srgbClr val="FFFF00"/>
                </a:solidFill>
              </a:rPr>
              <a:t>PET film</a:t>
            </a:r>
            <a:endParaRPr lang="zh-TW" altLang="en-US" b="1" dirty="0">
              <a:solidFill>
                <a:srgbClr val="FFFF00"/>
              </a:solidFill>
            </a:endParaRPr>
          </a:p>
        </p:txBody>
      </p:sp>
      <p:graphicFrame>
        <p:nvGraphicFramePr>
          <p:cNvPr id="21" name="表格 20"/>
          <p:cNvGraphicFramePr>
            <a:graphicFrameLocks noGrp="1"/>
          </p:cNvGraphicFramePr>
          <p:nvPr>
            <p:extLst>
              <p:ext uri="{D42A27DB-BD31-4B8C-83A1-F6EECF244321}">
                <p14:modId xmlns:p14="http://schemas.microsoft.com/office/powerpoint/2010/main" val="1367557527"/>
              </p:ext>
            </p:extLst>
          </p:nvPr>
        </p:nvGraphicFramePr>
        <p:xfrm>
          <a:off x="420215" y="1196974"/>
          <a:ext cx="4539747" cy="4896321"/>
        </p:xfrm>
        <a:graphic>
          <a:graphicData uri="http://schemas.openxmlformats.org/drawingml/2006/table">
            <a:tbl>
              <a:tblPr firstRow="1" bandRow="1">
                <a:tableStyleId>{5940675A-B579-460E-94D1-54222C63F5DA}</a:tableStyleId>
              </a:tblPr>
              <a:tblGrid>
                <a:gridCol w="1800250">
                  <a:extLst>
                    <a:ext uri="{9D8B030D-6E8A-4147-A177-3AD203B41FA5}">
                      <a16:colId xmlns:a16="http://schemas.microsoft.com/office/drawing/2014/main" xmlns="" val="20000"/>
                    </a:ext>
                  </a:extLst>
                </a:gridCol>
                <a:gridCol w="2739497">
                  <a:extLst>
                    <a:ext uri="{9D8B030D-6E8A-4147-A177-3AD203B41FA5}">
                      <a16:colId xmlns:a16="http://schemas.microsoft.com/office/drawing/2014/main" xmlns="" val="20001"/>
                    </a:ext>
                  </a:extLst>
                </a:gridCol>
              </a:tblGrid>
              <a:tr h="679879">
                <a:tc>
                  <a:txBody>
                    <a:bodyPr/>
                    <a:lstStyle/>
                    <a:p>
                      <a:r>
                        <a:rPr lang="en-US" altLang="zh-TW" sz="1600" b="1" dirty="0"/>
                        <a:t>Purpose</a:t>
                      </a:r>
                      <a:endParaRPr lang="zh-TW" altLang="en-US"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500" dirty="0"/>
                        <a:t>to mimic the rain fall flushing effect on UVA in the coatings.</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xmlns="" val="10000"/>
                  </a:ext>
                </a:extLst>
              </a:tr>
              <a:tr h="435361">
                <a:tc>
                  <a:txBody>
                    <a:bodyPr/>
                    <a:lstStyle/>
                    <a:p>
                      <a:r>
                        <a:rPr lang="en-US" altLang="zh-TW" sz="1600" b="1" dirty="0"/>
                        <a:t>Substrates</a:t>
                      </a:r>
                      <a:endParaRPr lang="zh-TW" altLang="en-US" sz="1600"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r>
                        <a:rPr lang="en-US" altLang="zh-TW" sz="1500" dirty="0"/>
                        <a:t>PET film or glass plate</a:t>
                      </a:r>
                      <a:endParaRPr lang="zh-TW" altLang="en-US" sz="1500"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10001"/>
                  </a:ext>
                </a:extLst>
              </a:tr>
              <a:tr h="679879">
                <a:tc>
                  <a:txBody>
                    <a:bodyPr/>
                    <a:lstStyle/>
                    <a:p>
                      <a:r>
                        <a:rPr lang="en-US" altLang="zh-TW" sz="1600" b="1" dirty="0"/>
                        <a:t>Resin systems</a:t>
                      </a:r>
                      <a:endParaRPr lang="zh-TW" altLang="en-US" sz="1600"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500" dirty="0"/>
                        <a:t>Polyurethane dispersion </a:t>
                      </a:r>
                      <a:r>
                        <a:rPr lang="en-US" altLang="zh-TW" sz="1500" b="1" dirty="0">
                          <a:solidFill>
                            <a:srgbClr val="C00000"/>
                          </a:solidFill>
                        </a:rPr>
                        <a:t>(PUD) </a:t>
                      </a:r>
                      <a:r>
                        <a:rPr lang="en-US" altLang="zh-TW" sz="1500" dirty="0"/>
                        <a:t>and water-borne acrylic </a:t>
                      </a:r>
                      <a:r>
                        <a:rPr lang="en-US" altLang="zh-TW" sz="1500" b="1" dirty="0">
                          <a:solidFill>
                            <a:srgbClr val="C00000"/>
                          </a:solidFill>
                        </a:rPr>
                        <a:t>(WBA). </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xmlns="" val="10002"/>
                  </a:ext>
                </a:extLst>
              </a:tr>
              <a:tr h="435361">
                <a:tc>
                  <a:txBody>
                    <a:bodyPr/>
                    <a:lstStyle/>
                    <a:p>
                      <a:r>
                        <a:rPr lang="en-US" altLang="zh-TW" sz="1600" b="1" dirty="0"/>
                        <a:t>UVA concentration</a:t>
                      </a:r>
                      <a:endParaRPr lang="zh-TW" altLang="en-US" sz="1600"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500" dirty="0"/>
                        <a:t>0.1% by weight</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10003"/>
                  </a:ext>
                </a:extLst>
              </a:tr>
              <a:tr h="679879">
                <a:tc>
                  <a:txBody>
                    <a:bodyPr/>
                    <a:lstStyle/>
                    <a:p>
                      <a:r>
                        <a:rPr lang="en-US" altLang="zh-TW" sz="1600" b="1" dirty="0"/>
                        <a:t>Coatings thickness</a:t>
                      </a:r>
                      <a:endParaRPr lang="zh-TW" altLang="en-US" sz="1600"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500" dirty="0"/>
                        <a:t>60 microns</a:t>
                      </a:r>
                    </a:p>
                    <a:p>
                      <a:endParaRPr lang="zh-TW" altLang="en-US" sz="1500"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xmlns="" val="10004"/>
                  </a:ext>
                </a:extLst>
              </a:tr>
              <a:tr h="435361">
                <a:tc>
                  <a:txBody>
                    <a:bodyPr/>
                    <a:lstStyle/>
                    <a:p>
                      <a:r>
                        <a:rPr lang="en-US" altLang="zh-TW" sz="1600" b="1" dirty="0"/>
                        <a:t>Water flow rate</a:t>
                      </a:r>
                      <a:endParaRPr lang="zh-TW" altLang="en-US" sz="1600"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500" dirty="0"/>
                        <a:t>1.8L/min</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10005"/>
                  </a:ext>
                </a:extLst>
              </a:tr>
              <a:tr h="435361">
                <a:tc>
                  <a:txBody>
                    <a:bodyPr/>
                    <a:lstStyle/>
                    <a:p>
                      <a:r>
                        <a:rPr lang="en-US" altLang="zh-TW" sz="1600" b="1" dirty="0"/>
                        <a:t>Temp.</a:t>
                      </a:r>
                      <a:endParaRPr lang="zh-TW" altLang="en-US" sz="1600"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500" dirty="0"/>
                        <a:t>20-25 °C</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xmlns="" val="10006"/>
                  </a:ext>
                </a:extLst>
              </a:tr>
              <a:tr h="435361">
                <a:tc>
                  <a:txBody>
                    <a:bodyPr/>
                    <a:lstStyle/>
                    <a:p>
                      <a:r>
                        <a:rPr lang="en-US" altLang="zh-TW" sz="1600" b="1" dirty="0"/>
                        <a:t>QUV lamp</a:t>
                      </a:r>
                      <a:endParaRPr lang="zh-TW" altLang="en-US" sz="1600"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500" dirty="0"/>
                        <a:t>340 nm</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10007"/>
                  </a:ext>
                </a:extLst>
              </a:tr>
              <a:tr h="679879">
                <a:tc>
                  <a:txBody>
                    <a:bodyPr/>
                    <a:lstStyle/>
                    <a:p>
                      <a:r>
                        <a:rPr lang="en-US" altLang="zh-TW" sz="1600" b="1" dirty="0"/>
                        <a:t>Cycle</a:t>
                      </a:r>
                      <a:endParaRPr lang="zh-TW" altLang="en-US" sz="1600"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AFAF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500" dirty="0"/>
                        <a:t>QUV 48 hours followed by water-flushing 24 hours. </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493065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68942" y="1606302"/>
            <a:ext cx="4805715" cy="418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p:txBody>
          <a:bodyPr/>
          <a:lstStyle/>
          <a:p>
            <a:r>
              <a:rPr lang="en-US" altLang="zh-TW" dirty="0"/>
              <a:t>UV absorbance show the life of </a:t>
            </a:r>
            <a:r>
              <a:rPr lang="en-US" altLang="zh-TW" dirty="0">
                <a:solidFill>
                  <a:srgbClr val="0070C0"/>
                </a:solidFill>
              </a:rPr>
              <a:t>UV absorber </a:t>
            </a:r>
            <a:endParaRPr lang="zh-TW" altLang="en-US" dirty="0">
              <a:solidFill>
                <a:srgbClr val="0070C0"/>
              </a:solidFill>
            </a:endParaRPr>
          </a:p>
        </p:txBody>
      </p:sp>
      <p:sp>
        <p:nvSpPr>
          <p:cNvPr id="4" name="投影片編號版面配置區 3"/>
          <p:cNvSpPr>
            <a:spLocks noGrp="1"/>
          </p:cNvSpPr>
          <p:nvPr>
            <p:ph type="sldNum" sz="quarter" idx="12"/>
          </p:nvPr>
        </p:nvSpPr>
        <p:spPr/>
        <p:txBody>
          <a:bodyPr/>
          <a:lstStyle/>
          <a:p>
            <a:fld id="{9432CFA6-76C1-43E5-A792-EA869AA33AD7}" type="slidenum">
              <a:rPr lang="zh-TW" altLang="en-US" smtClean="0"/>
              <a:pPr/>
              <a:t>9</a:t>
            </a:fld>
            <a:endParaRPr lang="zh-TW" altLang="en-US"/>
          </a:p>
        </p:txBody>
      </p:sp>
      <p:sp>
        <p:nvSpPr>
          <p:cNvPr id="7" name="矩形 6"/>
          <p:cNvSpPr/>
          <p:nvPr/>
        </p:nvSpPr>
        <p:spPr bwMode="auto">
          <a:xfrm>
            <a:off x="2771800" y="1788613"/>
            <a:ext cx="2420345" cy="319627"/>
          </a:xfrm>
          <a:prstGeom prst="rect">
            <a:avLst/>
          </a:prstGeom>
          <a:noFill/>
          <a:ln>
            <a:noFill/>
          </a:ln>
          <a:effectLst/>
          <a:ex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r>
              <a:rPr kumimoji="1" lang="en-US" altLang="zh-TW" sz="1400" b="1" dirty="0">
                <a:solidFill>
                  <a:srgbClr val="FF0000"/>
                </a:solidFill>
                <a:ea typeface="新細明體" pitchFamily="18" charset="-120"/>
              </a:rPr>
              <a:t>Hydrophilic BTZ </a:t>
            </a:r>
            <a:r>
              <a:rPr kumimoji="1" lang="en-US" altLang="zh-TW" sz="1400" b="1" i="0" u="none" strike="noStrike" cap="none" normalizeH="0" dirty="0">
                <a:ln>
                  <a:noFill/>
                </a:ln>
                <a:solidFill>
                  <a:srgbClr val="FF0000"/>
                </a:solidFill>
                <a:effectLst/>
                <a:ea typeface="新細明體" pitchFamily="18" charset="-120"/>
              </a:rPr>
              <a:t>initi</a:t>
            </a:r>
            <a:r>
              <a:rPr lang="en-US" altLang="zh-TW" sz="1400" b="1" dirty="0">
                <a:solidFill>
                  <a:srgbClr val="FF0000"/>
                </a:solidFill>
              </a:rPr>
              <a:t>al </a:t>
            </a:r>
            <a:endParaRPr kumimoji="1" lang="zh-TW" altLang="en-US" sz="1400" b="1" i="0" u="none" strike="noStrike" cap="none" normalizeH="0" baseline="0" dirty="0">
              <a:ln>
                <a:noFill/>
              </a:ln>
              <a:solidFill>
                <a:schemeClr val="tx1"/>
              </a:solidFill>
              <a:effectLst/>
              <a:ea typeface="新細明體" pitchFamily="18" charset="-120"/>
            </a:endParaRPr>
          </a:p>
        </p:txBody>
      </p:sp>
      <p:sp>
        <p:nvSpPr>
          <p:cNvPr id="8" name="矩形 7"/>
          <p:cNvSpPr/>
          <p:nvPr/>
        </p:nvSpPr>
        <p:spPr bwMode="auto">
          <a:xfrm>
            <a:off x="2872011" y="2108240"/>
            <a:ext cx="2893372" cy="497424"/>
          </a:xfrm>
          <a:prstGeom prst="rect">
            <a:avLst/>
          </a:prstGeom>
          <a:noFill/>
          <a:ln>
            <a:noFill/>
          </a:ln>
          <a:effectLst/>
          <a:extLst/>
        </p:spPr>
        <p:txBody>
          <a:bodyPr vert="horz" wrap="square" lIns="0" tIns="45720" rIns="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None/>
              <a:tabLst/>
            </a:pPr>
            <a:r>
              <a:rPr kumimoji="1" lang="en-US" altLang="zh-TW" sz="1400" b="1" dirty="0">
                <a:solidFill>
                  <a:srgbClr val="FF0000"/>
                </a:solidFill>
                <a:ea typeface="新細明體" pitchFamily="18" charset="-120"/>
              </a:rPr>
              <a:t>Hydrophilic BTZ </a:t>
            </a:r>
            <a:r>
              <a:rPr kumimoji="1" lang="en-US" altLang="zh-TW" sz="1400" b="1" i="0" u="none" strike="noStrike" cap="none" normalizeH="0" baseline="0" dirty="0">
                <a:ln>
                  <a:noFill/>
                </a:ln>
                <a:solidFill>
                  <a:srgbClr val="FF0000"/>
                </a:solidFill>
                <a:effectLst/>
                <a:ea typeface="新細明體" pitchFamily="18" charset="-120"/>
              </a:rPr>
              <a:t>after flushed</a:t>
            </a:r>
            <a:r>
              <a:rPr kumimoji="1" lang="en-US" altLang="zh-TW" sz="1400" b="1" i="0" u="none" strike="noStrike" cap="none" normalizeH="0" dirty="0">
                <a:ln>
                  <a:noFill/>
                </a:ln>
                <a:solidFill>
                  <a:srgbClr val="FF0000"/>
                </a:solidFill>
                <a:effectLst/>
                <a:ea typeface="新細明體" pitchFamily="18" charset="-120"/>
              </a:rPr>
              <a:t> with water</a:t>
            </a:r>
            <a:r>
              <a:rPr kumimoji="1" lang="zh-TW" altLang="en-US" sz="1400" b="1" i="0" u="none" strike="noStrike" cap="none" normalizeH="0" dirty="0">
                <a:ln>
                  <a:noFill/>
                </a:ln>
                <a:solidFill>
                  <a:srgbClr val="FF0000"/>
                </a:solidFill>
                <a:effectLst/>
                <a:ea typeface="新細明體" pitchFamily="18" charset="-120"/>
              </a:rPr>
              <a:t> </a:t>
            </a:r>
            <a:r>
              <a:rPr kumimoji="1" lang="en-US" altLang="zh-TW" sz="1400" b="1" i="0" u="none" strike="noStrike" cap="none" normalizeH="0" dirty="0">
                <a:ln>
                  <a:noFill/>
                </a:ln>
                <a:solidFill>
                  <a:srgbClr val="FF0000"/>
                </a:solidFill>
                <a:effectLst/>
                <a:ea typeface="新細明體" pitchFamily="18" charset="-120"/>
              </a:rPr>
              <a:t>five cycles </a:t>
            </a:r>
            <a:endParaRPr kumimoji="1" lang="zh-TW" altLang="en-US" sz="1400" b="1" i="0" u="none" strike="noStrike" cap="none" normalizeH="0" baseline="0" dirty="0">
              <a:ln>
                <a:noFill/>
              </a:ln>
              <a:solidFill>
                <a:schemeClr val="tx1"/>
              </a:solidFill>
              <a:effectLst/>
              <a:ea typeface="新細明體" pitchFamily="18" charset="-120"/>
            </a:endParaRPr>
          </a:p>
        </p:txBody>
      </p:sp>
      <p:cxnSp>
        <p:nvCxnSpPr>
          <p:cNvPr id="9" name="直線單箭頭接點 8"/>
          <p:cNvCxnSpPr/>
          <p:nvPr/>
        </p:nvCxnSpPr>
        <p:spPr bwMode="auto">
          <a:xfrm>
            <a:off x="2267743" y="2945760"/>
            <a:ext cx="1" cy="358788"/>
          </a:xfrm>
          <a:prstGeom prst="straightConnector1">
            <a:avLst/>
          </a:prstGeom>
          <a:ln>
            <a:solidFill>
              <a:srgbClr val="0070C0"/>
            </a:solidFill>
            <a:headEnd type="none" w="med" len="med"/>
            <a:tailEnd type="arrow"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cxnSp>
      <p:sp>
        <p:nvSpPr>
          <p:cNvPr id="10" name="文字方塊 9"/>
          <p:cNvSpPr txBox="1"/>
          <p:nvPr/>
        </p:nvSpPr>
        <p:spPr>
          <a:xfrm>
            <a:off x="2424682" y="2980556"/>
            <a:ext cx="1768714" cy="369332"/>
          </a:xfrm>
          <a:prstGeom prst="rect">
            <a:avLst/>
          </a:prstGeom>
          <a:noFill/>
        </p:spPr>
        <p:txBody>
          <a:bodyPr wrap="square" rtlCol="0">
            <a:spAutoFit/>
          </a:bodyPr>
          <a:lstStyle/>
          <a:p>
            <a:pPr>
              <a:buNone/>
            </a:pPr>
            <a:r>
              <a:rPr lang="en-US" altLang="zh-TW" dirty="0"/>
              <a:t>25% loss of UVA</a:t>
            </a:r>
            <a:endParaRPr lang="zh-TW" altLang="en-US" dirty="0"/>
          </a:p>
        </p:txBody>
      </p:sp>
      <p:pic>
        <p:nvPicPr>
          <p:cNvPr id="1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80112" y="1628800"/>
            <a:ext cx="3182695" cy="393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直線接點 15"/>
          <p:cNvCxnSpPr/>
          <p:nvPr/>
        </p:nvCxnSpPr>
        <p:spPr>
          <a:xfrm>
            <a:off x="2195735" y="1948426"/>
            <a:ext cx="5760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2195735" y="2262751"/>
            <a:ext cx="576064"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96497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751</TotalTime>
  <Words>1387</Words>
  <Application>Microsoft Office PowerPoint</Application>
  <PresentationFormat>On-screen Show (4:3)</PresentationFormat>
  <Paragraphs>267</Paragraphs>
  <Slides>28</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微軟正黑體</vt:lpstr>
      <vt:lpstr>新細明體</vt:lpstr>
      <vt:lpstr>Arial</vt:lpstr>
      <vt:lpstr>Arial Black</vt:lpstr>
      <vt:lpstr>Calibri</vt:lpstr>
      <vt:lpstr>Times New Roman</vt:lpstr>
      <vt:lpstr>Wingdings</vt:lpstr>
      <vt:lpstr>Office 佈景主題</vt:lpstr>
      <vt:lpstr>PowerPoint Presentation</vt:lpstr>
      <vt:lpstr>PowerPoint Presentation</vt:lpstr>
      <vt:lpstr>2017 European Coatings Poll </vt:lpstr>
      <vt:lpstr>Water-borne (WB)</vt:lpstr>
      <vt:lpstr>Photo-oxidation pathway</vt:lpstr>
      <vt:lpstr>Commodity WB UVA</vt:lpstr>
      <vt:lpstr>Hydrophilic BTZ are not dependable</vt:lpstr>
      <vt:lpstr>Water flushing experiments</vt:lpstr>
      <vt:lpstr>UV absorbance show the life of UV absorber </vt:lpstr>
      <vt:lpstr>Hydrophilic BTZ vulnerable to water flushing </vt:lpstr>
      <vt:lpstr>First generation of Chiguard® WB</vt:lpstr>
      <vt:lpstr>Solid Hydrophobic BTZ</vt:lpstr>
      <vt:lpstr>Limit of First generation WB</vt:lpstr>
      <vt:lpstr>2nd Generation of WB UVA and WB HALS</vt:lpstr>
      <vt:lpstr>Chiguard® WB technology is a product of nanotechnology</vt:lpstr>
      <vt:lpstr>Five years of R&amp;D explained!</vt:lpstr>
      <vt:lpstr>Compatibility tests</vt:lpstr>
      <vt:lpstr>2nd Generation WB vs. Competition</vt:lpstr>
      <vt:lpstr>The advantage of inter-miscibility</vt:lpstr>
      <vt:lpstr>The advantage of inter-miscibility</vt:lpstr>
      <vt:lpstr>Life of 2nd G WB in WBA </vt:lpstr>
      <vt:lpstr>Life of 2nd G WB in PUD</vt:lpstr>
      <vt:lpstr>Life of 2nd G WB without water-flushing </vt:lpstr>
      <vt:lpstr>Acid rain fall in the World</vt:lpstr>
      <vt:lpstr>Life of 2nd Generation WB in WBA under</vt:lpstr>
      <vt:lpstr>Life of 2nd Generation WB in PUD under</vt:lpstr>
      <vt:lpstr>Summary</vt:lpstr>
      <vt:lpstr>Acknowledgement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12345</dc:title>
  <dc:creator>楊鈞棋</dc:creator>
  <cp:lastModifiedBy>Vernon Lo</cp:lastModifiedBy>
  <cp:revision>134</cp:revision>
  <dcterms:created xsi:type="dcterms:W3CDTF">2017-10-12T08:31:02Z</dcterms:created>
  <dcterms:modified xsi:type="dcterms:W3CDTF">2018-09-30T19:15:22Z</dcterms:modified>
</cp:coreProperties>
</file>