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ags/tag29.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83" r:id="rId3"/>
    <p:sldMasterId id="2147483699" r:id="rId4"/>
    <p:sldMasterId id="2147483715" r:id="rId5"/>
    <p:sldMasterId id="2147483731" r:id="rId6"/>
  </p:sldMasterIdLst>
  <p:notesMasterIdLst>
    <p:notesMasterId r:id="rId25"/>
  </p:notesMasterIdLst>
  <p:sldIdLst>
    <p:sldId id="256" r:id="rId7"/>
    <p:sldId id="312" r:id="rId8"/>
    <p:sldId id="286" r:id="rId9"/>
    <p:sldId id="311" r:id="rId10"/>
    <p:sldId id="314" r:id="rId11"/>
    <p:sldId id="291" r:id="rId12"/>
    <p:sldId id="300" r:id="rId13"/>
    <p:sldId id="299" r:id="rId14"/>
    <p:sldId id="313" r:id="rId15"/>
    <p:sldId id="306" r:id="rId16"/>
    <p:sldId id="322" r:id="rId17"/>
    <p:sldId id="316" r:id="rId18"/>
    <p:sldId id="317" r:id="rId19"/>
    <p:sldId id="318" r:id="rId20"/>
    <p:sldId id="319" r:id="rId21"/>
    <p:sldId id="320" r:id="rId22"/>
    <p:sldId id="321" r:id="rId23"/>
    <p:sldId id="302" r:id="rId24"/>
  </p:sldIdLst>
  <p:sldSz cx="9144000" cy="6858000" type="screen4x3"/>
  <p:notesSz cx="92233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35" y="-8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6796" cy="3505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5224978" y="0"/>
            <a:ext cx="3996796" cy="350520"/>
          </a:xfrm>
          <a:prstGeom prst="rect">
            <a:avLst/>
          </a:prstGeom>
        </p:spPr>
        <p:txBody>
          <a:bodyPr vert="horz" lIns="92757" tIns="46378" rIns="92757" bIns="46378" rtlCol="0"/>
          <a:lstStyle>
            <a:lvl1pPr algn="r">
              <a:defRPr sz="1200"/>
            </a:lvl1pPr>
          </a:lstStyle>
          <a:p>
            <a:fld id="{9D229FD7-7254-4BA8-B4F8-E5AA12A794CB}" type="datetimeFigureOut">
              <a:rPr lang="en-US" smtClean="0"/>
              <a:t>10/6/2018</a:t>
            </a:fld>
            <a:endParaRPr lang="en-US"/>
          </a:p>
        </p:txBody>
      </p:sp>
      <p:sp>
        <p:nvSpPr>
          <p:cNvPr id="4" name="Slide Image Placeholder 3"/>
          <p:cNvSpPr>
            <a:spLocks noGrp="1" noRot="1" noChangeAspect="1"/>
          </p:cNvSpPr>
          <p:nvPr>
            <p:ph type="sldImg" idx="2"/>
          </p:nvPr>
        </p:nvSpPr>
        <p:spPr>
          <a:xfrm>
            <a:off x="2859088" y="525463"/>
            <a:ext cx="3505200" cy="2628900"/>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922338" y="3329940"/>
            <a:ext cx="7378700" cy="3154680"/>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258"/>
            <a:ext cx="3996796" cy="3505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5224978" y="6658258"/>
            <a:ext cx="3996796" cy="350520"/>
          </a:xfrm>
          <a:prstGeom prst="rect">
            <a:avLst/>
          </a:prstGeom>
        </p:spPr>
        <p:txBody>
          <a:bodyPr vert="horz" lIns="92757" tIns="46378" rIns="92757" bIns="46378" rtlCol="0" anchor="b"/>
          <a:lstStyle>
            <a:lvl1pPr algn="r">
              <a:defRPr sz="1200"/>
            </a:lvl1pPr>
          </a:lstStyle>
          <a:p>
            <a:fld id="{1D6F4D51-B85C-465F-AE0E-859036F4B13D}" type="slidenum">
              <a:rPr lang="en-US" smtClean="0"/>
              <a:t>‹#›</a:t>
            </a:fld>
            <a:endParaRPr lang="en-US"/>
          </a:p>
        </p:txBody>
      </p:sp>
    </p:spTree>
    <p:extLst>
      <p:ext uri="{BB962C8B-B14F-4D97-AF65-F5344CB8AC3E}">
        <p14:creationId xmlns:p14="http://schemas.microsoft.com/office/powerpoint/2010/main" val="143323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8082" name="Rectangle 2"/>
          <p:cNvSpPr>
            <a:spLocks noGrp="1" noRot="1" noChangeAspect="1" noChangeArrowheads="1" noTextEdit="1"/>
          </p:cNvSpPr>
          <p:nvPr>
            <p:ph type="sldImg"/>
          </p:nvPr>
        </p:nvSpPr>
        <p:spPr>
          <a:xfrm>
            <a:off x="3228975" y="611188"/>
            <a:ext cx="2586038" cy="1939925"/>
          </a:xfrm>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7"/>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7"/>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10/6/2018</a:t>
            </a:fld>
            <a:endParaRPr lang="en-US"/>
          </a:p>
        </p:txBody>
      </p:sp>
      <p:sp>
        <p:nvSpPr>
          <p:cNvPr id="6" name="Holder 6"/>
          <p:cNvSpPr>
            <a:spLocks noGrp="1"/>
          </p:cNvSpPr>
          <p:nvPr>
            <p:ph type="sldNum" sz="quarter" idx="7"/>
          </p:nvPr>
        </p:nvSpPr>
        <p:spPr/>
        <p:txBody>
          <a:bodyPr lIns="0" tIns="0" rIns="0" bIns="0"/>
          <a:lstStyle>
            <a:lvl1pPr>
              <a:defRPr sz="1800" b="0" i="0">
                <a:solidFill>
                  <a:schemeClr val="tx1"/>
                </a:solidFill>
                <a:latin typeface="Arial"/>
                <a:cs typeface="Arial"/>
              </a:defRPr>
            </a:lvl1pPr>
          </a:lstStyle>
          <a:p>
            <a:pPr marL="25400">
              <a:lnSpc>
                <a:spcPts val="2090"/>
              </a:lnSpc>
            </a:pPr>
            <a:fld id="{81D60167-4931-47E6-BA6A-407CBD079E47}" type="slidenum">
              <a:rPr spc="-5" dirty="0"/>
              <a:t>‹#›</a:t>
            </a:fld>
            <a:endParaRPr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1" y="1219200"/>
            <a:ext cx="4110038"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6292" y="1219200"/>
            <a:ext cx="4111625"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037430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323850" y="260358"/>
            <a:ext cx="8351838" cy="720725"/>
          </a:xfrm>
        </p:spPr>
        <p:txBody>
          <a:bodyPr/>
          <a:lstStyle/>
          <a:p>
            <a:r>
              <a:rPr lang="en-US" smtClean="0"/>
              <a:t>Click to edit Master title style</a:t>
            </a:r>
            <a:endParaRPr lang="en-US"/>
          </a:p>
        </p:txBody>
      </p:sp>
    </p:spTree>
    <p:extLst>
      <p:ext uri="{BB962C8B-B14F-4D97-AF65-F5344CB8AC3E}">
        <p14:creationId xmlns:p14="http://schemas.microsoft.com/office/powerpoint/2010/main" val="903958062"/>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ct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252160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2846319"/>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grpSp>
        <p:nvGrpSpPr>
          <p:cNvPr id="10" name="Group 21"/>
          <p:cNvGrpSpPr>
            <a:grpSpLocks/>
          </p:cNvGrpSpPr>
          <p:nvPr userDrawn="1"/>
        </p:nvGrpSpPr>
        <p:grpSpPr bwMode="auto">
          <a:xfrm>
            <a:off x="0" y="0"/>
            <a:ext cx="9144000" cy="6858000"/>
            <a:chOff x="0" y="0"/>
            <a:chExt cx="5760" cy="4320"/>
          </a:xfrm>
        </p:grpSpPr>
        <p:pic>
          <p:nvPicPr>
            <p:cNvPr id="11" name="Picture 19" descr="SOLVAY_styles_ppt_G_EXE-0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SOLVAY_cach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6" y="3763"/>
              <a:ext cx="1248" cy="557"/>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3" descr="SOLVAY_QUADRI_VER_SIG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00790" y="4076708"/>
            <a:ext cx="2044700" cy="25177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758955" y="5806440"/>
            <a:ext cx="1817677" cy="338554"/>
          </a:xfrm>
          <a:prstGeom prst="rect">
            <a:avLst/>
          </a:prstGeom>
          <a:noFill/>
        </p:spPr>
        <p:txBody>
          <a:bodyPr wrap="none" rtlCol="0">
            <a:spAutoFit/>
          </a:bodyPr>
          <a:lstStyle/>
          <a:p>
            <a:r>
              <a:rPr lang="en-US" sz="1600" b="1" dirty="0">
                <a:solidFill>
                  <a:srgbClr val="009EFE"/>
                </a:solidFill>
                <a:cs typeface="Arial" pitchFamily="34" charset="0"/>
              </a:rPr>
              <a:t>www.solvay.com</a:t>
            </a:r>
          </a:p>
        </p:txBody>
      </p:sp>
      <p:sp>
        <p:nvSpPr>
          <p:cNvPr id="22" name="Title 1"/>
          <p:cNvSpPr>
            <a:spLocks noGrp="1"/>
          </p:cNvSpPr>
          <p:nvPr>
            <p:ph type="ctrTitle"/>
          </p:nvPr>
        </p:nvSpPr>
        <p:spPr>
          <a:xfrm>
            <a:off x="685800" y="2130433"/>
            <a:ext cx="7772400" cy="1470025"/>
          </a:xfrm>
          <a:prstGeom prst="rect">
            <a:avLst/>
          </a:prstGeom>
        </p:spPr>
        <p:txBody>
          <a:bodyPr anchor="t"/>
          <a:lstStyle>
            <a:lvl1pPr>
              <a:defRPr>
                <a:solidFill>
                  <a:schemeClr val="tx1"/>
                </a:solidFill>
              </a:defRPr>
            </a:lvl1pPr>
          </a:lstStyle>
          <a:p>
            <a:r>
              <a:rPr lang="en-US" smtClean="0"/>
              <a:t>Click to edit Master title style</a:t>
            </a:r>
            <a:endParaRPr lang="en-US" dirty="0"/>
          </a:p>
        </p:txBody>
      </p:sp>
      <p:sp>
        <p:nvSpPr>
          <p:cNvPr id="23" name="Subtitle 2"/>
          <p:cNvSpPr>
            <a:spLocks noGrp="1"/>
          </p:cNvSpPr>
          <p:nvPr>
            <p:ph type="subTitle" idx="1"/>
          </p:nvPr>
        </p:nvSpPr>
        <p:spPr>
          <a:xfrm>
            <a:off x="1371600" y="3886200"/>
            <a:ext cx="6400800" cy="1752600"/>
          </a:xfrm>
        </p:spPr>
        <p:txBody>
          <a:bodyPr/>
          <a:lstStyle>
            <a:lvl1pPr marL="0" indent="0" algn="ctr">
              <a:buNone/>
              <a:defRPr sz="1600" b="1">
                <a:solidFill>
                  <a:srgbClr val="009EFE"/>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43014931"/>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7" y="209554"/>
            <a:ext cx="8339137" cy="511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8138" y="1073153"/>
            <a:ext cx="8469312" cy="5116513"/>
          </a:xfrm>
        </p:spPr>
        <p:txBody>
          <a:bodyPr/>
          <a:lstStyle/>
          <a:p>
            <a:pPr lvl="0"/>
            <a:endParaRPr lang="en-US" noProof="0" smtClean="0"/>
          </a:p>
        </p:txBody>
      </p:sp>
    </p:spTree>
    <p:extLst>
      <p:ext uri="{BB962C8B-B14F-4D97-AF65-F5344CB8AC3E}">
        <p14:creationId xmlns:p14="http://schemas.microsoft.com/office/powerpoint/2010/main" val="4073698561"/>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7" y="209554"/>
            <a:ext cx="8339137" cy="5111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38139" y="1073153"/>
            <a:ext cx="4157662"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1" y="1073158"/>
            <a:ext cx="4159250" cy="2481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1" y="3706813"/>
            <a:ext cx="4159250" cy="2482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1420702"/>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8"/>
            <a:ext cx="2895600" cy="365125"/>
          </a:xfrm>
          <a:prstGeom prst="rect">
            <a:avLst/>
          </a:prstGeom>
        </p:spPr>
        <p:txBody>
          <a:bodyPr/>
          <a:lstStyle/>
          <a:p>
            <a:pPr fontAlgn="base">
              <a:spcBef>
                <a:spcPct val="0"/>
              </a:spcBef>
              <a:spcAft>
                <a:spcPct val="0"/>
              </a:spcAft>
            </a:pPr>
            <a:endParaRPr lang="en-US">
              <a:solidFill>
                <a:prstClr val="black"/>
              </a:solidFill>
              <a:cs typeface="Arial" pitchFamily="34" charset="0"/>
            </a:endParaRPr>
          </a:p>
        </p:txBody>
      </p:sp>
      <p:sp>
        <p:nvSpPr>
          <p:cNvPr id="4" name="Slide Number Placeholder 3"/>
          <p:cNvSpPr>
            <a:spLocks noGrp="1"/>
          </p:cNvSpPr>
          <p:nvPr>
            <p:ph type="sldNum" sz="quarter" idx="12"/>
          </p:nvPr>
        </p:nvSpPr>
        <p:spPr>
          <a:xfrm>
            <a:off x="6553200" y="6356358"/>
            <a:ext cx="2133600" cy="365125"/>
          </a:xfrm>
          <a:prstGeom prst="rect">
            <a:avLst/>
          </a:prstGeom>
        </p:spPr>
        <p:txBody>
          <a:bodyPr/>
          <a:lstStyle/>
          <a:p>
            <a:pPr fontAlgn="base">
              <a:spcBef>
                <a:spcPct val="0"/>
              </a:spcBef>
              <a:spcAft>
                <a:spcPct val="0"/>
              </a:spcAft>
            </a:pPr>
            <a:fld id="{E0F7325D-8FA3-4B71-B0BF-6716732FA06C}" type="slidenum">
              <a:rPr lang="en-US">
                <a:solidFill>
                  <a:prstClr val="black"/>
                </a:solidFill>
                <a:cs typeface="Arial" pitchFamily="34" charset="0"/>
              </a:rPr>
              <a:pPr fontAlgn="base">
                <a:spcBef>
                  <a:spcPct val="0"/>
                </a:spcBef>
                <a:spcAft>
                  <a:spcPct val="0"/>
                </a:spcAft>
              </a:pPr>
              <a:t>‹#›</a:t>
            </a:fld>
            <a:endParaRPr lang="en-US">
              <a:solidFill>
                <a:prstClr val="black"/>
              </a:solidFill>
              <a:cs typeface="Arial" pitchFamily="34" charset="0"/>
            </a:endParaRPr>
          </a:p>
        </p:txBody>
      </p:sp>
    </p:spTree>
    <p:extLst>
      <p:ext uri="{BB962C8B-B14F-4D97-AF65-F5344CB8AC3E}">
        <p14:creationId xmlns:p14="http://schemas.microsoft.com/office/powerpoint/2010/main" val="2658677442"/>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pied de page 4"/>
          <p:cNvSpPr>
            <a:spLocks noGrp="1"/>
          </p:cNvSpPr>
          <p:nvPr>
            <p:ph type="ftr" sz="quarter" idx="11"/>
          </p:nvPr>
        </p:nvSpPr>
        <p:spPr>
          <a:xfrm>
            <a:off x="3124200" y="6356358"/>
            <a:ext cx="2895600" cy="365125"/>
          </a:xfrm>
          <a:prstGeom prst="rect">
            <a:avLst/>
          </a:prstGeom>
        </p:spPr>
        <p:txBody>
          <a:bodyPr/>
          <a:lstStyle/>
          <a:p>
            <a:endParaRPr lang="fr-BE">
              <a:solidFill>
                <a:prstClr val="black"/>
              </a:solidFill>
            </a:endParaRPr>
          </a:p>
        </p:txBody>
      </p:sp>
      <p:sp>
        <p:nvSpPr>
          <p:cNvPr id="6" name="Espace réservé du numéro de diapositive 5"/>
          <p:cNvSpPr>
            <a:spLocks noGrp="1"/>
          </p:cNvSpPr>
          <p:nvPr>
            <p:ph type="sldNum" sz="quarter" idx="12"/>
          </p:nvPr>
        </p:nvSpPr>
        <p:spPr>
          <a:xfrm>
            <a:off x="6553200" y="6356358"/>
            <a:ext cx="2133600" cy="365125"/>
          </a:xfrm>
          <a:prstGeom prst="rect">
            <a:avLst/>
          </a:prstGeom>
        </p:spPr>
        <p:txBody>
          <a:bodyPr/>
          <a:lstStyle/>
          <a:p>
            <a:fld id="{CF4668DC-857F-487D-BFFA-8C0CA5037977}" type="slidenum">
              <a:rPr lang="fr-BE" smtClean="0">
                <a:solidFill>
                  <a:prstClr val="black"/>
                </a:solidFill>
              </a:rPr>
              <a:pPr/>
              <a:t>‹#›</a:t>
            </a:fld>
            <a:endParaRPr lang="fr-BE">
              <a:solidFill>
                <a:prstClr val="black"/>
              </a:solidFill>
            </a:endParaRPr>
          </a:p>
        </p:txBody>
      </p:sp>
    </p:spTree>
    <p:extLst>
      <p:ext uri="{BB962C8B-B14F-4D97-AF65-F5344CB8AC3E}">
        <p14:creationId xmlns:p14="http://schemas.microsoft.com/office/powerpoint/2010/main" val="12323618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7" y="209554"/>
            <a:ext cx="8339137" cy="511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8139" y="1073153"/>
            <a:ext cx="4157662"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073153"/>
            <a:ext cx="415925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xfrm>
            <a:off x="227015" y="6592896"/>
            <a:ext cx="295275" cy="147637"/>
          </a:xfrm>
          <a:prstGeom prst="rect">
            <a:avLst/>
          </a:prstGeom>
          <a:ln/>
        </p:spPr>
        <p:txBody>
          <a:bodyPr/>
          <a:lstStyle>
            <a:lvl1pPr>
              <a:defRPr/>
            </a:lvl1pPr>
          </a:lstStyle>
          <a:p>
            <a:pPr eaLnBrk="0" hangingPunct="0">
              <a:defRPr/>
            </a:pPr>
            <a:fld id="{84B9D8D9-627F-4659-93BD-C1806894D758}" type="slidenum">
              <a:rPr lang="en-GB">
                <a:solidFill>
                  <a:prstClr val="black"/>
                </a:solidFill>
                <a:ea typeface="MS PGothic" pitchFamily="34" charset="-128"/>
              </a:rPr>
              <a:pPr eaLnBrk="0" hangingPunct="0">
                <a:defRPr/>
              </a:pPr>
              <a:t>‹#›</a:t>
            </a:fld>
            <a:endParaRPr lang="en-GB" dirty="0">
              <a:solidFill>
                <a:prstClr val="black"/>
              </a:solidFill>
              <a:ea typeface="MS PGothic" pitchFamily="34" charset="-128"/>
              <a:cs typeface="Arial" pitchFamily="34" charset="0"/>
            </a:endParaRPr>
          </a:p>
        </p:txBody>
      </p:sp>
      <p:sp>
        <p:nvSpPr>
          <p:cNvPr id="6" name="Rectangle 7"/>
          <p:cNvSpPr>
            <a:spLocks noGrp="1" noChangeArrowheads="1"/>
          </p:cNvSpPr>
          <p:nvPr>
            <p:ph type="ftr" sz="quarter" idx="11"/>
          </p:nvPr>
        </p:nvSpPr>
        <p:spPr>
          <a:xfrm>
            <a:off x="708029" y="6592888"/>
            <a:ext cx="3673475" cy="146050"/>
          </a:xfrm>
          <a:prstGeom prst="rect">
            <a:avLst/>
          </a:prstGeom>
          <a:ln/>
        </p:spPr>
        <p:txBody>
          <a:bodyPr/>
          <a:lstStyle>
            <a:lvl1pPr>
              <a:defRPr/>
            </a:lvl1pPr>
          </a:lstStyle>
          <a:p>
            <a:pPr eaLnBrk="0" hangingPunct="0">
              <a:defRPr/>
            </a:pPr>
            <a:r>
              <a:rPr lang="en-GB" dirty="0">
                <a:solidFill>
                  <a:prstClr val="black"/>
                </a:solidFill>
                <a:ea typeface="MS PGothic" pitchFamily="34" charset="-128"/>
              </a:rPr>
              <a:t>Novecare Coatings – Industrial Coatings Additives</a:t>
            </a:r>
          </a:p>
        </p:txBody>
      </p:sp>
    </p:spTree>
    <p:extLst>
      <p:ext uri="{BB962C8B-B14F-4D97-AF65-F5344CB8AC3E}">
        <p14:creationId xmlns:p14="http://schemas.microsoft.com/office/powerpoint/2010/main" val="1118831153"/>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4F7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rgbClr val="0076BE"/>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10/6/2018</a:t>
            </a:fld>
            <a:endParaRPr lang="en-US"/>
          </a:p>
        </p:txBody>
      </p:sp>
      <p:sp>
        <p:nvSpPr>
          <p:cNvPr id="6" name="Holder 6"/>
          <p:cNvSpPr>
            <a:spLocks noGrp="1"/>
          </p:cNvSpPr>
          <p:nvPr>
            <p:ph type="sldNum" sz="quarter" idx="7"/>
          </p:nvPr>
        </p:nvSpPr>
        <p:spPr/>
        <p:txBody>
          <a:bodyPr lIns="0" tIns="0" rIns="0" bIns="0"/>
          <a:lstStyle>
            <a:lvl1pPr>
              <a:defRPr sz="1800" b="0" i="0">
                <a:solidFill>
                  <a:schemeClr val="tx1"/>
                </a:solidFill>
                <a:latin typeface="Arial"/>
                <a:cs typeface="Arial"/>
              </a:defRPr>
            </a:lvl1pPr>
          </a:lstStyle>
          <a:p>
            <a:pPr marL="25400">
              <a:lnSpc>
                <a:spcPts val="2090"/>
              </a:lnSpc>
            </a:pPr>
            <a:fld id="{81D60167-4931-47E6-BA6A-407CBD079E47}" type="slidenum">
              <a:rPr spc="-5" dirty="0"/>
              <a:t>‹#›</a:t>
            </a:fld>
            <a:endParaRPr spc="-5"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5" name="Picture 11" descr="SOLVAY_styles_ppt_J_EXE-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ctrTitle"/>
          </p:nvPr>
        </p:nvSpPr>
        <p:spPr>
          <a:xfrm>
            <a:off x="2268538" y="2708277"/>
            <a:ext cx="4608512" cy="1470025"/>
          </a:xfrm>
        </p:spPr>
        <p:txBody>
          <a:bodyPr/>
          <a:lstStyle>
            <a:lvl1pPr algn="r">
              <a:defRPr sz="4000">
                <a:solidFill>
                  <a:schemeClr val="bg1"/>
                </a:solidFill>
              </a:defRPr>
            </a:lvl1pPr>
          </a:lstStyle>
          <a:p>
            <a:pPr lvl="0"/>
            <a:r>
              <a:rPr lang="en-US" noProof="0" smtClean="0"/>
              <a:t>Click to edit Master title style</a:t>
            </a:r>
            <a:endParaRPr lang="fr-FR" noProof="0" smtClean="0"/>
          </a:p>
        </p:txBody>
      </p:sp>
      <p:sp>
        <p:nvSpPr>
          <p:cNvPr id="6148" name="Rectangle 4"/>
          <p:cNvSpPr>
            <a:spLocks noGrp="1" noChangeArrowheads="1"/>
          </p:cNvSpPr>
          <p:nvPr>
            <p:ph type="subTitle" idx="1"/>
          </p:nvPr>
        </p:nvSpPr>
        <p:spPr>
          <a:xfrm>
            <a:off x="2268539" y="4508500"/>
            <a:ext cx="4535487" cy="1320800"/>
          </a:xfrm>
        </p:spPr>
        <p:txBody>
          <a:bodyPr/>
          <a:lstStyle>
            <a:lvl1pPr marL="0" indent="0" algn="r">
              <a:buFontTx/>
              <a:buNone/>
              <a:defRPr sz="2600">
                <a:solidFill>
                  <a:schemeClr val="bg1"/>
                </a:solidFill>
              </a:defRPr>
            </a:lvl1pPr>
          </a:lstStyle>
          <a:p>
            <a:pPr lvl="0"/>
            <a:r>
              <a:rPr lang="en-US" noProof="0" smtClean="0"/>
              <a:t>Click to edit Master subtitle style</a:t>
            </a:r>
            <a:endParaRPr lang="fr-FR" noProof="0" smtClean="0"/>
          </a:p>
        </p:txBody>
      </p:sp>
      <p:sp>
        <p:nvSpPr>
          <p:cNvPr id="6149" name="Rectangle 5"/>
          <p:cNvSpPr>
            <a:spLocks noGrp="1" noChangeArrowheads="1"/>
          </p:cNvSpPr>
          <p:nvPr>
            <p:ph type="dt" sz="half" idx="2"/>
          </p:nvPr>
        </p:nvSpPr>
        <p:spPr>
          <a:xfrm>
            <a:off x="179388" y="6381750"/>
            <a:ext cx="2133600" cy="260350"/>
          </a:xfrm>
          <a:prstGeom prst="rect">
            <a:avLst/>
          </a:prstGeom>
        </p:spPr>
        <p:txBody>
          <a:bodyPr/>
          <a:lstStyle>
            <a:lvl1pPr>
              <a:defRPr sz="1000">
                <a:solidFill>
                  <a:schemeClr val="bg1"/>
                </a:solidFill>
              </a:defRPr>
            </a:lvl1pPr>
          </a:lstStyle>
          <a:p>
            <a:fld id="{CA42088F-0508-4E5C-BDA0-A37C05C5E3B0}" type="datetime1">
              <a:rPr lang="en-US" smtClean="0">
                <a:solidFill>
                  <a:prstClr val="white"/>
                </a:solidFill>
                <a:cs typeface="Arial" pitchFamily="34" charset="0"/>
              </a:rPr>
              <a:pPr/>
              <a:t>10/6/2018</a:t>
            </a:fld>
            <a:endParaRPr lang="en-US">
              <a:solidFill>
                <a:prstClr val="white"/>
              </a:solidFill>
              <a:cs typeface="Arial" pitchFamily="34" charset="0"/>
            </a:endParaRPr>
          </a:p>
        </p:txBody>
      </p:sp>
      <p:sp>
        <p:nvSpPr>
          <p:cNvPr id="6150" name="Rectangle 6"/>
          <p:cNvSpPr>
            <a:spLocks noGrp="1" noChangeArrowheads="1"/>
          </p:cNvSpPr>
          <p:nvPr>
            <p:ph type="ftr" sz="quarter" idx="3"/>
          </p:nvPr>
        </p:nvSpPr>
        <p:spPr>
          <a:xfrm>
            <a:off x="6948492" y="6381750"/>
            <a:ext cx="2016125" cy="336550"/>
          </a:xfrm>
          <a:prstGeom prst="rect">
            <a:avLst/>
          </a:prstGeom>
        </p:spPr>
        <p:txBody>
          <a:bodyPr>
            <a:spAutoFit/>
          </a:bodyPr>
          <a:lstStyle>
            <a:lvl1pPr>
              <a:defRPr sz="1600" b="1"/>
            </a:lvl1pPr>
          </a:lstStyle>
          <a:p>
            <a:endParaRPr lang="en-US" dirty="0">
              <a:solidFill>
                <a:prstClr val="black"/>
              </a:solidFill>
              <a:cs typeface="Arial" pitchFamily="34" charset="0"/>
            </a:endParaRPr>
          </a:p>
        </p:txBody>
      </p:sp>
      <p:sp>
        <p:nvSpPr>
          <p:cNvPr id="6152" name="Rectangle 8"/>
          <p:cNvSpPr>
            <a:spLocks noChangeArrowheads="1"/>
          </p:cNvSpPr>
          <p:nvPr/>
        </p:nvSpPr>
        <p:spPr bwMode="auto">
          <a:xfrm>
            <a:off x="5003802" y="6308733"/>
            <a:ext cx="1727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b="1">
              <a:solidFill>
                <a:prstClr val="black"/>
              </a:solidFill>
              <a:cs typeface="Arial" pitchFamily="34" charset="0"/>
            </a:endParaRPr>
          </a:p>
        </p:txBody>
      </p:sp>
    </p:spTree>
    <p:extLst>
      <p:ext uri="{BB962C8B-B14F-4D97-AF65-F5344CB8AC3E}">
        <p14:creationId xmlns:p14="http://schemas.microsoft.com/office/powerpoint/2010/main" val="445831851"/>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2091252"/>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23854" y="1219200"/>
            <a:ext cx="8374063" cy="486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322866" y="6265498"/>
            <a:ext cx="466795" cy="369332"/>
          </a:xfrm>
          <a:prstGeom prst="rect">
            <a:avLst/>
          </a:prstGeom>
          <a:noFill/>
        </p:spPr>
        <p:txBody>
          <a:bodyPr wrap="none" rtlCol="0" anchor="ctr">
            <a:spAutoFit/>
          </a:bodyPr>
          <a:lstStyle/>
          <a:p>
            <a:pPr algn="ctr">
              <a:defRPr/>
            </a:pPr>
            <a:fld id="{6F245335-899A-46FF-9C2F-376B3F99CD1B}" type="slidenum">
              <a:rPr lang="fr-FR">
                <a:solidFill>
                  <a:prstClr val="black"/>
                </a:solidFill>
                <a:cs typeface="Arial" pitchFamily="34" charset="0"/>
              </a:rPr>
              <a:pPr algn="ctr">
                <a:defRPr/>
              </a:pPr>
              <a:t>‹#›</a:t>
            </a:fld>
            <a:endParaRPr lang="fr-FR" dirty="0">
              <a:solidFill>
                <a:prstClr val="black"/>
              </a:solidFill>
              <a:cs typeface="Arial" pitchFamily="34" charset="0"/>
            </a:endParaRPr>
          </a:p>
        </p:txBody>
      </p:sp>
    </p:spTree>
    <p:extLst>
      <p:ext uri="{BB962C8B-B14F-4D97-AF65-F5344CB8AC3E}">
        <p14:creationId xmlns:p14="http://schemas.microsoft.com/office/powerpoint/2010/main" val="4208200581"/>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3646793"/>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1" y="1219200"/>
            <a:ext cx="4110038"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6292" y="1219200"/>
            <a:ext cx="4111625"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0077531"/>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323850" y="260358"/>
            <a:ext cx="8351838" cy="720725"/>
          </a:xfrm>
        </p:spPr>
        <p:txBody>
          <a:bodyPr/>
          <a:lstStyle/>
          <a:p>
            <a:r>
              <a:rPr lang="en-US" smtClean="0"/>
              <a:t>Click to edit Master title style</a:t>
            </a:r>
            <a:endParaRPr lang="en-US"/>
          </a:p>
        </p:txBody>
      </p:sp>
    </p:spTree>
    <p:extLst>
      <p:ext uri="{BB962C8B-B14F-4D97-AF65-F5344CB8AC3E}">
        <p14:creationId xmlns:p14="http://schemas.microsoft.com/office/powerpoint/2010/main" val="1529416869"/>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ct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8943346"/>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1463899"/>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grpSp>
        <p:nvGrpSpPr>
          <p:cNvPr id="10" name="Group 21"/>
          <p:cNvGrpSpPr>
            <a:grpSpLocks/>
          </p:cNvGrpSpPr>
          <p:nvPr userDrawn="1"/>
        </p:nvGrpSpPr>
        <p:grpSpPr bwMode="auto">
          <a:xfrm>
            <a:off x="0" y="0"/>
            <a:ext cx="9144000" cy="6858000"/>
            <a:chOff x="0" y="0"/>
            <a:chExt cx="5760" cy="4320"/>
          </a:xfrm>
        </p:grpSpPr>
        <p:pic>
          <p:nvPicPr>
            <p:cNvPr id="11" name="Picture 19" descr="SOLVAY_styles_ppt_G_EXE-0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SOLVAY_cach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6" y="3763"/>
              <a:ext cx="1248" cy="557"/>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3" descr="SOLVAY_QUADRI_VER_SIG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00790" y="4076708"/>
            <a:ext cx="2044700" cy="25177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758955" y="5806440"/>
            <a:ext cx="1817677" cy="338554"/>
          </a:xfrm>
          <a:prstGeom prst="rect">
            <a:avLst/>
          </a:prstGeom>
          <a:noFill/>
        </p:spPr>
        <p:txBody>
          <a:bodyPr wrap="none" rtlCol="0">
            <a:spAutoFit/>
          </a:bodyPr>
          <a:lstStyle/>
          <a:p>
            <a:r>
              <a:rPr lang="en-US" sz="1600" b="1" dirty="0">
                <a:solidFill>
                  <a:srgbClr val="009EFE"/>
                </a:solidFill>
                <a:cs typeface="Arial" pitchFamily="34" charset="0"/>
              </a:rPr>
              <a:t>www.solvay.com</a:t>
            </a:r>
          </a:p>
        </p:txBody>
      </p:sp>
      <p:sp>
        <p:nvSpPr>
          <p:cNvPr id="22" name="Title 1"/>
          <p:cNvSpPr>
            <a:spLocks noGrp="1"/>
          </p:cNvSpPr>
          <p:nvPr>
            <p:ph type="ctrTitle"/>
          </p:nvPr>
        </p:nvSpPr>
        <p:spPr>
          <a:xfrm>
            <a:off x="685800" y="2130433"/>
            <a:ext cx="7772400" cy="1470025"/>
          </a:xfrm>
          <a:prstGeom prst="rect">
            <a:avLst/>
          </a:prstGeom>
        </p:spPr>
        <p:txBody>
          <a:bodyPr anchor="t"/>
          <a:lstStyle>
            <a:lvl1pPr>
              <a:defRPr>
                <a:solidFill>
                  <a:schemeClr val="tx1"/>
                </a:solidFill>
              </a:defRPr>
            </a:lvl1pPr>
          </a:lstStyle>
          <a:p>
            <a:r>
              <a:rPr lang="en-US" smtClean="0"/>
              <a:t>Click to edit Master title style</a:t>
            </a:r>
            <a:endParaRPr lang="en-US" dirty="0"/>
          </a:p>
        </p:txBody>
      </p:sp>
      <p:sp>
        <p:nvSpPr>
          <p:cNvPr id="23" name="Subtitle 2"/>
          <p:cNvSpPr>
            <a:spLocks noGrp="1"/>
          </p:cNvSpPr>
          <p:nvPr>
            <p:ph type="subTitle" idx="1"/>
          </p:nvPr>
        </p:nvSpPr>
        <p:spPr>
          <a:xfrm>
            <a:off x="1371600" y="3886200"/>
            <a:ext cx="6400800" cy="1752600"/>
          </a:xfrm>
        </p:spPr>
        <p:txBody>
          <a:bodyPr/>
          <a:lstStyle>
            <a:lvl1pPr marL="0" indent="0" algn="ctr">
              <a:buNone/>
              <a:defRPr sz="1600" b="1">
                <a:solidFill>
                  <a:srgbClr val="009EFE"/>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654481494"/>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703" y="1400641"/>
            <a:ext cx="4040061" cy="674557"/>
          </a:xfrm>
          <a:prstGeom prst="rect">
            <a:avLst/>
          </a:prstGeom>
        </p:spPr>
        <p:txBody>
          <a:bodyPr anchor="b"/>
          <a:lstStyle>
            <a:lvl1pPr marL="0" indent="0">
              <a:buNone/>
              <a:defRPr sz="1700" b="1"/>
            </a:lvl1pPr>
            <a:lvl2pPr marL="321549" indent="0">
              <a:buNone/>
              <a:defRPr sz="1400" b="1"/>
            </a:lvl2pPr>
            <a:lvl3pPr marL="643098" indent="0">
              <a:buNone/>
              <a:defRPr sz="1300" b="1"/>
            </a:lvl3pPr>
            <a:lvl4pPr marL="964646" indent="0">
              <a:buNone/>
              <a:defRPr sz="1100" b="1"/>
            </a:lvl4pPr>
            <a:lvl5pPr marL="1286195" indent="0">
              <a:buNone/>
              <a:defRPr sz="1100" b="1"/>
            </a:lvl5pPr>
            <a:lvl6pPr marL="1607744" indent="0">
              <a:buNone/>
              <a:defRPr sz="1100" b="1"/>
            </a:lvl6pPr>
            <a:lvl7pPr marL="1929293" indent="0">
              <a:buNone/>
              <a:defRPr sz="1100" b="1"/>
            </a:lvl7pPr>
            <a:lvl8pPr marL="2250841" indent="0">
              <a:buNone/>
              <a:defRPr sz="1100" b="1"/>
            </a:lvl8pPr>
            <a:lvl9pPr marL="2572390" indent="0">
              <a:buNone/>
              <a:defRPr sz="11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703" y="2040647"/>
            <a:ext cx="4040061" cy="4165062"/>
          </a:xfrm>
          <a:prstGeom prst="rect">
            <a:avLst/>
          </a:prstGeo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nl-BE" dirty="0" smtClean="0"/>
              <a:t>Cliquez pour modifier les styles du texte du masque</a:t>
            </a:r>
          </a:p>
          <a:p>
            <a:pPr lvl="1"/>
            <a:r>
              <a:rPr lang="nl-BE" dirty="0" smtClean="0"/>
              <a:t>Deuxième niveau</a:t>
            </a:r>
          </a:p>
          <a:p>
            <a:pPr lvl="2"/>
            <a:r>
              <a:rPr lang="nl-BE" dirty="0" smtClean="0"/>
              <a:t>Troisième niveau</a:t>
            </a:r>
          </a:p>
          <a:p>
            <a:pPr lvl="3"/>
            <a:r>
              <a:rPr lang="nl-BE" dirty="0" smtClean="0"/>
              <a:t>Quatrième niveau</a:t>
            </a:r>
          </a:p>
          <a:p>
            <a:pPr lvl="4"/>
            <a:r>
              <a:rPr lang="nl-BE" dirty="0" smtClean="0"/>
              <a:t>Cinquième niveau</a:t>
            </a:r>
            <a:endParaRPr lang="fr-FR" dirty="0"/>
          </a:p>
        </p:txBody>
      </p:sp>
      <p:sp>
        <p:nvSpPr>
          <p:cNvPr id="5" name="Espace réservé du texte 4"/>
          <p:cNvSpPr>
            <a:spLocks noGrp="1"/>
          </p:cNvSpPr>
          <p:nvPr>
            <p:ph type="body" sz="quarter" idx="3"/>
          </p:nvPr>
        </p:nvSpPr>
        <p:spPr>
          <a:xfrm>
            <a:off x="4645121" y="1400641"/>
            <a:ext cx="4041177" cy="674557"/>
          </a:xfrm>
          <a:prstGeom prst="rect">
            <a:avLst/>
          </a:prstGeom>
        </p:spPr>
        <p:txBody>
          <a:bodyPr anchor="b"/>
          <a:lstStyle>
            <a:lvl1pPr marL="0" indent="0">
              <a:buNone/>
              <a:defRPr sz="1700" b="1"/>
            </a:lvl1pPr>
            <a:lvl2pPr marL="321549" indent="0">
              <a:buNone/>
              <a:defRPr sz="1400" b="1"/>
            </a:lvl2pPr>
            <a:lvl3pPr marL="643098" indent="0">
              <a:buNone/>
              <a:defRPr sz="1300" b="1"/>
            </a:lvl3pPr>
            <a:lvl4pPr marL="964646" indent="0">
              <a:buNone/>
              <a:defRPr sz="1100" b="1"/>
            </a:lvl4pPr>
            <a:lvl5pPr marL="1286195" indent="0">
              <a:buNone/>
              <a:defRPr sz="1100" b="1"/>
            </a:lvl5pPr>
            <a:lvl6pPr marL="1607744" indent="0">
              <a:buNone/>
              <a:defRPr sz="1100" b="1"/>
            </a:lvl6pPr>
            <a:lvl7pPr marL="1929293" indent="0">
              <a:buNone/>
              <a:defRPr sz="1100" b="1"/>
            </a:lvl7pPr>
            <a:lvl8pPr marL="2250841" indent="0">
              <a:buNone/>
              <a:defRPr sz="1100" b="1"/>
            </a:lvl8pPr>
            <a:lvl9pPr marL="2572390" indent="0">
              <a:buNone/>
              <a:defRPr sz="11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121" y="2040647"/>
            <a:ext cx="4041177" cy="4165062"/>
          </a:xfrm>
          <a:prstGeom prst="rect">
            <a:avLst/>
          </a:prstGeo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Titre 1"/>
          <p:cNvSpPr>
            <a:spLocks noGrp="1"/>
          </p:cNvSpPr>
          <p:nvPr>
            <p:ph type="ctrTitle"/>
          </p:nvPr>
        </p:nvSpPr>
        <p:spPr>
          <a:xfrm>
            <a:off x="162991" y="194553"/>
            <a:ext cx="7314307" cy="691738"/>
          </a:xfrm>
          <a:prstGeom prst="rect">
            <a:avLst/>
          </a:prstGeom>
        </p:spPr>
        <p:txBody>
          <a:bodyPr/>
          <a:lstStyle>
            <a:lvl1pPr algn="l">
              <a:lnSpc>
                <a:spcPct val="90000"/>
              </a:lnSpc>
              <a:defRPr sz="2300" b="1" i="0" baseline="0">
                <a:solidFill>
                  <a:schemeClr val="bg1"/>
                </a:solidFill>
                <a:latin typeface="Helvetica"/>
              </a:defRPr>
            </a:lvl1pPr>
          </a:lstStyle>
          <a:p>
            <a:r>
              <a:rPr lang="nl-BE" dirty="0" smtClean="0"/>
              <a:t>Cliquez et modifiez le titre</a:t>
            </a:r>
            <a:endParaRPr lang="fr-FR" dirty="0"/>
          </a:p>
        </p:txBody>
      </p:sp>
    </p:spTree>
    <p:extLst>
      <p:ext uri="{BB962C8B-B14F-4D97-AF65-F5344CB8AC3E}">
        <p14:creationId xmlns:p14="http://schemas.microsoft.com/office/powerpoint/2010/main" val="2438718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4F7F"/>
                </a:solidFill>
                <a:latin typeface="Arial"/>
                <a:cs typeface="Arial"/>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10/6/2018</a:t>
            </a:fld>
            <a:endParaRPr lang="en-US"/>
          </a:p>
        </p:txBody>
      </p:sp>
      <p:sp>
        <p:nvSpPr>
          <p:cNvPr id="7" name="Holder 7"/>
          <p:cNvSpPr>
            <a:spLocks noGrp="1"/>
          </p:cNvSpPr>
          <p:nvPr>
            <p:ph type="sldNum" sz="quarter" idx="7"/>
          </p:nvPr>
        </p:nvSpPr>
        <p:spPr/>
        <p:txBody>
          <a:bodyPr lIns="0" tIns="0" rIns="0" bIns="0"/>
          <a:lstStyle>
            <a:lvl1pPr>
              <a:defRPr sz="1800" b="0" i="0">
                <a:solidFill>
                  <a:schemeClr val="tx1"/>
                </a:solidFill>
                <a:latin typeface="Arial"/>
                <a:cs typeface="Arial"/>
              </a:defRPr>
            </a:lvl1pPr>
          </a:lstStyle>
          <a:p>
            <a:pPr marL="25400">
              <a:lnSpc>
                <a:spcPts val="2090"/>
              </a:lnSpc>
            </a:pPr>
            <a:fld id="{81D60167-4931-47E6-BA6A-407CBD079E47}" type="slidenum">
              <a:rPr spc="-5" dirty="0"/>
              <a:t>‹#›</a:t>
            </a:fld>
            <a:endParaRPr spc="-5"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7" y="209554"/>
            <a:ext cx="8339137" cy="511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8138" y="1073153"/>
            <a:ext cx="8469312" cy="5116513"/>
          </a:xfrm>
        </p:spPr>
        <p:txBody>
          <a:bodyPr/>
          <a:lstStyle/>
          <a:p>
            <a:pPr lvl="0"/>
            <a:endParaRPr lang="en-US" noProof="0" smtClean="0"/>
          </a:p>
        </p:txBody>
      </p:sp>
    </p:spTree>
    <p:extLst>
      <p:ext uri="{BB962C8B-B14F-4D97-AF65-F5344CB8AC3E}">
        <p14:creationId xmlns:p14="http://schemas.microsoft.com/office/powerpoint/2010/main" val="1944890077"/>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7" y="209554"/>
            <a:ext cx="8339137" cy="5111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38139" y="1073153"/>
            <a:ext cx="4157662"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1" y="1073158"/>
            <a:ext cx="4159250" cy="2481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1" y="3706813"/>
            <a:ext cx="4159250" cy="2482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7991140"/>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8"/>
            <a:ext cx="2895600" cy="365125"/>
          </a:xfrm>
          <a:prstGeom prst="rect">
            <a:avLst/>
          </a:prstGeom>
        </p:spPr>
        <p:txBody>
          <a:bodyPr/>
          <a:lstStyle/>
          <a:p>
            <a:pPr fontAlgn="base">
              <a:spcBef>
                <a:spcPct val="0"/>
              </a:spcBef>
              <a:spcAft>
                <a:spcPct val="0"/>
              </a:spcAft>
            </a:pPr>
            <a:endParaRPr lang="en-US">
              <a:solidFill>
                <a:prstClr val="black"/>
              </a:solidFill>
              <a:cs typeface="Arial" pitchFamily="34" charset="0"/>
            </a:endParaRPr>
          </a:p>
        </p:txBody>
      </p:sp>
      <p:sp>
        <p:nvSpPr>
          <p:cNvPr id="4" name="Slide Number Placeholder 3"/>
          <p:cNvSpPr>
            <a:spLocks noGrp="1"/>
          </p:cNvSpPr>
          <p:nvPr>
            <p:ph type="sldNum" sz="quarter" idx="12"/>
          </p:nvPr>
        </p:nvSpPr>
        <p:spPr>
          <a:xfrm>
            <a:off x="6553200" y="6356358"/>
            <a:ext cx="2133600" cy="365125"/>
          </a:xfrm>
          <a:prstGeom prst="rect">
            <a:avLst/>
          </a:prstGeom>
        </p:spPr>
        <p:txBody>
          <a:bodyPr/>
          <a:lstStyle/>
          <a:p>
            <a:pPr fontAlgn="base">
              <a:spcBef>
                <a:spcPct val="0"/>
              </a:spcBef>
              <a:spcAft>
                <a:spcPct val="0"/>
              </a:spcAft>
            </a:pPr>
            <a:fld id="{E0F7325D-8FA3-4B71-B0BF-6716732FA06C}" type="slidenum">
              <a:rPr lang="en-US">
                <a:solidFill>
                  <a:prstClr val="black"/>
                </a:solidFill>
                <a:cs typeface="Arial" pitchFamily="34" charset="0"/>
              </a:rPr>
              <a:pPr fontAlgn="base">
                <a:spcBef>
                  <a:spcPct val="0"/>
                </a:spcBef>
                <a:spcAft>
                  <a:spcPct val="0"/>
                </a:spcAft>
              </a:pPr>
              <a:t>‹#›</a:t>
            </a:fld>
            <a:endParaRPr lang="en-US">
              <a:solidFill>
                <a:prstClr val="black"/>
              </a:solidFill>
              <a:cs typeface="Arial" pitchFamily="34" charset="0"/>
            </a:endParaRPr>
          </a:p>
        </p:txBody>
      </p:sp>
    </p:spTree>
    <p:extLst>
      <p:ext uri="{BB962C8B-B14F-4D97-AF65-F5344CB8AC3E}">
        <p14:creationId xmlns:p14="http://schemas.microsoft.com/office/powerpoint/2010/main" val="4276526740"/>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pied de page 4"/>
          <p:cNvSpPr>
            <a:spLocks noGrp="1"/>
          </p:cNvSpPr>
          <p:nvPr>
            <p:ph type="ftr" sz="quarter" idx="11"/>
          </p:nvPr>
        </p:nvSpPr>
        <p:spPr>
          <a:xfrm>
            <a:off x="3124200" y="6356358"/>
            <a:ext cx="2895600" cy="365125"/>
          </a:xfrm>
          <a:prstGeom prst="rect">
            <a:avLst/>
          </a:prstGeom>
        </p:spPr>
        <p:txBody>
          <a:bodyPr/>
          <a:lstStyle/>
          <a:p>
            <a:endParaRPr lang="fr-BE">
              <a:solidFill>
                <a:prstClr val="black"/>
              </a:solidFill>
            </a:endParaRPr>
          </a:p>
        </p:txBody>
      </p:sp>
      <p:sp>
        <p:nvSpPr>
          <p:cNvPr id="6" name="Espace réservé du numéro de diapositive 5"/>
          <p:cNvSpPr>
            <a:spLocks noGrp="1"/>
          </p:cNvSpPr>
          <p:nvPr>
            <p:ph type="sldNum" sz="quarter" idx="12"/>
          </p:nvPr>
        </p:nvSpPr>
        <p:spPr>
          <a:xfrm>
            <a:off x="6553200" y="6356358"/>
            <a:ext cx="2133600" cy="365125"/>
          </a:xfrm>
          <a:prstGeom prst="rect">
            <a:avLst/>
          </a:prstGeom>
        </p:spPr>
        <p:txBody>
          <a:bodyPr/>
          <a:lstStyle/>
          <a:p>
            <a:fld id="{CF4668DC-857F-487D-BFFA-8C0CA5037977}" type="slidenum">
              <a:rPr lang="fr-BE" smtClean="0">
                <a:solidFill>
                  <a:prstClr val="black"/>
                </a:solidFill>
              </a:rPr>
              <a:pPr/>
              <a:t>‹#›</a:t>
            </a:fld>
            <a:endParaRPr lang="fr-BE">
              <a:solidFill>
                <a:prstClr val="black"/>
              </a:solidFill>
            </a:endParaRPr>
          </a:p>
        </p:txBody>
      </p:sp>
    </p:spTree>
    <p:extLst>
      <p:ext uri="{BB962C8B-B14F-4D97-AF65-F5344CB8AC3E}">
        <p14:creationId xmlns:p14="http://schemas.microsoft.com/office/powerpoint/2010/main" val="275789878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7" y="209554"/>
            <a:ext cx="8339137" cy="511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8139" y="1073153"/>
            <a:ext cx="4157662"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073153"/>
            <a:ext cx="415925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xfrm>
            <a:off x="227015" y="6592896"/>
            <a:ext cx="295275" cy="147637"/>
          </a:xfrm>
          <a:prstGeom prst="rect">
            <a:avLst/>
          </a:prstGeom>
          <a:ln/>
        </p:spPr>
        <p:txBody>
          <a:bodyPr/>
          <a:lstStyle>
            <a:lvl1pPr>
              <a:defRPr/>
            </a:lvl1pPr>
          </a:lstStyle>
          <a:p>
            <a:pPr eaLnBrk="0" hangingPunct="0">
              <a:defRPr/>
            </a:pPr>
            <a:fld id="{84B9D8D9-627F-4659-93BD-C1806894D758}" type="slidenum">
              <a:rPr lang="en-GB">
                <a:solidFill>
                  <a:prstClr val="black"/>
                </a:solidFill>
                <a:ea typeface="MS PGothic" pitchFamily="34" charset="-128"/>
              </a:rPr>
              <a:pPr eaLnBrk="0" hangingPunct="0">
                <a:defRPr/>
              </a:pPr>
              <a:t>‹#›</a:t>
            </a:fld>
            <a:endParaRPr lang="en-GB" dirty="0">
              <a:solidFill>
                <a:prstClr val="black"/>
              </a:solidFill>
              <a:ea typeface="MS PGothic" pitchFamily="34" charset="-128"/>
              <a:cs typeface="Arial" pitchFamily="34" charset="0"/>
            </a:endParaRPr>
          </a:p>
        </p:txBody>
      </p:sp>
      <p:sp>
        <p:nvSpPr>
          <p:cNvPr id="6" name="Rectangle 7"/>
          <p:cNvSpPr>
            <a:spLocks noGrp="1" noChangeArrowheads="1"/>
          </p:cNvSpPr>
          <p:nvPr>
            <p:ph type="ftr" sz="quarter" idx="11"/>
          </p:nvPr>
        </p:nvSpPr>
        <p:spPr>
          <a:xfrm>
            <a:off x="708029" y="6592888"/>
            <a:ext cx="3673475" cy="146050"/>
          </a:xfrm>
          <a:prstGeom prst="rect">
            <a:avLst/>
          </a:prstGeom>
          <a:ln/>
        </p:spPr>
        <p:txBody>
          <a:bodyPr/>
          <a:lstStyle>
            <a:lvl1pPr>
              <a:defRPr/>
            </a:lvl1pPr>
          </a:lstStyle>
          <a:p>
            <a:pPr eaLnBrk="0" hangingPunct="0">
              <a:defRPr/>
            </a:pPr>
            <a:r>
              <a:rPr lang="en-GB" dirty="0">
                <a:solidFill>
                  <a:prstClr val="black"/>
                </a:solidFill>
                <a:ea typeface="MS PGothic" pitchFamily="34" charset="-128"/>
              </a:rPr>
              <a:t>Novecare Coatings – Industrial Coatings Additives</a:t>
            </a:r>
          </a:p>
        </p:txBody>
      </p:sp>
    </p:spTree>
    <p:extLst>
      <p:ext uri="{BB962C8B-B14F-4D97-AF65-F5344CB8AC3E}">
        <p14:creationId xmlns:p14="http://schemas.microsoft.com/office/powerpoint/2010/main" val="1770739867"/>
      </p:ext>
    </p:extLst>
  </p:cSld>
  <p:clrMapOvr>
    <a:masterClrMapping/>
  </p:clrMapOvr>
  <p:transition spd="slow">
    <p:wipe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5" name="Picture 11" descr="SOLVAY_styles_ppt_J_EXE-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ctrTitle"/>
          </p:nvPr>
        </p:nvSpPr>
        <p:spPr>
          <a:xfrm>
            <a:off x="2268538" y="2708277"/>
            <a:ext cx="4608512" cy="1470025"/>
          </a:xfrm>
        </p:spPr>
        <p:txBody>
          <a:bodyPr/>
          <a:lstStyle>
            <a:lvl1pPr algn="r">
              <a:defRPr sz="4000">
                <a:solidFill>
                  <a:schemeClr val="bg1"/>
                </a:solidFill>
              </a:defRPr>
            </a:lvl1pPr>
          </a:lstStyle>
          <a:p>
            <a:pPr lvl="0"/>
            <a:r>
              <a:rPr lang="en-US" noProof="0" smtClean="0"/>
              <a:t>Click to edit Master title style</a:t>
            </a:r>
            <a:endParaRPr lang="fr-FR" noProof="0" smtClean="0"/>
          </a:p>
        </p:txBody>
      </p:sp>
      <p:sp>
        <p:nvSpPr>
          <p:cNvPr id="6148" name="Rectangle 4"/>
          <p:cNvSpPr>
            <a:spLocks noGrp="1" noChangeArrowheads="1"/>
          </p:cNvSpPr>
          <p:nvPr>
            <p:ph type="subTitle" idx="1"/>
          </p:nvPr>
        </p:nvSpPr>
        <p:spPr>
          <a:xfrm>
            <a:off x="2268539" y="4508500"/>
            <a:ext cx="4535487" cy="1320800"/>
          </a:xfrm>
        </p:spPr>
        <p:txBody>
          <a:bodyPr/>
          <a:lstStyle>
            <a:lvl1pPr marL="0" indent="0" algn="r">
              <a:buFontTx/>
              <a:buNone/>
              <a:defRPr sz="2600">
                <a:solidFill>
                  <a:schemeClr val="bg1"/>
                </a:solidFill>
              </a:defRPr>
            </a:lvl1pPr>
          </a:lstStyle>
          <a:p>
            <a:pPr lvl="0"/>
            <a:r>
              <a:rPr lang="en-US" noProof="0" smtClean="0"/>
              <a:t>Click to edit Master subtitle style</a:t>
            </a:r>
            <a:endParaRPr lang="fr-FR" noProof="0" smtClean="0"/>
          </a:p>
        </p:txBody>
      </p:sp>
      <p:sp>
        <p:nvSpPr>
          <p:cNvPr id="6149" name="Rectangle 5"/>
          <p:cNvSpPr>
            <a:spLocks noGrp="1" noChangeArrowheads="1"/>
          </p:cNvSpPr>
          <p:nvPr>
            <p:ph type="dt" sz="half" idx="2"/>
          </p:nvPr>
        </p:nvSpPr>
        <p:spPr>
          <a:xfrm>
            <a:off x="179388" y="6381750"/>
            <a:ext cx="2133600" cy="260350"/>
          </a:xfrm>
          <a:prstGeom prst="rect">
            <a:avLst/>
          </a:prstGeom>
        </p:spPr>
        <p:txBody>
          <a:bodyPr/>
          <a:lstStyle>
            <a:lvl1pPr>
              <a:defRPr sz="1000">
                <a:solidFill>
                  <a:schemeClr val="bg1"/>
                </a:solidFill>
              </a:defRPr>
            </a:lvl1pPr>
          </a:lstStyle>
          <a:p>
            <a:fld id="{CA42088F-0508-4E5C-BDA0-A37C05C5E3B0}" type="datetime1">
              <a:rPr lang="en-US" smtClean="0">
                <a:solidFill>
                  <a:prstClr val="white"/>
                </a:solidFill>
                <a:cs typeface="Arial" pitchFamily="34" charset="0"/>
              </a:rPr>
              <a:pPr/>
              <a:t>10/6/2018</a:t>
            </a:fld>
            <a:endParaRPr lang="en-US">
              <a:solidFill>
                <a:prstClr val="white"/>
              </a:solidFill>
              <a:cs typeface="Arial" pitchFamily="34" charset="0"/>
            </a:endParaRPr>
          </a:p>
        </p:txBody>
      </p:sp>
      <p:sp>
        <p:nvSpPr>
          <p:cNvPr id="6150" name="Rectangle 6"/>
          <p:cNvSpPr>
            <a:spLocks noGrp="1" noChangeArrowheads="1"/>
          </p:cNvSpPr>
          <p:nvPr>
            <p:ph type="ftr" sz="quarter" idx="3"/>
          </p:nvPr>
        </p:nvSpPr>
        <p:spPr>
          <a:xfrm>
            <a:off x="6948492" y="6381750"/>
            <a:ext cx="2016125" cy="336550"/>
          </a:xfrm>
          <a:prstGeom prst="rect">
            <a:avLst/>
          </a:prstGeom>
        </p:spPr>
        <p:txBody>
          <a:bodyPr>
            <a:spAutoFit/>
          </a:bodyPr>
          <a:lstStyle>
            <a:lvl1pPr>
              <a:defRPr sz="1600" b="1"/>
            </a:lvl1pPr>
          </a:lstStyle>
          <a:p>
            <a:endParaRPr lang="en-US" dirty="0">
              <a:solidFill>
                <a:prstClr val="black"/>
              </a:solidFill>
              <a:cs typeface="Arial" pitchFamily="34" charset="0"/>
            </a:endParaRPr>
          </a:p>
        </p:txBody>
      </p:sp>
      <p:sp>
        <p:nvSpPr>
          <p:cNvPr id="6152" name="Rectangle 8"/>
          <p:cNvSpPr>
            <a:spLocks noChangeArrowheads="1"/>
          </p:cNvSpPr>
          <p:nvPr/>
        </p:nvSpPr>
        <p:spPr bwMode="auto">
          <a:xfrm>
            <a:off x="5003802" y="6308733"/>
            <a:ext cx="1727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b="1">
              <a:solidFill>
                <a:prstClr val="black"/>
              </a:solidFill>
              <a:cs typeface="Arial" pitchFamily="34" charset="0"/>
            </a:endParaRPr>
          </a:p>
        </p:txBody>
      </p:sp>
    </p:spTree>
    <p:extLst>
      <p:ext uri="{BB962C8B-B14F-4D97-AF65-F5344CB8AC3E}">
        <p14:creationId xmlns:p14="http://schemas.microsoft.com/office/powerpoint/2010/main" val="4275539379"/>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0648016"/>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23854" y="1219200"/>
            <a:ext cx="8374063" cy="486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322866" y="6265498"/>
            <a:ext cx="466795" cy="369332"/>
          </a:xfrm>
          <a:prstGeom prst="rect">
            <a:avLst/>
          </a:prstGeom>
          <a:noFill/>
        </p:spPr>
        <p:txBody>
          <a:bodyPr wrap="none" rtlCol="0" anchor="ctr">
            <a:spAutoFit/>
          </a:bodyPr>
          <a:lstStyle/>
          <a:p>
            <a:pPr algn="ctr">
              <a:defRPr/>
            </a:pPr>
            <a:fld id="{6F245335-899A-46FF-9C2F-376B3F99CD1B}" type="slidenum">
              <a:rPr lang="fr-FR">
                <a:solidFill>
                  <a:prstClr val="black"/>
                </a:solidFill>
                <a:cs typeface="Arial" pitchFamily="34" charset="0"/>
              </a:rPr>
              <a:pPr algn="ctr">
                <a:defRPr/>
              </a:pPr>
              <a:t>‹#›</a:t>
            </a:fld>
            <a:endParaRPr lang="fr-FR" dirty="0">
              <a:solidFill>
                <a:prstClr val="black"/>
              </a:solidFill>
              <a:cs typeface="Arial" pitchFamily="34" charset="0"/>
            </a:endParaRPr>
          </a:p>
        </p:txBody>
      </p:sp>
    </p:spTree>
    <p:extLst>
      <p:ext uri="{BB962C8B-B14F-4D97-AF65-F5344CB8AC3E}">
        <p14:creationId xmlns:p14="http://schemas.microsoft.com/office/powerpoint/2010/main" val="437870297"/>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538135"/>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1" y="1219200"/>
            <a:ext cx="4110038"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6292" y="1219200"/>
            <a:ext cx="4111625"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476574"/>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4F7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10/6/2018</a:t>
            </a:fld>
            <a:endParaRPr lang="en-US"/>
          </a:p>
        </p:txBody>
      </p:sp>
      <p:sp>
        <p:nvSpPr>
          <p:cNvPr id="5" name="Holder 5"/>
          <p:cNvSpPr>
            <a:spLocks noGrp="1"/>
          </p:cNvSpPr>
          <p:nvPr>
            <p:ph type="sldNum" sz="quarter" idx="7"/>
          </p:nvPr>
        </p:nvSpPr>
        <p:spPr/>
        <p:txBody>
          <a:bodyPr lIns="0" tIns="0" rIns="0" bIns="0"/>
          <a:lstStyle>
            <a:lvl1pPr>
              <a:defRPr sz="1800" b="0" i="0">
                <a:solidFill>
                  <a:schemeClr val="tx1"/>
                </a:solidFill>
                <a:latin typeface="Arial"/>
                <a:cs typeface="Arial"/>
              </a:defRPr>
            </a:lvl1pPr>
          </a:lstStyle>
          <a:p>
            <a:pPr marL="25400">
              <a:lnSpc>
                <a:spcPts val="2090"/>
              </a:lnSpc>
            </a:pPr>
            <a:fld id="{81D60167-4931-47E6-BA6A-407CBD079E47}" type="slidenum">
              <a:rPr spc="-5" dirty="0"/>
              <a:t>‹#›</a:t>
            </a:fld>
            <a:endParaRPr spc="-5"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323850" y="260358"/>
            <a:ext cx="8351838" cy="720725"/>
          </a:xfrm>
        </p:spPr>
        <p:txBody>
          <a:bodyPr/>
          <a:lstStyle/>
          <a:p>
            <a:r>
              <a:rPr lang="en-US" smtClean="0"/>
              <a:t>Click to edit Master title style</a:t>
            </a:r>
            <a:endParaRPr lang="en-US"/>
          </a:p>
        </p:txBody>
      </p:sp>
    </p:spTree>
    <p:extLst>
      <p:ext uri="{BB962C8B-B14F-4D97-AF65-F5344CB8AC3E}">
        <p14:creationId xmlns:p14="http://schemas.microsoft.com/office/powerpoint/2010/main" val="3256191489"/>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ct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9100536"/>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4179024"/>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grpSp>
        <p:nvGrpSpPr>
          <p:cNvPr id="10" name="Group 21"/>
          <p:cNvGrpSpPr>
            <a:grpSpLocks/>
          </p:cNvGrpSpPr>
          <p:nvPr userDrawn="1"/>
        </p:nvGrpSpPr>
        <p:grpSpPr bwMode="auto">
          <a:xfrm>
            <a:off x="0" y="0"/>
            <a:ext cx="9144000" cy="6858000"/>
            <a:chOff x="0" y="0"/>
            <a:chExt cx="5760" cy="4320"/>
          </a:xfrm>
        </p:grpSpPr>
        <p:pic>
          <p:nvPicPr>
            <p:cNvPr id="11" name="Picture 19" descr="SOLVAY_styles_ppt_G_EXE-0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SOLVAY_cach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6" y="3763"/>
              <a:ext cx="1248" cy="557"/>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3" descr="SOLVAY_QUADRI_VER_SIG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00790" y="4076708"/>
            <a:ext cx="2044700" cy="25177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758955" y="5806440"/>
            <a:ext cx="1817677" cy="338554"/>
          </a:xfrm>
          <a:prstGeom prst="rect">
            <a:avLst/>
          </a:prstGeom>
          <a:noFill/>
        </p:spPr>
        <p:txBody>
          <a:bodyPr wrap="none" rtlCol="0">
            <a:spAutoFit/>
          </a:bodyPr>
          <a:lstStyle/>
          <a:p>
            <a:r>
              <a:rPr lang="en-US" sz="1600" b="1" dirty="0">
                <a:solidFill>
                  <a:srgbClr val="009EFE"/>
                </a:solidFill>
                <a:cs typeface="Arial" pitchFamily="34" charset="0"/>
              </a:rPr>
              <a:t>www.solvay.com</a:t>
            </a:r>
          </a:p>
        </p:txBody>
      </p:sp>
      <p:sp>
        <p:nvSpPr>
          <p:cNvPr id="22" name="Title 1"/>
          <p:cNvSpPr>
            <a:spLocks noGrp="1"/>
          </p:cNvSpPr>
          <p:nvPr>
            <p:ph type="ctrTitle"/>
          </p:nvPr>
        </p:nvSpPr>
        <p:spPr>
          <a:xfrm>
            <a:off x="685800" y="2130433"/>
            <a:ext cx="7772400" cy="1470025"/>
          </a:xfrm>
          <a:prstGeom prst="rect">
            <a:avLst/>
          </a:prstGeom>
        </p:spPr>
        <p:txBody>
          <a:bodyPr anchor="t"/>
          <a:lstStyle>
            <a:lvl1pPr>
              <a:defRPr>
                <a:solidFill>
                  <a:schemeClr val="tx1"/>
                </a:solidFill>
              </a:defRPr>
            </a:lvl1pPr>
          </a:lstStyle>
          <a:p>
            <a:r>
              <a:rPr lang="en-US" smtClean="0"/>
              <a:t>Click to edit Master title style</a:t>
            </a:r>
            <a:endParaRPr lang="en-US" dirty="0"/>
          </a:p>
        </p:txBody>
      </p:sp>
      <p:sp>
        <p:nvSpPr>
          <p:cNvPr id="23" name="Subtitle 2"/>
          <p:cNvSpPr>
            <a:spLocks noGrp="1"/>
          </p:cNvSpPr>
          <p:nvPr>
            <p:ph type="subTitle" idx="1"/>
          </p:nvPr>
        </p:nvSpPr>
        <p:spPr>
          <a:xfrm>
            <a:off x="1371600" y="3886200"/>
            <a:ext cx="6400800" cy="1752600"/>
          </a:xfrm>
        </p:spPr>
        <p:txBody>
          <a:bodyPr/>
          <a:lstStyle>
            <a:lvl1pPr marL="0" indent="0" algn="ctr">
              <a:buNone/>
              <a:defRPr sz="1600" b="1">
                <a:solidFill>
                  <a:srgbClr val="009EFE"/>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657983310"/>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703" y="1400641"/>
            <a:ext cx="4040061" cy="674557"/>
          </a:xfrm>
          <a:prstGeom prst="rect">
            <a:avLst/>
          </a:prstGeom>
        </p:spPr>
        <p:txBody>
          <a:bodyPr anchor="b"/>
          <a:lstStyle>
            <a:lvl1pPr marL="0" indent="0">
              <a:buNone/>
              <a:defRPr sz="1700" b="1"/>
            </a:lvl1pPr>
            <a:lvl2pPr marL="321549" indent="0">
              <a:buNone/>
              <a:defRPr sz="1400" b="1"/>
            </a:lvl2pPr>
            <a:lvl3pPr marL="643098" indent="0">
              <a:buNone/>
              <a:defRPr sz="1300" b="1"/>
            </a:lvl3pPr>
            <a:lvl4pPr marL="964646" indent="0">
              <a:buNone/>
              <a:defRPr sz="1100" b="1"/>
            </a:lvl4pPr>
            <a:lvl5pPr marL="1286195" indent="0">
              <a:buNone/>
              <a:defRPr sz="1100" b="1"/>
            </a:lvl5pPr>
            <a:lvl6pPr marL="1607744" indent="0">
              <a:buNone/>
              <a:defRPr sz="1100" b="1"/>
            </a:lvl6pPr>
            <a:lvl7pPr marL="1929293" indent="0">
              <a:buNone/>
              <a:defRPr sz="1100" b="1"/>
            </a:lvl7pPr>
            <a:lvl8pPr marL="2250841" indent="0">
              <a:buNone/>
              <a:defRPr sz="1100" b="1"/>
            </a:lvl8pPr>
            <a:lvl9pPr marL="2572390" indent="0">
              <a:buNone/>
              <a:defRPr sz="11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457703" y="2040647"/>
            <a:ext cx="4040061" cy="4165062"/>
          </a:xfrm>
          <a:prstGeom prst="rect">
            <a:avLst/>
          </a:prstGeo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nl-BE" dirty="0" smtClean="0"/>
              <a:t>Cliquez pour modifier les styles du texte du masque</a:t>
            </a:r>
          </a:p>
          <a:p>
            <a:pPr lvl="1"/>
            <a:r>
              <a:rPr lang="nl-BE" dirty="0" smtClean="0"/>
              <a:t>Deuxième niveau</a:t>
            </a:r>
          </a:p>
          <a:p>
            <a:pPr lvl="2"/>
            <a:r>
              <a:rPr lang="nl-BE" dirty="0" smtClean="0"/>
              <a:t>Troisième niveau</a:t>
            </a:r>
          </a:p>
          <a:p>
            <a:pPr lvl="3"/>
            <a:r>
              <a:rPr lang="nl-BE" dirty="0" smtClean="0"/>
              <a:t>Quatrième niveau</a:t>
            </a:r>
          </a:p>
          <a:p>
            <a:pPr lvl="4"/>
            <a:r>
              <a:rPr lang="nl-BE" dirty="0" smtClean="0"/>
              <a:t>Cinquième niveau</a:t>
            </a:r>
            <a:endParaRPr lang="fr-FR" dirty="0"/>
          </a:p>
        </p:txBody>
      </p:sp>
      <p:sp>
        <p:nvSpPr>
          <p:cNvPr id="5" name="Espace réservé du texte 4"/>
          <p:cNvSpPr>
            <a:spLocks noGrp="1"/>
          </p:cNvSpPr>
          <p:nvPr>
            <p:ph type="body" sz="quarter" idx="3"/>
          </p:nvPr>
        </p:nvSpPr>
        <p:spPr>
          <a:xfrm>
            <a:off x="4645121" y="1400641"/>
            <a:ext cx="4041177" cy="674557"/>
          </a:xfrm>
          <a:prstGeom prst="rect">
            <a:avLst/>
          </a:prstGeom>
        </p:spPr>
        <p:txBody>
          <a:bodyPr anchor="b"/>
          <a:lstStyle>
            <a:lvl1pPr marL="0" indent="0">
              <a:buNone/>
              <a:defRPr sz="1700" b="1"/>
            </a:lvl1pPr>
            <a:lvl2pPr marL="321549" indent="0">
              <a:buNone/>
              <a:defRPr sz="1400" b="1"/>
            </a:lvl2pPr>
            <a:lvl3pPr marL="643098" indent="0">
              <a:buNone/>
              <a:defRPr sz="1300" b="1"/>
            </a:lvl3pPr>
            <a:lvl4pPr marL="964646" indent="0">
              <a:buNone/>
              <a:defRPr sz="1100" b="1"/>
            </a:lvl4pPr>
            <a:lvl5pPr marL="1286195" indent="0">
              <a:buNone/>
              <a:defRPr sz="1100" b="1"/>
            </a:lvl5pPr>
            <a:lvl6pPr marL="1607744" indent="0">
              <a:buNone/>
              <a:defRPr sz="1100" b="1"/>
            </a:lvl6pPr>
            <a:lvl7pPr marL="1929293" indent="0">
              <a:buNone/>
              <a:defRPr sz="1100" b="1"/>
            </a:lvl7pPr>
            <a:lvl8pPr marL="2250841" indent="0">
              <a:buNone/>
              <a:defRPr sz="1100" b="1"/>
            </a:lvl8pPr>
            <a:lvl9pPr marL="2572390" indent="0">
              <a:buNone/>
              <a:defRPr sz="11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4645121" y="2040647"/>
            <a:ext cx="4041177" cy="4165062"/>
          </a:xfrm>
          <a:prstGeom prst="rect">
            <a:avLst/>
          </a:prstGeo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Titre 1"/>
          <p:cNvSpPr>
            <a:spLocks noGrp="1"/>
          </p:cNvSpPr>
          <p:nvPr>
            <p:ph type="ctrTitle"/>
          </p:nvPr>
        </p:nvSpPr>
        <p:spPr>
          <a:xfrm>
            <a:off x="162991" y="194553"/>
            <a:ext cx="7314307" cy="691738"/>
          </a:xfrm>
          <a:prstGeom prst="rect">
            <a:avLst/>
          </a:prstGeom>
        </p:spPr>
        <p:txBody>
          <a:bodyPr/>
          <a:lstStyle>
            <a:lvl1pPr algn="l">
              <a:lnSpc>
                <a:spcPct val="90000"/>
              </a:lnSpc>
              <a:defRPr sz="2300" b="1" i="0" baseline="0">
                <a:solidFill>
                  <a:schemeClr val="bg1"/>
                </a:solidFill>
                <a:latin typeface="Helvetica"/>
              </a:defRPr>
            </a:lvl1pPr>
          </a:lstStyle>
          <a:p>
            <a:r>
              <a:rPr lang="nl-BE" dirty="0" smtClean="0"/>
              <a:t>Cliquez et modifiez le titre</a:t>
            </a:r>
            <a:endParaRPr lang="fr-FR" dirty="0"/>
          </a:p>
        </p:txBody>
      </p:sp>
    </p:spTree>
    <p:extLst>
      <p:ext uri="{BB962C8B-B14F-4D97-AF65-F5344CB8AC3E}">
        <p14:creationId xmlns:p14="http://schemas.microsoft.com/office/powerpoint/2010/main" val="449866088"/>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7" y="209554"/>
            <a:ext cx="8339137" cy="511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8138" y="1073153"/>
            <a:ext cx="8469312" cy="5116513"/>
          </a:xfrm>
        </p:spPr>
        <p:txBody>
          <a:bodyPr/>
          <a:lstStyle/>
          <a:p>
            <a:pPr lvl="0"/>
            <a:endParaRPr lang="en-US" noProof="0" smtClean="0"/>
          </a:p>
        </p:txBody>
      </p:sp>
    </p:spTree>
    <p:extLst>
      <p:ext uri="{BB962C8B-B14F-4D97-AF65-F5344CB8AC3E}">
        <p14:creationId xmlns:p14="http://schemas.microsoft.com/office/powerpoint/2010/main" val="1307803360"/>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7" y="209554"/>
            <a:ext cx="8339137" cy="5111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38139" y="1073153"/>
            <a:ext cx="4157662"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1" y="1073158"/>
            <a:ext cx="4159250" cy="2481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1" y="3706813"/>
            <a:ext cx="4159250" cy="2482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381258"/>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8"/>
            <a:ext cx="2895600" cy="365125"/>
          </a:xfrm>
          <a:prstGeom prst="rect">
            <a:avLst/>
          </a:prstGeom>
        </p:spPr>
        <p:txBody>
          <a:bodyPr/>
          <a:lstStyle/>
          <a:p>
            <a:pPr fontAlgn="base">
              <a:spcBef>
                <a:spcPct val="0"/>
              </a:spcBef>
              <a:spcAft>
                <a:spcPct val="0"/>
              </a:spcAft>
            </a:pPr>
            <a:endParaRPr lang="en-US">
              <a:solidFill>
                <a:prstClr val="black"/>
              </a:solidFill>
              <a:cs typeface="Arial" pitchFamily="34" charset="0"/>
            </a:endParaRPr>
          </a:p>
        </p:txBody>
      </p:sp>
      <p:sp>
        <p:nvSpPr>
          <p:cNvPr id="4" name="Slide Number Placeholder 3"/>
          <p:cNvSpPr>
            <a:spLocks noGrp="1"/>
          </p:cNvSpPr>
          <p:nvPr>
            <p:ph type="sldNum" sz="quarter" idx="12"/>
          </p:nvPr>
        </p:nvSpPr>
        <p:spPr>
          <a:xfrm>
            <a:off x="6553200" y="6356358"/>
            <a:ext cx="2133600" cy="365125"/>
          </a:xfrm>
          <a:prstGeom prst="rect">
            <a:avLst/>
          </a:prstGeom>
        </p:spPr>
        <p:txBody>
          <a:bodyPr/>
          <a:lstStyle/>
          <a:p>
            <a:pPr fontAlgn="base">
              <a:spcBef>
                <a:spcPct val="0"/>
              </a:spcBef>
              <a:spcAft>
                <a:spcPct val="0"/>
              </a:spcAft>
            </a:pPr>
            <a:fld id="{E0F7325D-8FA3-4B71-B0BF-6716732FA06C}" type="slidenum">
              <a:rPr lang="en-US">
                <a:solidFill>
                  <a:prstClr val="black"/>
                </a:solidFill>
                <a:cs typeface="Arial" pitchFamily="34" charset="0"/>
              </a:rPr>
              <a:pPr fontAlgn="base">
                <a:spcBef>
                  <a:spcPct val="0"/>
                </a:spcBef>
                <a:spcAft>
                  <a:spcPct val="0"/>
                </a:spcAft>
              </a:pPr>
              <a:t>‹#›</a:t>
            </a:fld>
            <a:endParaRPr lang="en-US">
              <a:solidFill>
                <a:prstClr val="black"/>
              </a:solidFill>
              <a:cs typeface="Arial" pitchFamily="34" charset="0"/>
            </a:endParaRPr>
          </a:p>
        </p:txBody>
      </p:sp>
    </p:spTree>
    <p:extLst>
      <p:ext uri="{BB962C8B-B14F-4D97-AF65-F5344CB8AC3E}">
        <p14:creationId xmlns:p14="http://schemas.microsoft.com/office/powerpoint/2010/main" val="1984525961"/>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pied de page 4"/>
          <p:cNvSpPr>
            <a:spLocks noGrp="1"/>
          </p:cNvSpPr>
          <p:nvPr>
            <p:ph type="ftr" sz="quarter" idx="11"/>
          </p:nvPr>
        </p:nvSpPr>
        <p:spPr>
          <a:xfrm>
            <a:off x="3124200" y="6356358"/>
            <a:ext cx="2895600" cy="365125"/>
          </a:xfrm>
          <a:prstGeom prst="rect">
            <a:avLst/>
          </a:prstGeom>
        </p:spPr>
        <p:txBody>
          <a:bodyPr/>
          <a:lstStyle/>
          <a:p>
            <a:endParaRPr lang="fr-BE">
              <a:solidFill>
                <a:prstClr val="black"/>
              </a:solidFill>
            </a:endParaRPr>
          </a:p>
        </p:txBody>
      </p:sp>
      <p:sp>
        <p:nvSpPr>
          <p:cNvPr id="6" name="Espace réservé du numéro de diapositive 5"/>
          <p:cNvSpPr>
            <a:spLocks noGrp="1"/>
          </p:cNvSpPr>
          <p:nvPr>
            <p:ph type="sldNum" sz="quarter" idx="12"/>
          </p:nvPr>
        </p:nvSpPr>
        <p:spPr>
          <a:xfrm>
            <a:off x="6553200" y="6356358"/>
            <a:ext cx="2133600" cy="365125"/>
          </a:xfrm>
          <a:prstGeom prst="rect">
            <a:avLst/>
          </a:prstGeom>
        </p:spPr>
        <p:txBody>
          <a:bodyPr/>
          <a:lstStyle/>
          <a:p>
            <a:fld id="{CF4668DC-857F-487D-BFFA-8C0CA5037977}" type="slidenum">
              <a:rPr lang="fr-BE" smtClean="0">
                <a:solidFill>
                  <a:prstClr val="black"/>
                </a:solidFill>
              </a:rPr>
              <a:pPr/>
              <a:t>‹#›</a:t>
            </a:fld>
            <a:endParaRPr lang="fr-BE">
              <a:solidFill>
                <a:prstClr val="black"/>
              </a:solidFill>
            </a:endParaRPr>
          </a:p>
        </p:txBody>
      </p:sp>
    </p:spTree>
    <p:extLst>
      <p:ext uri="{BB962C8B-B14F-4D97-AF65-F5344CB8AC3E}">
        <p14:creationId xmlns:p14="http://schemas.microsoft.com/office/powerpoint/2010/main" val="175671486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7" y="209554"/>
            <a:ext cx="8339137" cy="511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8139" y="1073153"/>
            <a:ext cx="4157662"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073153"/>
            <a:ext cx="415925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xfrm>
            <a:off x="227015" y="6592896"/>
            <a:ext cx="295275" cy="147637"/>
          </a:xfrm>
          <a:prstGeom prst="rect">
            <a:avLst/>
          </a:prstGeom>
          <a:ln/>
        </p:spPr>
        <p:txBody>
          <a:bodyPr/>
          <a:lstStyle>
            <a:lvl1pPr>
              <a:defRPr/>
            </a:lvl1pPr>
          </a:lstStyle>
          <a:p>
            <a:pPr eaLnBrk="0" hangingPunct="0">
              <a:defRPr/>
            </a:pPr>
            <a:fld id="{84B9D8D9-627F-4659-93BD-C1806894D758}" type="slidenum">
              <a:rPr lang="en-GB">
                <a:solidFill>
                  <a:prstClr val="black"/>
                </a:solidFill>
                <a:ea typeface="MS PGothic" pitchFamily="34" charset="-128"/>
              </a:rPr>
              <a:pPr eaLnBrk="0" hangingPunct="0">
                <a:defRPr/>
              </a:pPr>
              <a:t>‹#›</a:t>
            </a:fld>
            <a:endParaRPr lang="en-GB" dirty="0">
              <a:solidFill>
                <a:prstClr val="black"/>
              </a:solidFill>
              <a:ea typeface="MS PGothic" pitchFamily="34" charset="-128"/>
              <a:cs typeface="Arial" pitchFamily="34" charset="0"/>
            </a:endParaRPr>
          </a:p>
        </p:txBody>
      </p:sp>
      <p:sp>
        <p:nvSpPr>
          <p:cNvPr id="6" name="Rectangle 7"/>
          <p:cNvSpPr>
            <a:spLocks noGrp="1" noChangeArrowheads="1"/>
          </p:cNvSpPr>
          <p:nvPr>
            <p:ph type="ftr" sz="quarter" idx="11"/>
          </p:nvPr>
        </p:nvSpPr>
        <p:spPr>
          <a:xfrm>
            <a:off x="708029" y="6592888"/>
            <a:ext cx="3673475" cy="146050"/>
          </a:xfrm>
          <a:prstGeom prst="rect">
            <a:avLst/>
          </a:prstGeom>
          <a:ln/>
        </p:spPr>
        <p:txBody>
          <a:bodyPr/>
          <a:lstStyle>
            <a:lvl1pPr>
              <a:defRPr/>
            </a:lvl1pPr>
          </a:lstStyle>
          <a:p>
            <a:pPr eaLnBrk="0" hangingPunct="0">
              <a:defRPr/>
            </a:pPr>
            <a:r>
              <a:rPr lang="en-GB" dirty="0">
                <a:solidFill>
                  <a:prstClr val="black"/>
                </a:solidFill>
                <a:ea typeface="MS PGothic" pitchFamily="34" charset="-128"/>
              </a:rPr>
              <a:t>Novecare Coatings – Industrial Coatings Additives</a:t>
            </a:r>
          </a:p>
        </p:txBody>
      </p:sp>
    </p:spTree>
    <p:extLst>
      <p:ext uri="{BB962C8B-B14F-4D97-AF65-F5344CB8AC3E}">
        <p14:creationId xmlns:p14="http://schemas.microsoft.com/office/powerpoint/2010/main" val="124625872"/>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 y="4"/>
            <a:ext cx="9143999" cy="68579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10/6/2018</a:t>
            </a:fld>
            <a:endParaRPr lang="en-US"/>
          </a:p>
        </p:txBody>
      </p:sp>
      <p:sp>
        <p:nvSpPr>
          <p:cNvPr id="4" name="Holder 4"/>
          <p:cNvSpPr>
            <a:spLocks noGrp="1"/>
          </p:cNvSpPr>
          <p:nvPr>
            <p:ph type="sldNum" sz="quarter" idx="7"/>
          </p:nvPr>
        </p:nvSpPr>
        <p:spPr/>
        <p:txBody>
          <a:bodyPr lIns="0" tIns="0" rIns="0" bIns="0"/>
          <a:lstStyle>
            <a:lvl1pPr>
              <a:defRPr sz="1800" b="0" i="0">
                <a:solidFill>
                  <a:schemeClr val="tx1"/>
                </a:solidFill>
                <a:latin typeface="Arial"/>
                <a:cs typeface="Arial"/>
              </a:defRPr>
            </a:lvl1pPr>
          </a:lstStyle>
          <a:p>
            <a:pPr marL="25400">
              <a:lnSpc>
                <a:spcPts val="2090"/>
              </a:lnSpc>
            </a:pPr>
            <a:fld id="{81D60167-4931-47E6-BA6A-407CBD079E47}" type="slidenum">
              <a:rPr spc="-5" dirty="0"/>
              <a:t>‹#›</a:t>
            </a:fld>
            <a:endParaRPr spc="-5"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5" name="Picture 11" descr="SOLVAY_styles_ppt_J_EXE-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ctrTitle"/>
          </p:nvPr>
        </p:nvSpPr>
        <p:spPr>
          <a:xfrm>
            <a:off x="2268538" y="2708277"/>
            <a:ext cx="4608512" cy="1470025"/>
          </a:xfrm>
        </p:spPr>
        <p:txBody>
          <a:bodyPr/>
          <a:lstStyle>
            <a:lvl1pPr algn="r">
              <a:defRPr sz="4000">
                <a:solidFill>
                  <a:schemeClr val="bg1"/>
                </a:solidFill>
              </a:defRPr>
            </a:lvl1pPr>
          </a:lstStyle>
          <a:p>
            <a:pPr lvl="0"/>
            <a:r>
              <a:rPr lang="en-US" noProof="0" smtClean="0"/>
              <a:t>Click to edit Master title style</a:t>
            </a:r>
            <a:endParaRPr lang="fr-FR" noProof="0" smtClean="0"/>
          </a:p>
        </p:txBody>
      </p:sp>
      <p:sp>
        <p:nvSpPr>
          <p:cNvPr id="6148" name="Rectangle 4"/>
          <p:cNvSpPr>
            <a:spLocks noGrp="1" noChangeArrowheads="1"/>
          </p:cNvSpPr>
          <p:nvPr>
            <p:ph type="subTitle" idx="1"/>
          </p:nvPr>
        </p:nvSpPr>
        <p:spPr>
          <a:xfrm>
            <a:off x="2268539" y="4508500"/>
            <a:ext cx="4535487" cy="1320800"/>
          </a:xfrm>
        </p:spPr>
        <p:txBody>
          <a:bodyPr/>
          <a:lstStyle>
            <a:lvl1pPr marL="0" indent="0" algn="r">
              <a:buFontTx/>
              <a:buNone/>
              <a:defRPr sz="2600">
                <a:solidFill>
                  <a:schemeClr val="bg1"/>
                </a:solidFill>
              </a:defRPr>
            </a:lvl1pPr>
          </a:lstStyle>
          <a:p>
            <a:pPr lvl="0"/>
            <a:r>
              <a:rPr lang="en-US" noProof="0" smtClean="0"/>
              <a:t>Click to edit Master subtitle style</a:t>
            </a:r>
            <a:endParaRPr lang="fr-FR" noProof="0" smtClean="0"/>
          </a:p>
        </p:txBody>
      </p:sp>
      <p:sp>
        <p:nvSpPr>
          <p:cNvPr id="6149" name="Rectangle 5"/>
          <p:cNvSpPr>
            <a:spLocks noGrp="1" noChangeArrowheads="1"/>
          </p:cNvSpPr>
          <p:nvPr>
            <p:ph type="dt" sz="half" idx="2"/>
          </p:nvPr>
        </p:nvSpPr>
        <p:spPr>
          <a:xfrm>
            <a:off x="179388" y="6381750"/>
            <a:ext cx="2133600" cy="260350"/>
          </a:xfrm>
          <a:prstGeom prst="rect">
            <a:avLst/>
          </a:prstGeom>
        </p:spPr>
        <p:txBody>
          <a:bodyPr/>
          <a:lstStyle>
            <a:lvl1pPr>
              <a:defRPr sz="1000">
                <a:solidFill>
                  <a:schemeClr val="bg1"/>
                </a:solidFill>
              </a:defRPr>
            </a:lvl1pPr>
          </a:lstStyle>
          <a:p>
            <a:fld id="{CA42088F-0508-4E5C-BDA0-A37C05C5E3B0}" type="datetime1">
              <a:rPr lang="en-US" smtClean="0">
                <a:solidFill>
                  <a:prstClr val="white"/>
                </a:solidFill>
                <a:cs typeface="Arial" pitchFamily="34" charset="0"/>
              </a:rPr>
              <a:pPr/>
              <a:t>10/6/2018</a:t>
            </a:fld>
            <a:endParaRPr lang="en-US">
              <a:solidFill>
                <a:prstClr val="white"/>
              </a:solidFill>
              <a:cs typeface="Arial" pitchFamily="34" charset="0"/>
            </a:endParaRPr>
          </a:p>
        </p:txBody>
      </p:sp>
      <p:sp>
        <p:nvSpPr>
          <p:cNvPr id="6150" name="Rectangle 6"/>
          <p:cNvSpPr>
            <a:spLocks noGrp="1" noChangeArrowheads="1"/>
          </p:cNvSpPr>
          <p:nvPr>
            <p:ph type="ftr" sz="quarter" idx="3"/>
          </p:nvPr>
        </p:nvSpPr>
        <p:spPr>
          <a:xfrm>
            <a:off x="6948492" y="6381750"/>
            <a:ext cx="2016125" cy="336550"/>
          </a:xfrm>
          <a:prstGeom prst="rect">
            <a:avLst/>
          </a:prstGeom>
        </p:spPr>
        <p:txBody>
          <a:bodyPr>
            <a:spAutoFit/>
          </a:bodyPr>
          <a:lstStyle>
            <a:lvl1pPr>
              <a:defRPr sz="1600" b="1"/>
            </a:lvl1pPr>
          </a:lstStyle>
          <a:p>
            <a:endParaRPr lang="en-US" dirty="0">
              <a:solidFill>
                <a:prstClr val="black"/>
              </a:solidFill>
              <a:cs typeface="Arial" pitchFamily="34" charset="0"/>
            </a:endParaRPr>
          </a:p>
        </p:txBody>
      </p:sp>
      <p:sp>
        <p:nvSpPr>
          <p:cNvPr id="6152" name="Rectangle 8"/>
          <p:cNvSpPr>
            <a:spLocks noChangeArrowheads="1"/>
          </p:cNvSpPr>
          <p:nvPr/>
        </p:nvSpPr>
        <p:spPr bwMode="auto">
          <a:xfrm>
            <a:off x="5003802" y="6308733"/>
            <a:ext cx="1727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b="1">
              <a:solidFill>
                <a:prstClr val="black"/>
              </a:solidFill>
              <a:cs typeface="Arial" pitchFamily="34" charset="0"/>
            </a:endParaRPr>
          </a:p>
        </p:txBody>
      </p:sp>
    </p:spTree>
    <p:extLst>
      <p:ext uri="{BB962C8B-B14F-4D97-AF65-F5344CB8AC3E}">
        <p14:creationId xmlns:p14="http://schemas.microsoft.com/office/powerpoint/2010/main" val="3699046324"/>
      </p:ext>
    </p:extLst>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30997985"/>
      </p:ext>
    </p:extLst>
  </p:cSld>
  <p:clrMapOvr>
    <a:masterClrMapping/>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23854" y="1219200"/>
            <a:ext cx="8374063" cy="486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322866" y="6265498"/>
            <a:ext cx="466795" cy="369332"/>
          </a:xfrm>
          <a:prstGeom prst="rect">
            <a:avLst/>
          </a:prstGeom>
          <a:noFill/>
        </p:spPr>
        <p:txBody>
          <a:bodyPr wrap="none" rtlCol="0" anchor="ctr">
            <a:spAutoFit/>
          </a:bodyPr>
          <a:lstStyle/>
          <a:p>
            <a:pPr algn="ctr">
              <a:defRPr/>
            </a:pPr>
            <a:fld id="{6F245335-899A-46FF-9C2F-376B3F99CD1B}" type="slidenum">
              <a:rPr lang="fr-FR">
                <a:solidFill>
                  <a:prstClr val="black"/>
                </a:solidFill>
                <a:cs typeface="Arial" pitchFamily="34" charset="0"/>
              </a:rPr>
              <a:pPr algn="ctr">
                <a:defRPr/>
              </a:pPr>
              <a:t>‹#›</a:t>
            </a:fld>
            <a:endParaRPr lang="fr-FR" dirty="0">
              <a:solidFill>
                <a:prstClr val="black"/>
              </a:solidFill>
              <a:cs typeface="Arial" pitchFamily="34" charset="0"/>
            </a:endParaRPr>
          </a:p>
        </p:txBody>
      </p:sp>
    </p:spTree>
    <p:extLst>
      <p:ext uri="{BB962C8B-B14F-4D97-AF65-F5344CB8AC3E}">
        <p14:creationId xmlns:p14="http://schemas.microsoft.com/office/powerpoint/2010/main" val="1632985347"/>
      </p:ext>
    </p:extLst>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56893611"/>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1" y="1219200"/>
            <a:ext cx="4110038"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6292" y="1219200"/>
            <a:ext cx="4111625"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9647642"/>
      </p:ext>
    </p:extLst>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323850" y="260358"/>
            <a:ext cx="8351838" cy="720725"/>
          </a:xfrm>
        </p:spPr>
        <p:txBody>
          <a:bodyPr/>
          <a:lstStyle/>
          <a:p>
            <a:r>
              <a:rPr lang="en-US" smtClean="0"/>
              <a:t>Click to edit Master title style</a:t>
            </a:r>
            <a:endParaRPr lang="en-US"/>
          </a:p>
        </p:txBody>
      </p:sp>
    </p:spTree>
    <p:extLst>
      <p:ext uri="{BB962C8B-B14F-4D97-AF65-F5344CB8AC3E}">
        <p14:creationId xmlns:p14="http://schemas.microsoft.com/office/powerpoint/2010/main" val="1069634581"/>
      </p:ext>
    </p:extLst>
  </p:cSld>
  <p:clrMapOvr>
    <a:masterClrMapping/>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ct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4630532"/>
      </p:ext>
    </p:extLst>
  </p:cSld>
  <p:clrMapOvr>
    <a:masterClrMapping/>
  </p:clrMapOvr>
  <p:transition spd="slow">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7530620"/>
      </p:ext>
    </p:extLst>
  </p:cSld>
  <p:clrMapOvr>
    <a:masterClrMapping/>
  </p:clrMapOvr>
  <p:transition spd="slow">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grpSp>
        <p:nvGrpSpPr>
          <p:cNvPr id="10" name="Group 21"/>
          <p:cNvGrpSpPr>
            <a:grpSpLocks/>
          </p:cNvGrpSpPr>
          <p:nvPr userDrawn="1"/>
        </p:nvGrpSpPr>
        <p:grpSpPr bwMode="auto">
          <a:xfrm>
            <a:off x="0" y="0"/>
            <a:ext cx="9144000" cy="6858000"/>
            <a:chOff x="0" y="0"/>
            <a:chExt cx="5760" cy="4320"/>
          </a:xfrm>
        </p:grpSpPr>
        <p:pic>
          <p:nvPicPr>
            <p:cNvPr id="11" name="Picture 19" descr="SOLVAY_styles_ppt_G_EXE-0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SOLVAY_cach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6" y="3763"/>
              <a:ext cx="1248" cy="557"/>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3" descr="SOLVAY_QUADRI_VER_SIG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00790" y="4076708"/>
            <a:ext cx="2044700" cy="25177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758955" y="5806440"/>
            <a:ext cx="1817677" cy="338554"/>
          </a:xfrm>
          <a:prstGeom prst="rect">
            <a:avLst/>
          </a:prstGeom>
          <a:noFill/>
        </p:spPr>
        <p:txBody>
          <a:bodyPr wrap="none" rtlCol="0">
            <a:spAutoFit/>
          </a:bodyPr>
          <a:lstStyle/>
          <a:p>
            <a:r>
              <a:rPr lang="en-US" sz="1600" b="1" dirty="0">
                <a:solidFill>
                  <a:srgbClr val="009EFE"/>
                </a:solidFill>
                <a:cs typeface="Arial" pitchFamily="34" charset="0"/>
              </a:rPr>
              <a:t>www.solvay.com</a:t>
            </a:r>
          </a:p>
        </p:txBody>
      </p:sp>
      <p:sp>
        <p:nvSpPr>
          <p:cNvPr id="22" name="Title 1"/>
          <p:cNvSpPr>
            <a:spLocks noGrp="1"/>
          </p:cNvSpPr>
          <p:nvPr>
            <p:ph type="ctrTitle"/>
          </p:nvPr>
        </p:nvSpPr>
        <p:spPr>
          <a:xfrm>
            <a:off x="685800" y="2130433"/>
            <a:ext cx="7772400" cy="1470025"/>
          </a:xfrm>
          <a:prstGeom prst="rect">
            <a:avLst/>
          </a:prstGeom>
        </p:spPr>
        <p:txBody>
          <a:bodyPr anchor="t"/>
          <a:lstStyle>
            <a:lvl1pPr>
              <a:defRPr>
                <a:solidFill>
                  <a:schemeClr val="tx1"/>
                </a:solidFill>
              </a:defRPr>
            </a:lvl1pPr>
          </a:lstStyle>
          <a:p>
            <a:r>
              <a:rPr lang="en-US" smtClean="0"/>
              <a:t>Click to edit Master title style</a:t>
            </a:r>
            <a:endParaRPr lang="en-US" dirty="0"/>
          </a:p>
        </p:txBody>
      </p:sp>
      <p:sp>
        <p:nvSpPr>
          <p:cNvPr id="23" name="Subtitle 2"/>
          <p:cNvSpPr>
            <a:spLocks noGrp="1"/>
          </p:cNvSpPr>
          <p:nvPr>
            <p:ph type="subTitle" idx="1"/>
          </p:nvPr>
        </p:nvSpPr>
        <p:spPr>
          <a:xfrm>
            <a:off x="1371600" y="3886200"/>
            <a:ext cx="6400800" cy="1752600"/>
          </a:xfrm>
        </p:spPr>
        <p:txBody>
          <a:bodyPr/>
          <a:lstStyle>
            <a:lvl1pPr marL="0" indent="0" algn="ctr">
              <a:buNone/>
              <a:defRPr sz="1600" b="1">
                <a:solidFill>
                  <a:srgbClr val="009EFE"/>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974098148"/>
      </p:ext>
    </p:extLst>
  </p:cSld>
  <p:clrMapOvr>
    <a:masterClrMapping/>
  </p:clrMapOvr>
  <p:transition spd="slow">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7" y="209554"/>
            <a:ext cx="8339137" cy="511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8138" y="1073153"/>
            <a:ext cx="8469312" cy="5116513"/>
          </a:xfrm>
        </p:spPr>
        <p:txBody>
          <a:bodyPr/>
          <a:lstStyle/>
          <a:p>
            <a:pPr lvl="0"/>
            <a:endParaRPr lang="en-US" noProof="0" smtClean="0"/>
          </a:p>
        </p:txBody>
      </p:sp>
    </p:spTree>
    <p:extLst>
      <p:ext uri="{BB962C8B-B14F-4D97-AF65-F5344CB8AC3E}">
        <p14:creationId xmlns:p14="http://schemas.microsoft.com/office/powerpoint/2010/main" val="1156100909"/>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5" name="Picture 11" descr="SOLVAY_styles_ppt_J_EXE-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ctrTitle"/>
          </p:nvPr>
        </p:nvSpPr>
        <p:spPr>
          <a:xfrm>
            <a:off x="2268538" y="2708277"/>
            <a:ext cx="4608512" cy="1470025"/>
          </a:xfrm>
        </p:spPr>
        <p:txBody>
          <a:bodyPr/>
          <a:lstStyle>
            <a:lvl1pPr algn="r">
              <a:defRPr sz="4000">
                <a:solidFill>
                  <a:schemeClr val="bg1"/>
                </a:solidFill>
              </a:defRPr>
            </a:lvl1pPr>
          </a:lstStyle>
          <a:p>
            <a:pPr lvl="0"/>
            <a:r>
              <a:rPr lang="en-US" noProof="0" smtClean="0"/>
              <a:t>Click to edit Master title style</a:t>
            </a:r>
            <a:endParaRPr lang="fr-FR" noProof="0" smtClean="0"/>
          </a:p>
        </p:txBody>
      </p:sp>
      <p:sp>
        <p:nvSpPr>
          <p:cNvPr id="6148" name="Rectangle 4"/>
          <p:cNvSpPr>
            <a:spLocks noGrp="1" noChangeArrowheads="1"/>
          </p:cNvSpPr>
          <p:nvPr>
            <p:ph type="subTitle" idx="1"/>
          </p:nvPr>
        </p:nvSpPr>
        <p:spPr>
          <a:xfrm>
            <a:off x="2268539" y="4508500"/>
            <a:ext cx="4535487" cy="1320800"/>
          </a:xfrm>
        </p:spPr>
        <p:txBody>
          <a:bodyPr/>
          <a:lstStyle>
            <a:lvl1pPr marL="0" indent="0" algn="r">
              <a:buFontTx/>
              <a:buNone/>
              <a:defRPr sz="2600">
                <a:solidFill>
                  <a:schemeClr val="bg1"/>
                </a:solidFill>
              </a:defRPr>
            </a:lvl1pPr>
          </a:lstStyle>
          <a:p>
            <a:pPr lvl="0"/>
            <a:r>
              <a:rPr lang="en-US" noProof="0" smtClean="0"/>
              <a:t>Click to edit Master subtitle style</a:t>
            </a:r>
            <a:endParaRPr lang="fr-FR" noProof="0" smtClean="0"/>
          </a:p>
        </p:txBody>
      </p:sp>
      <p:sp>
        <p:nvSpPr>
          <p:cNvPr id="6149" name="Rectangle 5"/>
          <p:cNvSpPr>
            <a:spLocks noGrp="1" noChangeArrowheads="1"/>
          </p:cNvSpPr>
          <p:nvPr>
            <p:ph type="dt" sz="half" idx="2"/>
          </p:nvPr>
        </p:nvSpPr>
        <p:spPr>
          <a:xfrm>
            <a:off x="179388" y="6381750"/>
            <a:ext cx="2133600" cy="260350"/>
          </a:xfrm>
          <a:prstGeom prst="rect">
            <a:avLst/>
          </a:prstGeom>
        </p:spPr>
        <p:txBody>
          <a:bodyPr/>
          <a:lstStyle>
            <a:lvl1pPr>
              <a:defRPr sz="1000">
                <a:solidFill>
                  <a:schemeClr val="bg1"/>
                </a:solidFill>
              </a:defRPr>
            </a:lvl1pPr>
          </a:lstStyle>
          <a:p>
            <a:fld id="{CA42088F-0508-4E5C-BDA0-A37C05C5E3B0}" type="datetime1">
              <a:rPr lang="en-US" smtClean="0">
                <a:solidFill>
                  <a:prstClr val="white"/>
                </a:solidFill>
                <a:cs typeface="Arial" pitchFamily="34" charset="0"/>
              </a:rPr>
              <a:pPr/>
              <a:t>10/6/2018</a:t>
            </a:fld>
            <a:endParaRPr lang="en-US">
              <a:solidFill>
                <a:prstClr val="white"/>
              </a:solidFill>
              <a:cs typeface="Arial" pitchFamily="34" charset="0"/>
            </a:endParaRPr>
          </a:p>
        </p:txBody>
      </p:sp>
      <p:sp>
        <p:nvSpPr>
          <p:cNvPr id="6150" name="Rectangle 6"/>
          <p:cNvSpPr>
            <a:spLocks noGrp="1" noChangeArrowheads="1"/>
          </p:cNvSpPr>
          <p:nvPr>
            <p:ph type="ftr" sz="quarter" idx="3"/>
          </p:nvPr>
        </p:nvSpPr>
        <p:spPr>
          <a:xfrm>
            <a:off x="6948492" y="6381750"/>
            <a:ext cx="2016125" cy="336550"/>
          </a:xfrm>
          <a:prstGeom prst="rect">
            <a:avLst/>
          </a:prstGeom>
        </p:spPr>
        <p:txBody>
          <a:bodyPr>
            <a:spAutoFit/>
          </a:bodyPr>
          <a:lstStyle>
            <a:lvl1pPr>
              <a:defRPr sz="1600" b="1"/>
            </a:lvl1pPr>
          </a:lstStyle>
          <a:p>
            <a:endParaRPr lang="en-US" dirty="0">
              <a:solidFill>
                <a:prstClr val="black"/>
              </a:solidFill>
              <a:cs typeface="Arial" pitchFamily="34" charset="0"/>
            </a:endParaRPr>
          </a:p>
        </p:txBody>
      </p:sp>
      <p:sp>
        <p:nvSpPr>
          <p:cNvPr id="6152" name="Rectangle 8"/>
          <p:cNvSpPr>
            <a:spLocks noChangeArrowheads="1"/>
          </p:cNvSpPr>
          <p:nvPr/>
        </p:nvSpPr>
        <p:spPr bwMode="auto">
          <a:xfrm>
            <a:off x="5003802" y="6308733"/>
            <a:ext cx="1727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b="1">
              <a:solidFill>
                <a:prstClr val="black"/>
              </a:solidFill>
              <a:cs typeface="Arial" pitchFamily="34" charset="0"/>
            </a:endParaRPr>
          </a:p>
        </p:txBody>
      </p:sp>
    </p:spTree>
    <p:extLst>
      <p:ext uri="{BB962C8B-B14F-4D97-AF65-F5344CB8AC3E}">
        <p14:creationId xmlns:p14="http://schemas.microsoft.com/office/powerpoint/2010/main" val="3559108129"/>
      </p:ext>
    </p:extLst>
  </p:cSld>
  <p:clrMapOvr>
    <a:masterClrMapping/>
  </p:clrMapOvr>
  <p:transition spd="slow">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7" y="209554"/>
            <a:ext cx="8339137" cy="5111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38139" y="1073153"/>
            <a:ext cx="4157662"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1" y="1073158"/>
            <a:ext cx="4159250" cy="2481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1" y="3706813"/>
            <a:ext cx="4159250" cy="2482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6182180"/>
      </p:ext>
    </p:extLst>
  </p:cSld>
  <p:clrMapOvr>
    <a:masterClrMapping/>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8"/>
            <a:ext cx="2895600" cy="365125"/>
          </a:xfrm>
          <a:prstGeom prst="rect">
            <a:avLst/>
          </a:prstGeom>
        </p:spPr>
        <p:txBody>
          <a:bodyPr/>
          <a:lstStyle/>
          <a:p>
            <a:pPr fontAlgn="base">
              <a:spcBef>
                <a:spcPct val="0"/>
              </a:spcBef>
              <a:spcAft>
                <a:spcPct val="0"/>
              </a:spcAft>
            </a:pPr>
            <a:endParaRPr lang="en-US">
              <a:solidFill>
                <a:prstClr val="black"/>
              </a:solidFill>
              <a:cs typeface="Arial" pitchFamily="34" charset="0"/>
            </a:endParaRPr>
          </a:p>
        </p:txBody>
      </p:sp>
      <p:sp>
        <p:nvSpPr>
          <p:cNvPr id="4" name="Slide Number Placeholder 3"/>
          <p:cNvSpPr>
            <a:spLocks noGrp="1"/>
          </p:cNvSpPr>
          <p:nvPr>
            <p:ph type="sldNum" sz="quarter" idx="12"/>
          </p:nvPr>
        </p:nvSpPr>
        <p:spPr>
          <a:xfrm>
            <a:off x="6553200" y="6356358"/>
            <a:ext cx="2133600" cy="365125"/>
          </a:xfrm>
          <a:prstGeom prst="rect">
            <a:avLst/>
          </a:prstGeom>
        </p:spPr>
        <p:txBody>
          <a:bodyPr/>
          <a:lstStyle/>
          <a:p>
            <a:pPr fontAlgn="base">
              <a:spcBef>
                <a:spcPct val="0"/>
              </a:spcBef>
              <a:spcAft>
                <a:spcPct val="0"/>
              </a:spcAft>
            </a:pPr>
            <a:fld id="{E0F7325D-8FA3-4B71-B0BF-6716732FA06C}" type="slidenum">
              <a:rPr lang="en-US">
                <a:solidFill>
                  <a:prstClr val="black"/>
                </a:solidFill>
                <a:cs typeface="Arial" pitchFamily="34" charset="0"/>
              </a:rPr>
              <a:pPr fontAlgn="base">
                <a:spcBef>
                  <a:spcPct val="0"/>
                </a:spcBef>
                <a:spcAft>
                  <a:spcPct val="0"/>
                </a:spcAft>
              </a:pPr>
              <a:t>‹#›</a:t>
            </a:fld>
            <a:endParaRPr lang="en-US">
              <a:solidFill>
                <a:prstClr val="black"/>
              </a:solidFill>
              <a:cs typeface="Arial" pitchFamily="34" charset="0"/>
            </a:endParaRPr>
          </a:p>
        </p:txBody>
      </p:sp>
    </p:spTree>
    <p:extLst>
      <p:ext uri="{BB962C8B-B14F-4D97-AF65-F5344CB8AC3E}">
        <p14:creationId xmlns:p14="http://schemas.microsoft.com/office/powerpoint/2010/main" val="4220620649"/>
      </p:ext>
    </p:extLst>
  </p:cSld>
  <p:clrMapOvr>
    <a:masterClrMapping/>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pied de page 4"/>
          <p:cNvSpPr>
            <a:spLocks noGrp="1"/>
          </p:cNvSpPr>
          <p:nvPr>
            <p:ph type="ftr" sz="quarter" idx="11"/>
          </p:nvPr>
        </p:nvSpPr>
        <p:spPr>
          <a:xfrm>
            <a:off x="3124200" y="6356358"/>
            <a:ext cx="2895600" cy="365125"/>
          </a:xfrm>
          <a:prstGeom prst="rect">
            <a:avLst/>
          </a:prstGeom>
        </p:spPr>
        <p:txBody>
          <a:bodyPr/>
          <a:lstStyle/>
          <a:p>
            <a:endParaRPr lang="fr-BE">
              <a:solidFill>
                <a:prstClr val="black"/>
              </a:solidFill>
            </a:endParaRPr>
          </a:p>
        </p:txBody>
      </p:sp>
      <p:sp>
        <p:nvSpPr>
          <p:cNvPr id="6" name="Espace réservé du numéro de diapositive 5"/>
          <p:cNvSpPr>
            <a:spLocks noGrp="1"/>
          </p:cNvSpPr>
          <p:nvPr>
            <p:ph type="sldNum" sz="quarter" idx="12"/>
          </p:nvPr>
        </p:nvSpPr>
        <p:spPr>
          <a:xfrm>
            <a:off x="6553200" y="6356358"/>
            <a:ext cx="2133600" cy="365125"/>
          </a:xfrm>
          <a:prstGeom prst="rect">
            <a:avLst/>
          </a:prstGeom>
        </p:spPr>
        <p:txBody>
          <a:bodyPr/>
          <a:lstStyle/>
          <a:p>
            <a:fld id="{CF4668DC-857F-487D-BFFA-8C0CA5037977}" type="slidenum">
              <a:rPr lang="fr-BE" smtClean="0">
                <a:solidFill>
                  <a:prstClr val="black"/>
                </a:solidFill>
              </a:rPr>
              <a:pPr/>
              <a:t>‹#›</a:t>
            </a:fld>
            <a:endParaRPr lang="fr-BE">
              <a:solidFill>
                <a:prstClr val="black"/>
              </a:solidFill>
            </a:endParaRPr>
          </a:p>
        </p:txBody>
      </p:sp>
    </p:spTree>
    <p:extLst>
      <p:ext uri="{BB962C8B-B14F-4D97-AF65-F5344CB8AC3E}">
        <p14:creationId xmlns:p14="http://schemas.microsoft.com/office/powerpoint/2010/main" val="299990375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7" y="209554"/>
            <a:ext cx="8339137" cy="511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8139" y="1073153"/>
            <a:ext cx="4157662"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073153"/>
            <a:ext cx="415925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xfrm>
            <a:off x="227015" y="6592896"/>
            <a:ext cx="295275" cy="147637"/>
          </a:xfrm>
          <a:prstGeom prst="rect">
            <a:avLst/>
          </a:prstGeom>
          <a:ln/>
        </p:spPr>
        <p:txBody>
          <a:bodyPr/>
          <a:lstStyle>
            <a:lvl1pPr>
              <a:defRPr/>
            </a:lvl1pPr>
          </a:lstStyle>
          <a:p>
            <a:pPr eaLnBrk="0" hangingPunct="0">
              <a:defRPr/>
            </a:pPr>
            <a:fld id="{84B9D8D9-627F-4659-93BD-C1806894D758}" type="slidenum">
              <a:rPr lang="en-GB">
                <a:solidFill>
                  <a:prstClr val="black"/>
                </a:solidFill>
                <a:ea typeface="MS PGothic" pitchFamily="34" charset="-128"/>
              </a:rPr>
              <a:pPr eaLnBrk="0" hangingPunct="0">
                <a:defRPr/>
              </a:pPr>
              <a:t>‹#›</a:t>
            </a:fld>
            <a:endParaRPr lang="en-GB" dirty="0">
              <a:solidFill>
                <a:prstClr val="black"/>
              </a:solidFill>
              <a:ea typeface="MS PGothic" pitchFamily="34" charset="-128"/>
              <a:cs typeface="Arial" pitchFamily="34" charset="0"/>
            </a:endParaRPr>
          </a:p>
        </p:txBody>
      </p:sp>
      <p:sp>
        <p:nvSpPr>
          <p:cNvPr id="6" name="Rectangle 7"/>
          <p:cNvSpPr>
            <a:spLocks noGrp="1" noChangeArrowheads="1"/>
          </p:cNvSpPr>
          <p:nvPr>
            <p:ph type="ftr" sz="quarter" idx="11"/>
          </p:nvPr>
        </p:nvSpPr>
        <p:spPr>
          <a:xfrm>
            <a:off x="708029" y="6592888"/>
            <a:ext cx="3673475" cy="146050"/>
          </a:xfrm>
          <a:prstGeom prst="rect">
            <a:avLst/>
          </a:prstGeom>
          <a:ln/>
        </p:spPr>
        <p:txBody>
          <a:bodyPr/>
          <a:lstStyle>
            <a:lvl1pPr>
              <a:defRPr/>
            </a:lvl1pPr>
          </a:lstStyle>
          <a:p>
            <a:pPr eaLnBrk="0" hangingPunct="0">
              <a:defRPr/>
            </a:pPr>
            <a:r>
              <a:rPr lang="en-GB" dirty="0">
                <a:solidFill>
                  <a:prstClr val="black"/>
                </a:solidFill>
                <a:ea typeface="MS PGothic" pitchFamily="34" charset="-128"/>
              </a:rPr>
              <a:t>Novecare Coatings – Industrial Coatings Additives</a:t>
            </a:r>
          </a:p>
        </p:txBody>
      </p:sp>
    </p:spTree>
    <p:extLst>
      <p:ext uri="{BB962C8B-B14F-4D97-AF65-F5344CB8AC3E}">
        <p14:creationId xmlns:p14="http://schemas.microsoft.com/office/powerpoint/2010/main" val="3609836351"/>
      </p:ext>
    </p:extLst>
  </p:cSld>
  <p:clrMapOvr>
    <a:masterClrMapping/>
  </p:clrMapOvr>
  <p:transition spd="slow">
    <p:wipe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5" name="Picture 11" descr="SOLVAY_styles_ppt_J_EXE-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ctrTitle"/>
          </p:nvPr>
        </p:nvSpPr>
        <p:spPr>
          <a:xfrm>
            <a:off x="2268538" y="2708277"/>
            <a:ext cx="4608512" cy="1470025"/>
          </a:xfrm>
        </p:spPr>
        <p:txBody>
          <a:bodyPr/>
          <a:lstStyle>
            <a:lvl1pPr algn="r">
              <a:defRPr sz="4000">
                <a:solidFill>
                  <a:schemeClr val="bg1"/>
                </a:solidFill>
              </a:defRPr>
            </a:lvl1pPr>
          </a:lstStyle>
          <a:p>
            <a:pPr lvl="0"/>
            <a:r>
              <a:rPr lang="en-US" noProof="0" smtClean="0"/>
              <a:t>Click to edit Master title style</a:t>
            </a:r>
            <a:endParaRPr lang="fr-FR" noProof="0" smtClean="0"/>
          </a:p>
        </p:txBody>
      </p:sp>
      <p:sp>
        <p:nvSpPr>
          <p:cNvPr id="6148" name="Rectangle 4"/>
          <p:cNvSpPr>
            <a:spLocks noGrp="1" noChangeArrowheads="1"/>
          </p:cNvSpPr>
          <p:nvPr>
            <p:ph type="subTitle" idx="1"/>
          </p:nvPr>
        </p:nvSpPr>
        <p:spPr>
          <a:xfrm>
            <a:off x="2268539" y="4508500"/>
            <a:ext cx="4535487" cy="1320800"/>
          </a:xfrm>
        </p:spPr>
        <p:txBody>
          <a:bodyPr/>
          <a:lstStyle>
            <a:lvl1pPr marL="0" indent="0" algn="r">
              <a:buFontTx/>
              <a:buNone/>
              <a:defRPr sz="2600">
                <a:solidFill>
                  <a:schemeClr val="bg1"/>
                </a:solidFill>
              </a:defRPr>
            </a:lvl1pPr>
          </a:lstStyle>
          <a:p>
            <a:pPr lvl="0"/>
            <a:r>
              <a:rPr lang="en-US" noProof="0" smtClean="0"/>
              <a:t>Click to edit Master subtitle style</a:t>
            </a:r>
            <a:endParaRPr lang="fr-FR" noProof="0" smtClean="0"/>
          </a:p>
        </p:txBody>
      </p:sp>
      <p:sp>
        <p:nvSpPr>
          <p:cNvPr id="6149" name="Rectangle 5"/>
          <p:cNvSpPr>
            <a:spLocks noGrp="1" noChangeArrowheads="1"/>
          </p:cNvSpPr>
          <p:nvPr>
            <p:ph type="dt" sz="half" idx="2"/>
          </p:nvPr>
        </p:nvSpPr>
        <p:spPr>
          <a:xfrm>
            <a:off x="179388" y="6381750"/>
            <a:ext cx="2133600" cy="260350"/>
          </a:xfrm>
          <a:prstGeom prst="rect">
            <a:avLst/>
          </a:prstGeom>
        </p:spPr>
        <p:txBody>
          <a:bodyPr/>
          <a:lstStyle>
            <a:lvl1pPr>
              <a:defRPr sz="1000">
                <a:solidFill>
                  <a:schemeClr val="bg1"/>
                </a:solidFill>
              </a:defRPr>
            </a:lvl1pPr>
          </a:lstStyle>
          <a:p>
            <a:fld id="{CA42088F-0508-4E5C-BDA0-A37C05C5E3B0}" type="datetime1">
              <a:rPr lang="en-US" smtClean="0">
                <a:solidFill>
                  <a:prstClr val="white"/>
                </a:solidFill>
                <a:cs typeface="Arial" pitchFamily="34" charset="0"/>
              </a:rPr>
              <a:pPr/>
              <a:t>10/6/2018</a:t>
            </a:fld>
            <a:endParaRPr lang="en-US">
              <a:solidFill>
                <a:prstClr val="white"/>
              </a:solidFill>
              <a:cs typeface="Arial" pitchFamily="34" charset="0"/>
            </a:endParaRPr>
          </a:p>
        </p:txBody>
      </p:sp>
      <p:sp>
        <p:nvSpPr>
          <p:cNvPr id="6150" name="Rectangle 6"/>
          <p:cNvSpPr>
            <a:spLocks noGrp="1" noChangeArrowheads="1"/>
          </p:cNvSpPr>
          <p:nvPr>
            <p:ph type="ftr" sz="quarter" idx="3"/>
          </p:nvPr>
        </p:nvSpPr>
        <p:spPr>
          <a:xfrm>
            <a:off x="6948491" y="6381750"/>
            <a:ext cx="2016125" cy="336550"/>
          </a:xfrm>
          <a:prstGeom prst="rect">
            <a:avLst/>
          </a:prstGeom>
        </p:spPr>
        <p:txBody>
          <a:bodyPr>
            <a:spAutoFit/>
          </a:bodyPr>
          <a:lstStyle>
            <a:lvl1pPr>
              <a:defRPr sz="1600" b="1"/>
            </a:lvl1pPr>
          </a:lstStyle>
          <a:p>
            <a:endParaRPr lang="en-US" dirty="0">
              <a:solidFill>
                <a:prstClr val="black"/>
              </a:solidFill>
              <a:cs typeface="Arial" pitchFamily="34" charset="0"/>
            </a:endParaRPr>
          </a:p>
        </p:txBody>
      </p:sp>
      <p:sp>
        <p:nvSpPr>
          <p:cNvPr id="6152" name="Rectangle 8"/>
          <p:cNvSpPr>
            <a:spLocks noChangeArrowheads="1"/>
          </p:cNvSpPr>
          <p:nvPr/>
        </p:nvSpPr>
        <p:spPr bwMode="auto">
          <a:xfrm>
            <a:off x="5003802" y="6308731"/>
            <a:ext cx="1727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b="1">
              <a:solidFill>
                <a:prstClr val="black"/>
              </a:solidFill>
              <a:cs typeface="Arial" pitchFamily="34" charset="0"/>
            </a:endParaRPr>
          </a:p>
        </p:txBody>
      </p:sp>
    </p:spTree>
    <p:extLst>
      <p:ext uri="{BB962C8B-B14F-4D97-AF65-F5344CB8AC3E}">
        <p14:creationId xmlns:p14="http://schemas.microsoft.com/office/powerpoint/2010/main" val="1997336174"/>
      </p:ext>
    </p:extLst>
  </p:cSld>
  <p:clrMapOvr>
    <a:masterClrMapping/>
  </p:clrMapOvr>
  <p:transition spd="slow">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1249461"/>
      </p:ext>
    </p:extLst>
  </p:cSld>
  <p:clrMapOvr>
    <a:masterClrMapping/>
  </p:clrMapOvr>
  <p:transition spd="slow">
    <p:wipe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23853" y="1219200"/>
            <a:ext cx="8374063" cy="486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7855967"/>
      </p:ext>
    </p:extLst>
  </p:cSld>
  <p:clrMapOvr>
    <a:masterClrMapping/>
  </p:clrMapOvr>
  <p:transition spd="slow">
    <p:wipe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97694800"/>
      </p:ext>
    </p:extLst>
  </p:cSld>
  <p:clrMapOvr>
    <a:masterClrMapping/>
  </p:clrMapOvr>
  <p:transition spd="slow">
    <p:wipe dir="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1" y="1219200"/>
            <a:ext cx="4110038"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6291" y="1219200"/>
            <a:ext cx="4111625"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2209257"/>
      </p:ext>
    </p:extLst>
  </p:cSld>
  <p:clrMapOvr>
    <a:masterClrMapping/>
  </p:clrMapOvr>
  <p:transition spd="slow">
    <p:wipe dir="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323850" y="260355"/>
            <a:ext cx="8351838" cy="720725"/>
          </a:xfrm>
        </p:spPr>
        <p:txBody>
          <a:bodyPr/>
          <a:lstStyle/>
          <a:p>
            <a:r>
              <a:rPr lang="en-US" smtClean="0"/>
              <a:t>Click to edit Master title style</a:t>
            </a:r>
            <a:endParaRPr lang="en-US"/>
          </a:p>
        </p:txBody>
      </p:sp>
    </p:spTree>
    <p:extLst>
      <p:ext uri="{BB962C8B-B14F-4D97-AF65-F5344CB8AC3E}">
        <p14:creationId xmlns:p14="http://schemas.microsoft.com/office/powerpoint/2010/main" val="3420611885"/>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700679"/>
      </p:ext>
    </p:extLst>
  </p:cSld>
  <p:clrMapOvr>
    <a:masterClrMapping/>
  </p:clrMapOvr>
  <p:transition spd="slow">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ct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3358387"/>
      </p:ext>
    </p:extLst>
  </p:cSld>
  <p:clrMapOvr>
    <a:masterClrMapping/>
  </p:clrMapOvr>
  <p:transition spd="slow">
    <p:wipe dir="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0460706"/>
      </p:ext>
    </p:extLst>
  </p:cSld>
  <p:clrMapOvr>
    <a:masterClrMapping/>
  </p:clrMapOvr>
  <p:transition spd="slow">
    <p:wipe dir="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grpSp>
        <p:nvGrpSpPr>
          <p:cNvPr id="10" name="Group 21"/>
          <p:cNvGrpSpPr>
            <a:grpSpLocks/>
          </p:cNvGrpSpPr>
          <p:nvPr userDrawn="1"/>
        </p:nvGrpSpPr>
        <p:grpSpPr bwMode="auto">
          <a:xfrm>
            <a:off x="0" y="0"/>
            <a:ext cx="9144000" cy="6858000"/>
            <a:chOff x="0" y="0"/>
            <a:chExt cx="5760" cy="4320"/>
          </a:xfrm>
        </p:grpSpPr>
        <p:pic>
          <p:nvPicPr>
            <p:cNvPr id="11" name="Picture 19" descr="SOLVAY_styles_ppt_G_EXE-0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SOLVAY_cach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86" y="3763"/>
              <a:ext cx="1248" cy="557"/>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3" descr="SOLVAY_QUADRI_VER_SIG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00790" y="4076706"/>
            <a:ext cx="2044700" cy="25177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758954" y="5806440"/>
            <a:ext cx="1817677" cy="338554"/>
          </a:xfrm>
          <a:prstGeom prst="rect">
            <a:avLst/>
          </a:prstGeom>
          <a:noFill/>
        </p:spPr>
        <p:txBody>
          <a:bodyPr wrap="none" rtlCol="0">
            <a:spAutoFit/>
          </a:bodyPr>
          <a:lstStyle/>
          <a:p>
            <a:r>
              <a:rPr lang="en-US" sz="1600" b="1" dirty="0" smtClean="0">
                <a:solidFill>
                  <a:srgbClr val="009EFE"/>
                </a:solidFill>
                <a:cs typeface="Arial" pitchFamily="34" charset="0"/>
              </a:rPr>
              <a:t>www.solvay.com</a:t>
            </a:r>
            <a:endParaRPr lang="en-US" sz="1600" b="1" dirty="0">
              <a:solidFill>
                <a:srgbClr val="009EFE"/>
              </a:solidFill>
              <a:cs typeface="Arial" pitchFamily="34" charset="0"/>
            </a:endParaRPr>
          </a:p>
        </p:txBody>
      </p:sp>
      <p:sp>
        <p:nvSpPr>
          <p:cNvPr id="22" name="Title 1"/>
          <p:cNvSpPr>
            <a:spLocks noGrp="1"/>
          </p:cNvSpPr>
          <p:nvPr>
            <p:ph type="ctrTitle"/>
          </p:nvPr>
        </p:nvSpPr>
        <p:spPr>
          <a:xfrm>
            <a:off x="685800" y="2130431"/>
            <a:ext cx="7772400" cy="1470025"/>
          </a:xfrm>
          <a:prstGeom prst="rect">
            <a:avLst/>
          </a:prstGeom>
        </p:spPr>
        <p:txBody>
          <a:bodyPr anchor="t"/>
          <a:lstStyle>
            <a:lvl1pPr>
              <a:defRPr>
                <a:solidFill>
                  <a:schemeClr val="tx1"/>
                </a:solidFill>
              </a:defRPr>
            </a:lvl1pPr>
          </a:lstStyle>
          <a:p>
            <a:r>
              <a:rPr lang="en-US" smtClean="0"/>
              <a:t>Click to edit Master title style</a:t>
            </a:r>
            <a:endParaRPr lang="en-US" dirty="0"/>
          </a:p>
        </p:txBody>
      </p:sp>
      <p:sp>
        <p:nvSpPr>
          <p:cNvPr id="23" name="Subtitle 2"/>
          <p:cNvSpPr>
            <a:spLocks noGrp="1"/>
          </p:cNvSpPr>
          <p:nvPr>
            <p:ph type="subTitle" idx="1"/>
          </p:nvPr>
        </p:nvSpPr>
        <p:spPr>
          <a:xfrm>
            <a:off x="1371600" y="3886200"/>
            <a:ext cx="6400800" cy="1752600"/>
          </a:xfrm>
        </p:spPr>
        <p:txBody>
          <a:bodyPr/>
          <a:lstStyle>
            <a:lvl1pPr marL="0" indent="0" algn="ctr">
              <a:buNone/>
              <a:defRPr sz="1600" b="1">
                <a:solidFill>
                  <a:srgbClr val="009EFE"/>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267309406"/>
      </p:ext>
    </p:extLst>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23854" y="1219200"/>
            <a:ext cx="8374063" cy="486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322866" y="6265498"/>
            <a:ext cx="466795" cy="369332"/>
          </a:xfrm>
          <a:prstGeom prst="rect">
            <a:avLst/>
          </a:prstGeom>
          <a:noFill/>
        </p:spPr>
        <p:txBody>
          <a:bodyPr wrap="none" rtlCol="0" anchor="ctr">
            <a:spAutoFit/>
          </a:bodyPr>
          <a:lstStyle/>
          <a:p>
            <a:pPr algn="ctr">
              <a:defRPr/>
            </a:pPr>
            <a:fld id="{6F245335-899A-46FF-9C2F-376B3F99CD1B}" type="slidenum">
              <a:rPr lang="fr-FR">
                <a:solidFill>
                  <a:prstClr val="black"/>
                </a:solidFill>
                <a:cs typeface="Arial" pitchFamily="34" charset="0"/>
              </a:rPr>
              <a:pPr algn="ctr">
                <a:defRPr/>
              </a:pPr>
              <a:t>‹#›</a:t>
            </a:fld>
            <a:endParaRPr lang="fr-FR" dirty="0">
              <a:solidFill>
                <a:prstClr val="black"/>
              </a:solidFill>
              <a:cs typeface="Arial" pitchFamily="34" charset="0"/>
            </a:endParaRPr>
          </a:p>
        </p:txBody>
      </p:sp>
    </p:spTree>
    <p:extLst>
      <p:ext uri="{BB962C8B-B14F-4D97-AF65-F5344CB8AC3E}">
        <p14:creationId xmlns:p14="http://schemas.microsoft.com/office/powerpoint/2010/main" val="4060143276"/>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8003200"/>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ags" Target="../tags/tag2.xml"/><Relationship Id="rId26" Type="http://schemas.openxmlformats.org/officeDocument/2006/relationships/image" Target="../media/image5.png"/><Relationship Id="rId3" Type="http://schemas.openxmlformats.org/officeDocument/2006/relationships/slideLayout" Target="../slideLayouts/slideLayout8.xml"/><Relationship Id="rId21" Type="http://schemas.openxmlformats.org/officeDocument/2006/relationships/tags" Target="../tags/tag5.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ags" Target="../tags/tag1.xml"/><Relationship Id="rId25" Type="http://schemas.openxmlformats.org/officeDocument/2006/relationships/image" Target="../media/image4.emf"/><Relationship Id="rId2" Type="http://schemas.openxmlformats.org/officeDocument/2006/relationships/slideLayout" Target="../slideLayouts/slideLayout7.xml"/><Relationship Id="rId16" Type="http://schemas.openxmlformats.org/officeDocument/2006/relationships/vmlDrawing" Target="../drawings/vmlDrawing1.vml"/><Relationship Id="rId20" Type="http://schemas.openxmlformats.org/officeDocument/2006/relationships/tags" Target="../tags/tag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oleObject" Target="../embeddings/oleObject1.bin"/><Relationship Id="rId5" Type="http://schemas.openxmlformats.org/officeDocument/2006/relationships/slideLayout" Target="../slideLayouts/slideLayout10.xml"/><Relationship Id="rId15" Type="http://schemas.openxmlformats.org/officeDocument/2006/relationships/theme" Target="../theme/theme2.xml"/><Relationship Id="rId23" Type="http://schemas.openxmlformats.org/officeDocument/2006/relationships/tags" Target="../tags/tag7.xml"/><Relationship Id="rId10" Type="http://schemas.openxmlformats.org/officeDocument/2006/relationships/slideLayout" Target="../slideLayouts/slideLayout15.xml"/><Relationship Id="rId19" Type="http://schemas.openxmlformats.org/officeDocument/2006/relationships/tags" Target="../tags/tag3.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tags" Target="../tags/tag6.xml"/><Relationship Id="rId27"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ags" Target="../tags/tag8.xml"/><Relationship Id="rId26" Type="http://schemas.openxmlformats.org/officeDocument/2006/relationships/image" Target="../media/image4.emf"/><Relationship Id="rId3" Type="http://schemas.openxmlformats.org/officeDocument/2006/relationships/slideLayout" Target="../slideLayouts/slideLayout22.xml"/><Relationship Id="rId21" Type="http://schemas.openxmlformats.org/officeDocument/2006/relationships/tags" Target="../tags/tag11.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vmlDrawing" Target="../drawings/vmlDrawing2.vml"/><Relationship Id="rId25" Type="http://schemas.openxmlformats.org/officeDocument/2006/relationships/oleObject" Target="../embeddings/oleObject2.bin"/><Relationship Id="rId2" Type="http://schemas.openxmlformats.org/officeDocument/2006/relationships/slideLayout" Target="../slideLayouts/slideLayout21.xml"/><Relationship Id="rId16" Type="http://schemas.openxmlformats.org/officeDocument/2006/relationships/theme" Target="../theme/theme3.xml"/><Relationship Id="rId20" Type="http://schemas.openxmlformats.org/officeDocument/2006/relationships/tags" Target="../tags/tag10.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14.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13.xml"/><Relationship Id="rId28" Type="http://schemas.openxmlformats.org/officeDocument/2006/relationships/image" Target="../media/image6.jpeg"/><Relationship Id="rId10" Type="http://schemas.openxmlformats.org/officeDocument/2006/relationships/slideLayout" Target="../slideLayouts/slideLayout29.xml"/><Relationship Id="rId19" Type="http://schemas.openxmlformats.org/officeDocument/2006/relationships/tags" Target="../tags/tag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12.xml"/><Relationship Id="rId27"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ags" Target="../tags/tag15.xml"/><Relationship Id="rId26" Type="http://schemas.openxmlformats.org/officeDocument/2006/relationships/image" Target="../media/image4.emf"/><Relationship Id="rId3" Type="http://schemas.openxmlformats.org/officeDocument/2006/relationships/slideLayout" Target="../slideLayouts/slideLayout37.xml"/><Relationship Id="rId21" Type="http://schemas.openxmlformats.org/officeDocument/2006/relationships/tags" Target="../tags/tag1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vmlDrawing" Target="../drawings/vmlDrawing3.vml"/><Relationship Id="rId25" Type="http://schemas.openxmlformats.org/officeDocument/2006/relationships/oleObject" Target="../embeddings/oleObject3.bin"/><Relationship Id="rId2" Type="http://schemas.openxmlformats.org/officeDocument/2006/relationships/slideLayout" Target="../slideLayouts/slideLayout36.xml"/><Relationship Id="rId16" Type="http://schemas.openxmlformats.org/officeDocument/2006/relationships/theme" Target="../theme/theme4.xml"/><Relationship Id="rId20" Type="http://schemas.openxmlformats.org/officeDocument/2006/relationships/tags" Target="../tags/tag17.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tags" Target="../tags/tag21.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ags" Target="../tags/tag20.xml"/><Relationship Id="rId28" Type="http://schemas.openxmlformats.org/officeDocument/2006/relationships/image" Target="../media/image6.jpeg"/><Relationship Id="rId10" Type="http://schemas.openxmlformats.org/officeDocument/2006/relationships/slideLayout" Target="../slideLayouts/slideLayout44.xml"/><Relationship Id="rId19" Type="http://schemas.openxmlformats.org/officeDocument/2006/relationships/tags" Target="../tags/tag16.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ags" Target="../tags/tag19.xml"/><Relationship Id="rId27"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ags" Target="../tags/tag23.xml"/><Relationship Id="rId26" Type="http://schemas.openxmlformats.org/officeDocument/2006/relationships/image" Target="../media/image5.png"/><Relationship Id="rId3" Type="http://schemas.openxmlformats.org/officeDocument/2006/relationships/slideLayout" Target="../slideLayouts/slideLayout52.xml"/><Relationship Id="rId21" Type="http://schemas.openxmlformats.org/officeDocument/2006/relationships/tags" Target="../tags/tag26.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ags" Target="../tags/tag22.xml"/><Relationship Id="rId25" Type="http://schemas.openxmlformats.org/officeDocument/2006/relationships/image" Target="../media/image4.emf"/><Relationship Id="rId2" Type="http://schemas.openxmlformats.org/officeDocument/2006/relationships/slideLayout" Target="../slideLayouts/slideLayout51.xml"/><Relationship Id="rId16" Type="http://schemas.openxmlformats.org/officeDocument/2006/relationships/vmlDrawing" Target="../drawings/vmlDrawing4.vml"/><Relationship Id="rId20" Type="http://schemas.openxmlformats.org/officeDocument/2006/relationships/tags" Target="../tags/tag2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oleObject" Target="../embeddings/oleObject4.bin"/><Relationship Id="rId5" Type="http://schemas.openxmlformats.org/officeDocument/2006/relationships/slideLayout" Target="../slideLayouts/slideLayout54.xml"/><Relationship Id="rId15" Type="http://schemas.openxmlformats.org/officeDocument/2006/relationships/theme" Target="../theme/theme5.xml"/><Relationship Id="rId23" Type="http://schemas.openxmlformats.org/officeDocument/2006/relationships/tags" Target="../tags/tag28.xml"/><Relationship Id="rId10" Type="http://schemas.openxmlformats.org/officeDocument/2006/relationships/slideLayout" Target="../slideLayouts/slideLayout59.xml"/><Relationship Id="rId19" Type="http://schemas.openxmlformats.org/officeDocument/2006/relationships/tags" Target="../tags/tag24.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tags" Target="../tags/tag27.xml"/><Relationship Id="rId27"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oleObject" Target="../embeddings/oleObject5.bin"/><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ags" Target="../tags/tag29.xml"/><Relationship Id="rId2" Type="http://schemas.openxmlformats.org/officeDocument/2006/relationships/slideLayout" Target="../slideLayouts/slideLayout65.xml"/><Relationship Id="rId16" Type="http://schemas.openxmlformats.org/officeDocument/2006/relationships/image" Target="../media/image6.jpe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vmlDrawing" Target="../drawings/vmlDrawing5.vml"/><Relationship Id="rId5" Type="http://schemas.openxmlformats.org/officeDocument/2006/relationships/slideLayout" Target="../slideLayouts/slideLayout68.xml"/><Relationship Id="rId15" Type="http://schemas.openxmlformats.org/officeDocument/2006/relationships/image" Target="../media/image5.png"/><Relationship Id="rId10" Type="http://schemas.openxmlformats.org/officeDocument/2006/relationships/theme" Target="../theme/theme6.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 y="4"/>
            <a:ext cx="9143999" cy="685799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155714"/>
            <a:ext cx="8799444" cy="5988418"/>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827087" y="6237287"/>
            <a:ext cx="0" cy="431800"/>
          </a:xfrm>
          <a:custGeom>
            <a:avLst/>
            <a:gdLst/>
            <a:ahLst/>
            <a:cxnLst/>
            <a:rect l="l" t="t" r="r" b="b"/>
            <a:pathLst>
              <a:path h="431800">
                <a:moveTo>
                  <a:pt x="0" y="0"/>
                </a:moveTo>
                <a:lnTo>
                  <a:pt x="0" y="431800"/>
                </a:lnTo>
              </a:path>
            </a:pathLst>
          </a:custGeom>
          <a:ln w="9525">
            <a:solidFill>
              <a:srgbClr val="000000"/>
            </a:solidFill>
          </a:ln>
        </p:spPr>
        <p:txBody>
          <a:bodyPr wrap="square" lIns="0" tIns="0" rIns="0" bIns="0" rtlCol="0"/>
          <a:lstStyle/>
          <a:p>
            <a:endParaRPr/>
          </a:p>
        </p:txBody>
      </p:sp>
      <p:sp>
        <p:nvSpPr>
          <p:cNvPr id="2" name="Holder 2"/>
          <p:cNvSpPr>
            <a:spLocks noGrp="1"/>
          </p:cNvSpPr>
          <p:nvPr>
            <p:ph type="title"/>
          </p:nvPr>
        </p:nvSpPr>
        <p:spPr>
          <a:xfrm>
            <a:off x="2584673" y="222316"/>
            <a:ext cx="3974655" cy="492443"/>
          </a:xfrm>
          <a:prstGeom prst="rect">
            <a:avLst/>
          </a:prstGeom>
        </p:spPr>
        <p:txBody>
          <a:bodyPr wrap="square" lIns="0" tIns="0" rIns="0" bIns="0">
            <a:spAutoFit/>
          </a:bodyPr>
          <a:lstStyle>
            <a:lvl1pPr>
              <a:defRPr sz="3200" b="1" i="0">
                <a:solidFill>
                  <a:srgbClr val="004F7F"/>
                </a:solidFill>
                <a:latin typeface="Arial"/>
                <a:cs typeface="Arial"/>
              </a:defRPr>
            </a:lvl1pPr>
          </a:lstStyle>
          <a:p>
            <a:endParaRPr/>
          </a:p>
        </p:txBody>
      </p:sp>
      <p:sp>
        <p:nvSpPr>
          <p:cNvPr id="3" name="Holder 3"/>
          <p:cNvSpPr>
            <a:spLocks noGrp="1"/>
          </p:cNvSpPr>
          <p:nvPr>
            <p:ph type="body" idx="1"/>
          </p:nvPr>
        </p:nvSpPr>
        <p:spPr>
          <a:xfrm>
            <a:off x="697759" y="1800862"/>
            <a:ext cx="7748480" cy="276999"/>
          </a:xfrm>
          <a:prstGeom prst="rect">
            <a:avLst/>
          </a:prstGeom>
        </p:spPr>
        <p:txBody>
          <a:bodyPr wrap="square" lIns="0" tIns="0" rIns="0" bIns="0">
            <a:spAutoFit/>
          </a:bodyPr>
          <a:lstStyle>
            <a:lvl1pPr>
              <a:defRPr sz="1800" b="1" i="0">
                <a:solidFill>
                  <a:srgbClr val="0076BE"/>
                </a:solidFill>
                <a:latin typeface="Arial"/>
                <a:cs typeface="Arial"/>
              </a:defRPr>
            </a:lvl1pPr>
          </a:lstStyle>
          <a:p>
            <a:endParaRPr/>
          </a:p>
        </p:txBody>
      </p:sp>
      <p:sp>
        <p:nvSpPr>
          <p:cNvPr id="4" name="Holder 4"/>
          <p:cNvSpPr>
            <a:spLocks noGrp="1"/>
          </p:cNvSpPr>
          <p:nvPr>
            <p:ph type="ftr" sz="quarter" idx="5"/>
          </p:nvPr>
        </p:nvSpPr>
        <p:spPr>
          <a:xfrm>
            <a:off x="3108960" y="6377947"/>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7"/>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10/6/2018</a:t>
            </a:fld>
            <a:endParaRPr lang="en-US"/>
          </a:p>
        </p:txBody>
      </p:sp>
      <p:sp>
        <p:nvSpPr>
          <p:cNvPr id="6" name="Holder 6"/>
          <p:cNvSpPr>
            <a:spLocks noGrp="1"/>
          </p:cNvSpPr>
          <p:nvPr>
            <p:ph type="sldNum" sz="quarter" idx="7"/>
          </p:nvPr>
        </p:nvSpPr>
        <p:spPr>
          <a:xfrm>
            <a:off x="404689" y="6315862"/>
            <a:ext cx="304165" cy="269304"/>
          </a:xfrm>
          <a:prstGeom prst="rect">
            <a:avLst/>
          </a:prstGeom>
        </p:spPr>
        <p:txBody>
          <a:bodyPr wrap="square" lIns="0" tIns="0" rIns="0" bIns="0">
            <a:spAutoFit/>
          </a:bodyPr>
          <a:lstStyle>
            <a:lvl1pPr>
              <a:defRPr sz="1800" b="0" i="0">
                <a:solidFill>
                  <a:schemeClr val="tx1"/>
                </a:solidFill>
                <a:latin typeface="Arial"/>
                <a:cs typeface="Arial"/>
              </a:defRPr>
            </a:lvl1pPr>
          </a:lstStyle>
          <a:p>
            <a:pPr marL="25400">
              <a:lnSpc>
                <a:spcPts val="209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p:cNvGraphicFramePr>
          <p:nvPr>
            <p:custDataLst>
              <p:tags r:id="rId17"/>
            </p:custDataLst>
            <p:extLst>
              <p:ext uri="{D42A27DB-BD31-4B8C-83A1-F6EECF244321}">
                <p14:modId xmlns:p14="http://schemas.microsoft.com/office/powerpoint/2010/main" val="433143576"/>
              </p:ext>
            </p:extLst>
          </p:nvPr>
        </p:nvGraphicFramePr>
        <p:xfrm>
          <a:off x="1589" y="1596"/>
          <a:ext cx="1587" cy="1587"/>
        </p:xfrm>
        <a:graphic>
          <a:graphicData uri="http://schemas.openxmlformats.org/presentationml/2006/ole">
            <mc:AlternateContent xmlns:mc="http://schemas.openxmlformats.org/markup-compatibility/2006">
              <mc:Choice xmlns:v="urn:schemas-microsoft-com:vml" Requires="v">
                <p:oleObj spid="_x0000_s1085" name="think-cell Slide" r:id="rId24" imgW="360" imgH="360" progId="TCLayout.ActiveDocument.1">
                  <p:embed/>
                </p:oleObj>
              </mc:Choice>
              <mc:Fallback>
                <p:oleObj name="think-cell Slide" r:id="rId24" imgW="360" imgH="360" progId="TCLayout.ActiveDocument.1">
                  <p:embed/>
                  <p:pic>
                    <p:nvPicPr>
                      <p:cNvPr id="0" name=""/>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9" y="1596"/>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8" name="Picture 14" descr="SOLVAY_styles_ppt_G_EXE-09"/>
          <p:cNvPicPr>
            <a:picLocks noChangeAspect="1" noChangeArrowheads="1"/>
          </p:cNvPicPr>
          <p:nvPr>
            <p:custDataLst>
              <p:tags r:id="rId18"/>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8" descr="bg-content-template.jpg"/>
          <p:cNvPicPr preferRelativeResize="0">
            <a:picLocks/>
          </p:cNvPicPr>
          <p:nvPr>
            <p:custDataLst>
              <p:tags r:id="rId19"/>
            </p:custDataLst>
          </p:nvPr>
        </p:nvPicPr>
        <p:blipFill rotWithShape="1">
          <a:blip r:embed="rId27" cstate="print">
            <a:extLst>
              <a:ext uri="{28A0092B-C50C-407E-A947-70E740481C1C}">
                <a14:useLocalDpi xmlns:a14="http://schemas.microsoft.com/office/drawing/2010/main" val="0"/>
              </a:ext>
            </a:extLst>
          </a:blip>
          <a:srcRect b="6304"/>
          <a:stretch/>
        </p:blipFill>
        <p:spPr bwMode="auto">
          <a:xfrm>
            <a:off x="0" y="155712"/>
            <a:ext cx="8799444" cy="599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custDataLst>
              <p:tags r:id="rId20"/>
            </p:custDataLst>
          </p:nvPr>
        </p:nvSpPr>
        <p:spPr bwMode="auto">
          <a:xfrm>
            <a:off x="323850" y="260358"/>
            <a:ext cx="83518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p>
        </p:txBody>
      </p:sp>
      <p:sp>
        <p:nvSpPr>
          <p:cNvPr id="1027" name="Rectangle 3"/>
          <p:cNvSpPr>
            <a:spLocks noGrp="1" noChangeArrowheads="1"/>
          </p:cNvSpPr>
          <p:nvPr>
            <p:ph type="body" idx="1"/>
            <p:custDataLst>
              <p:tags r:id="rId21"/>
            </p:custDataLst>
          </p:nvPr>
        </p:nvSpPr>
        <p:spPr bwMode="auto">
          <a:xfrm>
            <a:off x="323854" y="1219200"/>
            <a:ext cx="8374063"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1" name="TextBox 10"/>
          <p:cNvSpPr txBox="1"/>
          <p:nvPr>
            <p:custDataLst>
              <p:tags r:id="rId22"/>
            </p:custDataLst>
          </p:nvPr>
        </p:nvSpPr>
        <p:spPr>
          <a:xfrm>
            <a:off x="322866" y="6265498"/>
            <a:ext cx="466795" cy="369332"/>
          </a:xfrm>
          <a:prstGeom prst="rect">
            <a:avLst/>
          </a:prstGeom>
          <a:noFill/>
        </p:spPr>
        <p:txBody>
          <a:bodyPr wrap="none" rtlCol="0" anchor="ctr">
            <a:spAutoFit/>
          </a:bodyPr>
          <a:lstStyle/>
          <a:p>
            <a:pPr algn="ctr">
              <a:defRPr/>
            </a:pPr>
            <a:fld id="{6F245335-899A-46FF-9C2F-376B3F99CD1B}" type="slidenum">
              <a:rPr lang="fr-FR">
                <a:solidFill>
                  <a:prstClr val="black"/>
                </a:solidFill>
                <a:cs typeface="Arial" pitchFamily="34" charset="0"/>
              </a:rPr>
              <a:pPr algn="ctr">
                <a:defRPr/>
              </a:pPr>
              <a:t>‹#›</a:t>
            </a:fld>
            <a:endParaRPr lang="fr-FR" dirty="0">
              <a:solidFill>
                <a:prstClr val="black"/>
              </a:solidFill>
              <a:cs typeface="Arial" pitchFamily="34" charset="0"/>
            </a:endParaRPr>
          </a:p>
        </p:txBody>
      </p:sp>
      <p:sp>
        <p:nvSpPr>
          <p:cNvPr id="8" name="TextBox 7"/>
          <p:cNvSpPr txBox="1"/>
          <p:nvPr userDrawn="1">
            <p:custDataLst>
              <p:tags r:id="rId23"/>
            </p:custDataLst>
          </p:nvPr>
        </p:nvSpPr>
        <p:spPr>
          <a:xfrm>
            <a:off x="911088" y="6258346"/>
            <a:ext cx="1526380" cy="246221"/>
          </a:xfrm>
          <a:prstGeom prst="rect">
            <a:avLst/>
          </a:prstGeom>
          <a:noFill/>
        </p:spPr>
        <p:txBody>
          <a:bodyPr wrap="none" rtlCol="0">
            <a:spAutoFit/>
          </a:bodyPr>
          <a:lstStyle/>
          <a:p>
            <a:r>
              <a:rPr lang="en-US" sz="1000" dirty="0">
                <a:solidFill>
                  <a:prstClr val="black"/>
                </a:solidFill>
                <a:cs typeface="Arial" pitchFamily="34" charset="0"/>
              </a:rPr>
              <a:t>Novecare (Confidential)</a:t>
            </a:r>
          </a:p>
        </p:txBody>
      </p:sp>
    </p:spTree>
    <p:extLst>
      <p:ext uri="{BB962C8B-B14F-4D97-AF65-F5344CB8AC3E}">
        <p14:creationId xmlns:p14="http://schemas.microsoft.com/office/powerpoint/2010/main" val="77518024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8" r:id="rId10"/>
    <p:sldLayoutId id="2147483679" r:id="rId11"/>
    <p:sldLayoutId id="2147483680" r:id="rId12"/>
    <p:sldLayoutId id="2147483681" r:id="rId13"/>
    <p:sldLayoutId id="2147483682" r:id="rId14"/>
  </p:sldLayoutIdLst>
  <p:transition spd="slow">
    <p:wipe dir="r"/>
  </p:transition>
  <p:hf sldNum="0" hdr="0" ftr="0" dt="0"/>
  <p:txStyles>
    <p:titleStyle>
      <a:lvl1pPr algn="l" rtl="0" eaLnBrk="1" fontAlgn="base" hangingPunct="1">
        <a:spcBef>
          <a:spcPct val="0"/>
        </a:spcBef>
        <a:spcAft>
          <a:spcPct val="0"/>
        </a:spcAft>
        <a:defRPr sz="3200" b="1">
          <a:solidFill>
            <a:srgbClr val="009EFE"/>
          </a:solidFill>
          <a:latin typeface="+mj-lt"/>
          <a:ea typeface="+mj-ea"/>
          <a:cs typeface="+mj-cs"/>
        </a:defRPr>
      </a:lvl1pPr>
      <a:lvl2pPr algn="l" rtl="0" eaLnBrk="1" fontAlgn="base" hangingPunct="1">
        <a:spcBef>
          <a:spcPct val="0"/>
        </a:spcBef>
        <a:spcAft>
          <a:spcPct val="0"/>
        </a:spcAft>
        <a:defRPr sz="3200" b="1">
          <a:solidFill>
            <a:srgbClr val="009EFE"/>
          </a:solidFill>
          <a:latin typeface="Arial" pitchFamily="34" charset="0"/>
        </a:defRPr>
      </a:lvl2pPr>
      <a:lvl3pPr algn="l" rtl="0" eaLnBrk="1" fontAlgn="base" hangingPunct="1">
        <a:spcBef>
          <a:spcPct val="0"/>
        </a:spcBef>
        <a:spcAft>
          <a:spcPct val="0"/>
        </a:spcAft>
        <a:defRPr sz="3200" b="1">
          <a:solidFill>
            <a:srgbClr val="009EFE"/>
          </a:solidFill>
          <a:latin typeface="Arial" pitchFamily="34" charset="0"/>
        </a:defRPr>
      </a:lvl3pPr>
      <a:lvl4pPr algn="l" rtl="0" eaLnBrk="1" fontAlgn="base" hangingPunct="1">
        <a:spcBef>
          <a:spcPct val="0"/>
        </a:spcBef>
        <a:spcAft>
          <a:spcPct val="0"/>
        </a:spcAft>
        <a:defRPr sz="3200" b="1">
          <a:solidFill>
            <a:srgbClr val="009EFE"/>
          </a:solidFill>
          <a:latin typeface="Arial" pitchFamily="34" charset="0"/>
        </a:defRPr>
      </a:lvl4pPr>
      <a:lvl5pPr algn="l" rtl="0" eaLnBrk="1" fontAlgn="base" hangingPunct="1">
        <a:spcBef>
          <a:spcPct val="0"/>
        </a:spcBef>
        <a:spcAft>
          <a:spcPct val="0"/>
        </a:spcAft>
        <a:defRPr sz="3200" b="1">
          <a:solidFill>
            <a:srgbClr val="009EFE"/>
          </a:solidFill>
          <a:latin typeface="Arial" pitchFamily="34" charset="0"/>
        </a:defRPr>
      </a:lvl5pPr>
      <a:lvl6pPr marL="457200" algn="l" rtl="0" eaLnBrk="1" fontAlgn="base" hangingPunct="1">
        <a:spcBef>
          <a:spcPct val="0"/>
        </a:spcBef>
        <a:spcAft>
          <a:spcPct val="0"/>
        </a:spcAft>
        <a:defRPr sz="3200" b="1">
          <a:solidFill>
            <a:srgbClr val="009EFE"/>
          </a:solidFill>
          <a:latin typeface="Arial" pitchFamily="34" charset="0"/>
        </a:defRPr>
      </a:lvl6pPr>
      <a:lvl7pPr marL="914400" algn="l" rtl="0" eaLnBrk="1" fontAlgn="base" hangingPunct="1">
        <a:spcBef>
          <a:spcPct val="0"/>
        </a:spcBef>
        <a:spcAft>
          <a:spcPct val="0"/>
        </a:spcAft>
        <a:defRPr sz="3200" b="1">
          <a:solidFill>
            <a:srgbClr val="009EFE"/>
          </a:solidFill>
          <a:latin typeface="Arial" pitchFamily="34" charset="0"/>
        </a:defRPr>
      </a:lvl7pPr>
      <a:lvl8pPr marL="1371600" algn="l" rtl="0" eaLnBrk="1" fontAlgn="base" hangingPunct="1">
        <a:spcBef>
          <a:spcPct val="0"/>
        </a:spcBef>
        <a:spcAft>
          <a:spcPct val="0"/>
        </a:spcAft>
        <a:defRPr sz="3200" b="1">
          <a:solidFill>
            <a:srgbClr val="009EFE"/>
          </a:solidFill>
          <a:latin typeface="Arial" pitchFamily="34" charset="0"/>
        </a:defRPr>
      </a:lvl8pPr>
      <a:lvl9pPr marL="1828800" algn="l" rtl="0" eaLnBrk="1" fontAlgn="base" hangingPunct="1">
        <a:spcBef>
          <a:spcPct val="0"/>
        </a:spcBef>
        <a:spcAft>
          <a:spcPct val="0"/>
        </a:spcAft>
        <a:defRPr sz="3200" b="1">
          <a:solidFill>
            <a:srgbClr val="009EFE"/>
          </a:solidFill>
          <a:latin typeface="Arial" pitchFamily="34" charset="0"/>
        </a:defRPr>
      </a:lvl9pPr>
    </p:titleStyle>
    <p:bodyStyle>
      <a:lvl1pPr marL="342900" indent="-342900" algn="l" rtl="0" eaLnBrk="1" fontAlgn="base" hangingPunct="1">
        <a:spcBef>
          <a:spcPct val="20000"/>
        </a:spcBef>
        <a:spcAft>
          <a:spcPct val="0"/>
        </a:spcAft>
        <a:buClr>
          <a:srgbClr val="009EFE"/>
        </a:buClr>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rgbClr val="009EFE"/>
        </a:buClr>
        <a:buChar char="•"/>
        <a:defRPr>
          <a:solidFill>
            <a:schemeClr val="tx1"/>
          </a:solidFill>
          <a:latin typeface="+mn-lt"/>
        </a:defRPr>
      </a:lvl2pPr>
      <a:lvl3pPr marL="1143000" indent="-228600" algn="l" rtl="0" eaLnBrk="1" fontAlgn="base" hangingPunct="1">
        <a:spcBef>
          <a:spcPct val="20000"/>
        </a:spcBef>
        <a:spcAft>
          <a:spcPct val="0"/>
        </a:spcAft>
        <a:buClr>
          <a:srgbClr val="009EFE"/>
        </a:buClr>
        <a:buChar char="•"/>
        <a:defRPr sz="1600">
          <a:solidFill>
            <a:schemeClr val="tx1"/>
          </a:solidFill>
          <a:latin typeface="+mn-lt"/>
        </a:defRPr>
      </a:lvl3pPr>
      <a:lvl4pPr marL="1600200" indent="-228600" algn="l" rtl="0" eaLnBrk="1" fontAlgn="base" hangingPunct="1">
        <a:spcBef>
          <a:spcPct val="20000"/>
        </a:spcBef>
        <a:spcAft>
          <a:spcPct val="0"/>
        </a:spcAft>
        <a:buClr>
          <a:srgbClr val="009EFE"/>
        </a:buClr>
        <a:buChar char="•"/>
        <a:defRPr sz="1400">
          <a:solidFill>
            <a:schemeClr val="tx1"/>
          </a:solidFill>
          <a:latin typeface="+mn-lt"/>
        </a:defRPr>
      </a:lvl4pPr>
      <a:lvl5pPr marL="2057400" indent="-228600" algn="l" rtl="0" eaLnBrk="1" fontAlgn="base" hangingPunct="1">
        <a:spcBef>
          <a:spcPct val="20000"/>
        </a:spcBef>
        <a:spcAft>
          <a:spcPct val="0"/>
        </a:spcAft>
        <a:buClr>
          <a:srgbClr val="009EFE"/>
        </a:buClr>
        <a:buChar char="•"/>
        <a:defRPr sz="1200">
          <a:solidFill>
            <a:schemeClr val="tx1"/>
          </a:solidFill>
          <a:latin typeface="+mn-lt"/>
        </a:defRPr>
      </a:lvl5pPr>
      <a:lvl6pPr marL="2514600" indent="-228600" algn="l" rtl="0" eaLnBrk="1" fontAlgn="base" hangingPunct="1">
        <a:spcBef>
          <a:spcPct val="20000"/>
        </a:spcBef>
        <a:spcAft>
          <a:spcPct val="0"/>
        </a:spcAft>
        <a:buClr>
          <a:srgbClr val="009EFE"/>
        </a:buClr>
        <a:buChar char="•"/>
        <a:defRPr sz="1200">
          <a:solidFill>
            <a:schemeClr val="tx1"/>
          </a:solidFill>
          <a:latin typeface="+mn-lt"/>
        </a:defRPr>
      </a:lvl6pPr>
      <a:lvl7pPr marL="2971800" indent="-228600" algn="l" rtl="0" eaLnBrk="1" fontAlgn="base" hangingPunct="1">
        <a:spcBef>
          <a:spcPct val="20000"/>
        </a:spcBef>
        <a:spcAft>
          <a:spcPct val="0"/>
        </a:spcAft>
        <a:buClr>
          <a:srgbClr val="009EFE"/>
        </a:buClr>
        <a:buChar char="•"/>
        <a:defRPr sz="1200">
          <a:solidFill>
            <a:schemeClr val="tx1"/>
          </a:solidFill>
          <a:latin typeface="+mn-lt"/>
        </a:defRPr>
      </a:lvl7pPr>
      <a:lvl8pPr marL="3429000" indent="-228600" algn="l" rtl="0" eaLnBrk="1" fontAlgn="base" hangingPunct="1">
        <a:spcBef>
          <a:spcPct val="20000"/>
        </a:spcBef>
        <a:spcAft>
          <a:spcPct val="0"/>
        </a:spcAft>
        <a:buClr>
          <a:srgbClr val="009EFE"/>
        </a:buClr>
        <a:buChar char="•"/>
        <a:defRPr sz="1200">
          <a:solidFill>
            <a:schemeClr val="tx1"/>
          </a:solidFill>
          <a:latin typeface="+mn-lt"/>
        </a:defRPr>
      </a:lvl8pPr>
      <a:lvl9pPr marL="3886200" indent="-228600" algn="l" rtl="0" eaLnBrk="1" fontAlgn="base" hangingPunct="1">
        <a:spcBef>
          <a:spcPct val="20000"/>
        </a:spcBef>
        <a:spcAft>
          <a:spcPct val="0"/>
        </a:spcAft>
        <a:buClr>
          <a:srgbClr val="009EFE"/>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p:cNvGraphicFramePr>
          <p:nvPr>
            <p:custDataLst>
              <p:tags r:id="rId18"/>
            </p:custDataLst>
            <p:extLst>
              <p:ext uri="{D42A27DB-BD31-4B8C-83A1-F6EECF244321}">
                <p14:modId xmlns:p14="http://schemas.microsoft.com/office/powerpoint/2010/main" val="1176393460"/>
              </p:ext>
            </p:extLst>
          </p:nvPr>
        </p:nvGraphicFramePr>
        <p:xfrm>
          <a:off x="1589" y="1596"/>
          <a:ext cx="1587" cy="1587"/>
        </p:xfrm>
        <a:graphic>
          <a:graphicData uri="http://schemas.openxmlformats.org/presentationml/2006/ole">
            <mc:AlternateContent xmlns:mc="http://schemas.openxmlformats.org/markup-compatibility/2006">
              <mc:Choice xmlns:v="urn:schemas-microsoft-com:vml" Requires="v">
                <p:oleObj spid="_x0000_s2105" name="think-cell Slide" r:id="rId25" imgW="360" imgH="360" progId="TCLayout.ActiveDocument.1">
                  <p:embed/>
                </p:oleObj>
              </mc:Choice>
              <mc:Fallback>
                <p:oleObj name="think-cell Slide" r:id="rId25" imgW="360" imgH="360" progId="TCLayout.ActiveDocument.1">
                  <p:embed/>
                  <p:pic>
                    <p:nvPicPr>
                      <p:cNvPr id="0" name=""/>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9" y="1596"/>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8" name="Picture 14" descr="SOLVAY_styles_ppt_G_EXE-09"/>
          <p:cNvPicPr>
            <a:picLocks noChangeAspect="1" noChangeArrowheads="1"/>
          </p:cNvPicPr>
          <p:nvPr>
            <p:custDataLst>
              <p:tags r:id="rId19"/>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8" descr="bg-content-template.jpg"/>
          <p:cNvPicPr preferRelativeResize="0">
            <a:picLocks/>
          </p:cNvPicPr>
          <p:nvPr>
            <p:custDataLst>
              <p:tags r:id="rId20"/>
            </p:custDataLst>
          </p:nvPr>
        </p:nvPicPr>
        <p:blipFill rotWithShape="1">
          <a:blip r:embed="rId28" cstate="print">
            <a:extLst>
              <a:ext uri="{28A0092B-C50C-407E-A947-70E740481C1C}">
                <a14:useLocalDpi xmlns:a14="http://schemas.microsoft.com/office/drawing/2010/main" val="0"/>
              </a:ext>
            </a:extLst>
          </a:blip>
          <a:srcRect b="6304"/>
          <a:stretch/>
        </p:blipFill>
        <p:spPr bwMode="auto">
          <a:xfrm>
            <a:off x="0" y="155712"/>
            <a:ext cx="8799444" cy="599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custDataLst>
              <p:tags r:id="rId21"/>
            </p:custDataLst>
          </p:nvPr>
        </p:nvSpPr>
        <p:spPr bwMode="auto">
          <a:xfrm>
            <a:off x="323850" y="260358"/>
            <a:ext cx="83518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p>
        </p:txBody>
      </p:sp>
      <p:sp>
        <p:nvSpPr>
          <p:cNvPr id="1027" name="Rectangle 3"/>
          <p:cNvSpPr>
            <a:spLocks noGrp="1" noChangeArrowheads="1"/>
          </p:cNvSpPr>
          <p:nvPr>
            <p:ph type="body" idx="1"/>
            <p:custDataLst>
              <p:tags r:id="rId22"/>
            </p:custDataLst>
          </p:nvPr>
        </p:nvSpPr>
        <p:spPr bwMode="auto">
          <a:xfrm>
            <a:off x="323854" y="1219200"/>
            <a:ext cx="8374063"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1" name="TextBox 10"/>
          <p:cNvSpPr txBox="1"/>
          <p:nvPr>
            <p:custDataLst>
              <p:tags r:id="rId23"/>
            </p:custDataLst>
          </p:nvPr>
        </p:nvSpPr>
        <p:spPr>
          <a:xfrm>
            <a:off x="322866" y="6265498"/>
            <a:ext cx="466795" cy="369332"/>
          </a:xfrm>
          <a:prstGeom prst="rect">
            <a:avLst/>
          </a:prstGeom>
          <a:noFill/>
        </p:spPr>
        <p:txBody>
          <a:bodyPr wrap="none" rtlCol="0" anchor="ctr">
            <a:spAutoFit/>
          </a:bodyPr>
          <a:lstStyle/>
          <a:p>
            <a:pPr algn="ctr">
              <a:defRPr/>
            </a:pPr>
            <a:fld id="{6F245335-899A-46FF-9C2F-376B3F99CD1B}" type="slidenum">
              <a:rPr lang="fr-FR">
                <a:solidFill>
                  <a:prstClr val="black"/>
                </a:solidFill>
                <a:cs typeface="Arial" pitchFamily="34" charset="0"/>
              </a:rPr>
              <a:pPr algn="ctr">
                <a:defRPr/>
              </a:pPr>
              <a:t>‹#›</a:t>
            </a:fld>
            <a:endParaRPr lang="fr-FR" dirty="0">
              <a:solidFill>
                <a:prstClr val="black"/>
              </a:solidFill>
              <a:cs typeface="Arial" pitchFamily="34" charset="0"/>
            </a:endParaRPr>
          </a:p>
        </p:txBody>
      </p:sp>
      <p:sp>
        <p:nvSpPr>
          <p:cNvPr id="8" name="TextBox 7"/>
          <p:cNvSpPr txBox="1"/>
          <p:nvPr userDrawn="1">
            <p:custDataLst>
              <p:tags r:id="rId24"/>
            </p:custDataLst>
          </p:nvPr>
        </p:nvSpPr>
        <p:spPr>
          <a:xfrm>
            <a:off x="911088" y="6258346"/>
            <a:ext cx="1526380" cy="246221"/>
          </a:xfrm>
          <a:prstGeom prst="rect">
            <a:avLst/>
          </a:prstGeom>
          <a:noFill/>
        </p:spPr>
        <p:txBody>
          <a:bodyPr wrap="none" rtlCol="0">
            <a:spAutoFit/>
          </a:bodyPr>
          <a:lstStyle/>
          <a:p>
            <a:r>
              <a:rPr lang="en-US" sz="1000" dirty="0">
                <a:solidFill>
                  <a:prstClr val="black"/>
                </a:solidFill>
                <a:cs typeface="Arial" pitchFamily="34" charset="0"/>
              </a:rPr>
              <a:t>Novecare (Confidential)</a:t>
            </a:r>
          </a:p>
        </p:txBody>
      </p:sp>
    </p:spTree>
    <p:extLst>
      <p:ext uri="{BB962C8B-B14F-4D97-AF65-F5344CB8AC3E}">
        <p14:creationId xmlns:p14="http://schemas.microsoft.com/office/powerpoint/2010/main" val="415106441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ransition spd="slow">
    <p:wipe dir="r"/>
  </p:transition>
  <p:hf sldNum="0" hdr="0" ftr="0" dt="0"/>
  <p:txStyles>
    <p:titleStyle>
      <a:lvl1pPr algn="l" rtl="0" eaLnBrk="1" fontAlgn="base" hangingPunct="1">
        <a:spcBef>
          <a:spcPct val="0"/>
        </a:spcBef>
        <a:spcAft>
          <a:spcPct val="0"/>
        </a:spcAft>
        <a:defRPr sz="3200" b="1">
          <a:solidFill>
            <a:srgbClr val="009EFE"/>
          </a:solidFill>
          <a:latin typeface="+mj-lt"/>
          <a:ea typeface="+mj-ea"/>
          <a:cs typeface="+mj-cs"/>
        </a:defRPr>
      </a:lvl1pPr>
      <a:lvl2pPr algn="l" rtl="0" eaLnBrk="1" fontAlgn="base" hangingPunct="1">
        <a:spcBef>
          <a:spcPct val="0"/>
        </a:spcBef>
        <a:spcAft>
          <a:spcPct val="0"/>
        </a:spcAft>
        <a:defRPr sz="3200" b="1">
          <a:solidFill>
            <a:srgbClr val="009EFE"/>
          </a:solidFill>
          <a:latin typeface="Arial" pitchFamily="34" charset="0"/>
        </a:defRPr>
      </a:lvl2pPr>
      <a:lvl3pPr algn="l" rtl="0" eaLnBrk="1" fontAlgn="base" hangingPunct="1">
        <a:spcBef>
          <a:spcPct val="0"/>
        </a:spcBef>
        <a:spcAft>
          <a:spcPct val="0"/>
        </a:spcAft>
        <a:defRPr sz="3200" b="1">
          <a:solidFill>
            <a:srgbClr val="009EFE"/>
          </a:solidFill>
          <a:latin typeface="Arial" pitchFamily="34" charset="0"/>
        </a:defRPr>
      </a:lvl3pPr>
      <a:lvl4pPr algn="l" rtl="0" eaLnBrk="1" fontAlgn="base" hangingPunct="1">
        <a:spcBef>
          <a:spcPct val="0"/>
        </a:spcBef>
        <a:spcAft>
          <a:spcPct val="0"/>
        </a:spcAft>
        <a:defRPr sz="3200" b="1">
          <a:solidFill>
            <a:srgbClr val="009EFE"/>
          </a:solidFill>
          <a:latin typeface="Arial" pitchFamily="34" charset="0"/>
        </a:defRPr>
      </a:lvl4pPr>
      <a:lvl5pPr algn="l" rtl="0" eaLnBrk="1" fontAlgn="base" hangingPunct="1">
        <a:spcBef>
          <a:spcPct val="0"/>
        </a:spcBef>
        <a:spcAft>
          <a:spcPct val="0"/>
        </a:spcAft>
        <a:defRPr sz="3200" b="1">
          <a:solidFill>
            <a:srgbClr val="009EFE"/>
          </a:solidFill>
          <a:latin typeface="Arial" pitchFamily="34" charset="0"/>
        </a:defRPr>
      </a:lvl5pPr>
      <a:lvl6pPr marL="457200" algn="l" rtl="0" eaLnBrk="1" fontAlgn="base" hangingPunct="1">
        <a:spcBef>
          <a:spcPct val="0"/>
        </a:spcBef>
        <a:spcAft>
          <a:spcPct val="0"/>
        </a:spcAft>
        <a:defRPr sz="3200" b="1">
          <a:solidFill>
            <a:srgbClr val="009EFE"/>
          </a:solidFill>
          <a:latin typeface="Arial" pitchFamily="34" charset="0"/>
        </a:defRPr>
      </a:lvl6pPr>
      <a:lvl7pPr marL="914400" algn="l" rtl="0" eaLnBrk="1" fontAlgn="base" hangingPunct="1">
        <a:spcBef>
          <a:spcPct val="0"/>
        </a:spcBef>
        <a:spcAft>
          <a:spcPct val="0"/>
        </a:spcAft>
        <a:defRPr sz="3200" b="1">
          <a:solidFill>
            <a:srgbClr val="009EFE"/>
          </a:solidFill>
          <a:latin typeface="Arial" pitchFamily="34" charset="0"/>
        </a:defRPr>
      </a:lvl7pPr>
      <a:lvl8pPr marL="1371600" algn="l" rtl="0" eaLnBrk="1" fontAlgn="base" hangingPunct="1">
        <a:spcBef>
          <a:spcPct val="0"/>
        </a:spcBef>
        <a:spcAft>
          <a:spcPct val="0"/>
        </a:spcAft>
        <a:defRPr sz="3200" b="1">
          <a:solidFill>
            <a:srgbClr val="009EFE"/>
          </a:solidFill>
          <a:latin typeface="Arial" pitchFamily="34" charset="0"/>
        </a:defRPr>
      </a:lvl8pPr>
      <a:lvl9pPr marL="1828800" algn="l" rtl="0" eaLnBrk="1" fontAlgn="base" hangingPunct="1">
        <a:spcBef>
          <a:spcPct val="0"/>
        </a:spcBef>
        <a:spcAft>
          <a:spcPct val="0"/>
        </a:spcAft>
        <a:defRPr sz="3200" b="1">
          <a:solidFill>
            <a:srgbClr val="009EFE"/>
          </a:solidFill>
          <a:latin typeface="Arial" pitchFamily="34" charset="0"/>
        </a:defRPr>
      </a:lvl9pPr>
    </p:titleStyle>
    <p:bodyStyle>
      <a:lvl1pPr marL="342900" indent="-342900" algn="l" rtl="0" eaLnBrk="1" fontAlgn="base" hangingPunct="1">
        <a:spcBef>
          <a:spcPct val="20000"/>
        </a:spcBef>
        <a:spcAft>
          <a:spcPct val="0"/>
        </a:spcAft>
        <a:buClr>
          <a:srgbClr val="009EFE"/>
        </a:buClr>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rgbClr val="009EFE"/>
        </a:buClr>
        <a:buChar char="•"/>
        <a:defRPr>
          <a:solidFill>
            <a:schemeClr val="tx1"/>
          </a:solidFill>
          <a:latin typeface="+mn-lt"/>
        </a:defRPr>
      </a:lvl2pPr>
      <a:lvl3pPr marL="1143000" indent="-228600" algn="l" rtl="0" eaLnBrk="1" fontAlgn="base" hangingPunct="1">
        <a:spcBef>
          <a:spcPct val="20000"/>
        </a:spcBef>
        <a:spcAft>
          <a:spcPct val="0"/>
        </a:spcAft>
        <a:buClr>
          <a:srgbClr val="009EFE"/>
        </a:buClr>
        <a:buChar char="•"/>
        <a:defRPr sz="1600">
          <a:solidFill>
            <a:schemeClr val="tx1"/>
          </a:solidFill>
          <a:latin typeface="+mn-lt"/>
        </a:defRPr>
      </a:lvl3pPr>
      <a:lvl4pPr marL="1600200" indent="-228600" algn="l" rtl="0" eaLnBrk="1" fontAlgn="base" hangingPunct="1">
        <a:spcBef>
          <a:spcPct val="20000"/>
        </a:spcBef>
        <a:spcAft>
          <a:spcPct val="0"/>
        </a:spcAft>
        <a:buClr>
          <a:srgbClr val="009EFE"/>
        </a:buClr>
        <a:buChar char="•"/>
        <a:defRPr sz="1400">
          <a:solidFill>
            <a:schemeClr val="tx1"/>
          </a:solidFill>
          <a:latin typeface="+mn-lt"/>
        </a:defRPr>
      </a:lvl4pPr>
      <a:lvl5pPr marL="2057400" indent="-228600" algn="l" rtl="0" eaLnBrk="1" fontAlgn="base" hangingPunct="1">
        <a:spcBef>
          <a:spcPct val="20000"/>
        </a:spcBef>
        <a:spcAft>
          <a:spcPct val="0"/>
        </a:spcAft>
        <a:buClr>
          <a:srgbClr val="009EFE"/>
        </a:buClr>
        <a:buChar char="•"/>
        <a:defRPr sz="1200">
          <a:solidFill>
            <a:schemeClr val="tx1"/>
          </a:solidFill>
          <a:latin typeface="+mn-lt"/>
        </a:defRPr>
      </a:lvl5pPr>
      <a:lvl6pPr marL="2514600" indent="-228600" algn="l" rtl="0" eaLnBrk="1" fontAlgn="base" hangingPunct="1">
        <a:spcBef>
          <a:spcPct val="20000"/>
        </a:spcBef>
        <a:spcAft>
          <a:spcPct val="0"/>
        </a:spcAft>
        <a:buClr>
          <a:srgbClr val="009EFE"/>
        </a:buClr>
        <a:buChar char="•"/>
        <a:defRPr sz="1200">
          <a:solidFill>
            <a:schemeClr val="tx1"/>
          </a:solidFill>
          <a:latin typeface="+mn-lt"/>
        </a:defRPr>
      </a:lvl6pPr>
      <a:lvl7pPr marL="2971800" indent="-228600" algn="l" rtl="0" eaLnBrk="1" fontAlgn="base" hangingPunct="1">
        <a:spcBef>
          <a:spcPct val="20000"/>
        </a:spcBef>
        <a:spcAft>
          <a:spcPct val="0"/>
        </a:spcAft>
        <a:buClr>
          <a:srgbClr val="009EFE"/>
        </a:buClr>
        <a:buChar char="•"/>
        <a:defRPr sz="1200">
          <a:solidFill>
            <a:schemeClr val="tx1"/>
          </a:solidFill>
          <a:latin typeface="+mn-lt"/>
        </a:defRPr>
      </a:lvl7pPr>
      <a:lvl8pPr marL="3429000" indent="-228600" algn="l" rtl="0" eaLnBrk="1" fontAlgn="base" hangingPunct="1">
        <a:spcBef>
          <a:spcPct val="20000"/>
        </a:spcBef>
        <a:spcAft>
          <a:spcPct val="0"/>
        </a:spcAft>
        <a:buClr>
          <a:srgbClr val="009EFE"/>
        </a:buClr>
        <a:buChar char="•"/>
        <a:defRPr sz="1200">
          <a:solidFill>
            <a:schemeClr val="tx1"/>
          </a:solidFill>
          <a:latin typeface="+mn-lt"/>
        </a:defRPr>
      </a:lvl8pPr>
      <a:lvl9pPr marL="3886200" indent="-228600" algn="l" rtl="0" eaLnBrk="1" fontAlgn="base" hangingPunct="1">
        <a:spcBef>
          <a:spcPct val="20000"/>
        </a:spcBef>
        <a:spcAft>
          <a:spcPct val="0"/>
        </a:spcAft>
        <a:buClr>
          <a:srgbClr val="009EFE"/>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p:cNvGraphicFramePr>
          <p:nvPr>
            <p:custDataLst>
              <p:tags r:id="rId18"/>
            </p:custDataLst>
            <p:extLst>
              <p:ext uri="{D42A27DB-BD31-4B8C-83A1-F6EECF244321}">
                <p14:modId xmlns:p14="http://schemas.microsoft.com/office/powerpoint/2010/main" val="1663531656"/>
              </p:ext>
            </p:extLst>
          </p:nvPr>
        </p:nvGraphicFramePr>
        <p:xfrm>
          <a:off x="1589" y="1596"/>
          <a:ext cx="1587" cy="1587"/>
        </p:xfrm>
        <a:graphic>
          <a:graphicData uri="http://schemas.openxmlformats.org/presentationml/2006/ole">
            <mc:AlternateContent xmlns:mc="http://schemas.openxmlformats.org/markup-compatibility/2006">
              <mc:Choice xmlns:v="urn:schemas-microsoft-com:vml" Requires="v">
                <p:oleObj spid="_x0000_s3129" name="think-cell Slide" r:id="rId25" imgW="360" imgH="360" progId="TCLayout.ActiveDocument.1">
                  <p:embed/>
                </p:oleObj>
              </mc:Choice>
              <mc:Fallback>
                <p:oleObj name="think-cell Slide" r:id="rId25" imgW="360" imgH="360" progId="TCLayout.ActiveDocument.1">
                  <p:embed/>
                  <p:pic>
                    <p:nvPicPr>
                      <p:cNvPr id="0" name=""/>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9" y="1596"/>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8" name="Picture 14" descr="SOLVAY_styles_ppt_G_EXE-09"/>
          <p:cNvPicPr>
            <a:picLocks noChangeAspect="1" noChangeArrowheads="1"/>
          </p:cNvPicPr>
          <p:nvPr>
            <p:custDataLst>
              <p:tags r:id="rId19"/>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8" descr="bg-content-template.jpg"/>
          <p:cNvPicPr preferRelativeResize="0">
            <a:picLocks/>
          </p:cNvPicPr>
          <p:nvPr>
            <p:custDataLst>
              <p:tags r:id="rId20"/>
            </p:custDataLst>
          </p:nvPr>
        </p:nvPicPr>
        <p:blipFill rotWithShape="1">
          <a:blip r:embed="rId28" cstate="print">
            <a:extLst>
              <a:ext uri="{28A0092B-C50C-407E-A947-70E740481C1C}">
                <a14:useLocalDpi xmlns:a14="http://schemas.microsoft.com/office/drawing/2010/main" val="0"/>
              </a:ext>
            </a:extLst>
          </a:blip>
          <a:srcRect b="6304"/>
          <a:stretch/>
        </p:blipFill>
        <p:spPr bwMode="auto">
          <a:xfrm>
            <a:off x="0" y="155712"/>
            <a:ext cx="8799444" cy="599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custDataLst>
              <p:tags r:id="rId21"/>
            </p:custDataLst>
          </p:nvPr>
        </p:nvSpPr>
        <p:spPr bwMode="auto">
          <a:xfrm>
            <a:off x="323850" y="260358"/>
            <a:ext cx="83518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p>
        </p:txBody>
      </p:sp>
      <p:sp>
        <p:nvSpPr>
          <p:cNvPr id="1027" name="Rectangle 3"/>
          <p:cNvSpPr>
            <a:spLocks noGrp="1" noChangeArrowheads="1"/>
          </p:cNvSpPr>
          <p:nvPr>
            <p:ph type="body" idx="1"/>
            <p:custDataLst>
              <p:tags r:id="rId22"/>
            </p:custDataLst>
          </p:nvPr>
        </p:nvSpPr>
        <p:spPr bwMode="auto">
          <a:xfrm>
            <a:off x="323854" y="1219200"/>
            <a:ext cx="8374063"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1" name="TextBox 10"/>
          <p:cNvSpPr txBox="1"/>
          <p:nvPr>
            <p:custDataLst>
              <p:tags r:id="rId23"/>
            </p:custDataLst>
          </p:nvPr>
        </p:nvSpPr>
        <p:spPr>
          <a:xfrm>
            <a:off x="322866" y="6265498"/>
            <a:ext cx="466795" cy="369332"/>
          </a:xfrm>
          <a:prstGeom prst="rect">
            <a:avLst/>
          </a:prstGeom>
          <a:noFill/>
        </p:spPr>
        <p:txBody>
          <a:bodyPr wrap="none" rtlCol="0" anchor="ctr">
            <a:spAutoFit/>
          </a:bodyPr>
          <a:lstStyle/>
          <a:p>
            <a:pPr algn="ctr">
              <a:defRPr/>
            </a:pPr>
            <a:fld id="{6F245335-899A-46FF-9C2F-376B3F99CD1B}" type="slidenum">
              <a:rPr lang="fr-FR">
                <a:solidFill>
                  <a:prstClr val="black"/>
                </a:solidFill>
                <a:cs typeface="Arial" pitchFamily="34" charset="0"/>
              </a:rPr>
              <a:pPr algn="ctr">
                <a:defRPr/>
              </a:pPr>
              <a:t>‹#›</a:t>
            </a:fld>
            <a:endParaRPr lang="fr-FR" dirty="0">
              <a:solidFill>
                <a:prstClr val="black"/>
              </a:solidFill>
              <a:cs typeface="Arial" pitchFamily="34" charset="0"/>
            </a:endParaRPr>
          </a:p>
        </p:txBody>
      </p:sp>
      <p:sp>
        <p:nvSpPr>
          <p:cNvPr id="8" name="TextBox 7"/>
          <p:cNvSpPr txBox="1"/>
          <p:nvPr userDrawn="1">
            <p:custDataLst>
              <p:tags r:id="rId24"/>
            </p:custDataLst>
          </p:nvPr>
        </p:nvSpPr>
        <p:spPr>
          <a:xfrm>
            <a:off x="911088" y="6258346"/>
            <a:ext cx="1526380" cy="246221"/>
          </a:xfrm>
          <a:prstGeom prst="rect">
            <a:avLst/>
          </a:prstGeom>
          <a:noFill/>
        </p:spPr>
        <p:txBody>
          <a:bodyPr wrap="none" rtlCol="0">
            <a:spAutoFit/>
          </a:bodyPr>
          <a:lstStyle/>
          <a:p>
            <a:r>
              <a:rPr lang="en-US" sz="1000" dirty="0">
                <a:solidFill>
                  <a:prstClr val="black"/>
                </a:solidFill>
                <a:cs typeface="Arial" pitchFamily="34" charset="0"/>
              </a:rPr>
              <a:t>Novecare (Confidential)</a:t>
            </a:r>
          </a:p>
        </p:txBody>
      </p:sp>
    </p:spTree>
    <p:extLst>
      <p:ext uri="{BB962C8B-B14F-4D97-AF65-F5344CB8AC3E}">
        <p14:creationId xmlns:p14="http://schemas.microsoft.com/office/powerpoint/2010/main" val="84367898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transition spd="slow">
    <p:wipe dir="r"/>
  </p:transition>
  <p:hf sldNum="0" hdr="0" ftr="0" dt="0"/>
  <p:txStyles>
    <p:titleStyle>
      <a:lvl1pPr algn="l" rtl="0" eaLnBrk="1" fontAlgn="base" hangingPunct="1">
        <a:spcBef>
          <a:spcPct val="0"/>
        </a:spcBef>
        <a:spcAft>
          <a:spcPct val="0"/>
        </a:spcAft>
        <a:defRPr sz="3200" b="1">
          <a:solidFill>
            <a:srgbClr val="009EFE"/>
          </a:solidFill>
          <a:latin typeface="+mj-lt"/>
          <a:ea typeface="+mj-ea"/>
          <a:cs typeface="+mj-cs"/>
        </a:defRPr>
      </a:lvl1pPr>
      <a:lvl2pPr algn="l" rtl="0" eaLnBrk="1" fontAlgn="base" hangingPunct="1">
        <a:spcBef>
          <a:spcPct val="0"/>
        </a:spcBef>
        <a:spcAft>
          <a:spcPct val="0"/>
        </a:spcAft>
        <a:defRPr sz="3200" b="1">
          <a:solidFill>
            <a:srgbClr val="009EFE"/>
          </a:solidFill>
          <a:latin typeface="Arial" pitchFamily="34" charset="0"/>
        </a:defRPr>
      </a:lvl2pPr>
      <a:lvl3pPr algn="l" rtl="0" eaLnBrk="1" fontAlgn="base" hangingPunct="1">
        <a:spcBef>
          <a:spcPct val="0"/>
        </a:spcBef>
        <a:spcAft>
          <a:spcPct val="0"/>
        </a:spcAft>
        <a:defRPr sz="3200" b="1">
          <a:solidFill>
            <a:srgbClr val="009EFE"/>
          </a:solidFill>
          <a:latin typeface="Arial" pitchFamily="34" charset="0"/>
        </a:defRPr>
      </a:lvl3pPr>
      <a:lvl4pPr algn="l" rtl="0" eaLnBrk="1" fontAlgn="base" hangingPunct="1">
        <a:spcBef>
          <a:spcPct val="0"/>
        </a:spcBef>
        <a:spcAft>
          <a:spcPct val="0"/>
        </a:spcAft>
        <a:defRPr sz="3200" b="1">
          <a:solidFill>
            <a:srgbClr val="009EFE"/>
          </a:solidFill>
          <a:latin typeface="Arial" pitchFamily="34" charset="0"/>
        </a:defRPr>
      </a:lvl4pPr>
      <a:lvl5pPr algn="l" rtl="0" eaLnBrk="1" fontAlgn="base" hangingPunct="1">
        <a:spcBef>
          <a:spcPct val="0"/>
        </a:spcBef>
        <a:spcAft>
          <a:spcPct val="0"/>
        </a:spcAft>
        <a:defRPr sz="3200" b="1">
          <a:solidFill>
            <a:srgbClr val="009EFE"/>
          </a:solidFill>
          <a:latin typeface="Arial" pitchFamily="34" charset="0"/>
        </a:defRPr>
      </a:lvl5pPr>
      <a:lvl6pPr marL="457200" algn="l" rtl="0" eaLnBrk="1" fontAlgn="base" hangingPunct="1">
        <a:spcBef>
          <a:spcPct val="0"/>
        </a:spcBef>
        <a:spcAft>
          <a:spcPct val="0"/>
        </a:spcAft>
        <a:defRPr sz="3200" b="1">
          <a:solidFill>
            <a:srgbClr val="009EFE"/>
          </a:solidFill>
          <a:latin typeface="Arial" pitchFamily="34" charset="0"/>
        </a:defRPr>
      </a:lvl6pPr>
      <a:lvl7pPr marL="914400" algn="l" rtl="0" eaLnBrk="1" fontAlgn="base" hangingPunct="1">
        <a:spcBef>
          <a:spcPct val="0"/>
        </a:spcBef>
        <a:spcAft>
          <a:spcPct val="0"/>
        </a:spcAft>
        <a:defRPr sz="3200" b="1">
          <a:solidFill>
            <a:srgbClr val="009EFE"/>
          </a:solidFill>
          <a:latin typeface="Arial" pitchFamily="34" charset="0"/>
        </a:defRPr>
      </a:lvl7pPr>
      <a:lvl8pPr marL="1371600" algn="l" rtl="0" eaLnBrk="1" fontAlgn="base" hangingPunct="1">
        <a:spcBef>
          <a:spcPct val="0"/>
        </a:spcBef>
        <a:spcAft>
          <a:spcPct val="0"/>
        </a:spcAft>
        <a:defRPr sz="3200" b="1">
          <a:solidFill>
            <a:srgbClr val="009EFE"/>
          </a:solidFill>
          <a:latin typeface="Arial" pitchFamily="34" charset="0"/>
        </a:defRPr>
      </a:lvl8pPr>
      <a:lvl9pPr marL="1828800" algn="l" rtl="0" eaLnBrk="1" fontAlgn="base" hangingPunct="1">
        <a:spcBef>
          <a:spcPct val="0"/>
        </a:spcBef>
        <a:spcAft>
          <a:spcPct val="0"/>
        </a:spcAft>
        <a:defRPr sz="3200" b="1">
          <a:solidFill>
            <a:srgbClr val="009EFE"/>
          </a:solidFill>
          <a:latin typeface="Arial" pitchFamily="34" charset="0"/>
        </a:defRPr>
      </a:lvl9pPr>
    </p:titleStyle>
    <p:bodyStyle>
      <a:lvl1pPr marL="342900" indent="-342900" algn="l" rtl="0" eaLnBrk="1" fontAlgn="base" hangingPunct="1">
        <a:spcBef>
          <a:spcPct val="20000"/>
        </a:spcBef>
        <a:spcAft>
          <a:spcPct val="0"/>
        </a:spcAft>
        <a:buClr>
          <a:srgbClr val="009EFE"/>
        </a:buClr>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rgbClr val="009EFE"/>
        </a:buClr>
        <a:buChar char="•"/>
        <a:defRPr>
          <a:solidFill>
            <a:schemeClr val="tx1"/>
          </a:solidFill>
          <a:latin typeface="+mn-lt"/>
        </a:defRPr>
      </a:lvl2pPr>
      <a:lvl3pPr marL="1143000" indent="-228600" algn="l" rtl="0" eaLnBrk="1" fontAlgn="base" hangingPunct="1">
        <a:spcBef>
          <a:spcPct val="20000"/>
        </a:spcBef>
        <a:spcAft>
          <a:spcPct val="0"/>
        </a:spcAft>
        <a:buClr>
          <a:srgbClr val="009EFE"/>
        </a:buClr>
        <a:buChar char="•"/>
        <a:defRPr sz="1600">
          <a:solidFill>
            <a:schemeClr val="tx1"/>
          </a:solidFill>
          <a:latin typeface="+mn-lt"/>
        </a:defRPr>
      </a:lvl3pPr>
      <a:lvl4pPr marL="1600200" indent="-228600" algn="l" rtl="0" eaLnBrk="1" fontAlgn="base" hangingPunct="1">
        <a:spcBef>
          <a:spcPct val="20000"/>
        </a:spcBef>
        <a:spcAft>
          <a:spcPct val="0"/>
        </a:spcAft>
        <a:buClr>
          <a:srgbClr val="009EFE"/>
        </a:buClr>
        <a:buChar char="•"/>
        <a:defRPr sz="1400">
          <a:solidFill>
            <a:schemeClr val="tx1"/>
          </a:solidFill>
          <a:latin typeface="+mn-lt"/>
        </a:defRPr>
      </a:lvl4pPr>
      <a:lvl5pPr marL="2057400" indent="-228600" algn="l" rtl="0" eaLnBrk="1" fontAlgn="base" hangingPunct="1">
        <a:spcBef>
          <a:spcPct val="20000"/>
        </a:spcBef>
        <a:spcAft>
          <a:spcPct val="0"/>
        </a:spcAft>
        <a:buClr>
          <a:srgbClr val="009EFE"/>
        </a:buClr>
        <a:buChar char="•"/>
        <a:defRPr sz="1200">
          <a:solidFill>
            <a:schemeClr val="tx1"/>
          </a:solidFill>
          <a:latin typeface="+mn-lt"/>
        </a:defRPr>
      </a:lvl5pPr>
      <a:lvl6pPr marL="2514600" indent="-228600" algn="l" rtl="0" eaLnBrk="1" fontAlgn="base" hangingPunct="1">
        <a:spcBef>
          <a:spcPct val="20000"/>
        </a:spcBef>
        <a:spcAft>
          <a:spcPct val="0"/>
        </a:spcAft>
        <a:buClr>
          <a:srgbClr val="009EFE"/>
        </a:buClr>
        <a:buChar char="•"/>
        <a:defRPr sz="1200">
          <a:solidFill>
            <a:schemeClr val="tx1"/>
          </a:solidFill>
          <a:latin typeface="+mn-lt"/>
        </a:defRPr>
      </a:lvl6pPr>
      <a:lvl7pPr marL="2971800" indent="-228600" algn="l" rtl="0" eaLnBrk="1" fontAlgn="base" hangingPunct="1">
        <a:spcBef>
          <a:spcPct val="20000"/>
        </a:spcBef>
        <a:spcAft>
          <a:spcPct val="0"/>
        </a:spcAft>
        <a:buClr>
          <a:srgbClr val="009EFE"/>
        </a:buClr>
        <a:buChar char="•"/>
        <a:defRPr sz="1200">
          <a:solidFill>
            <a:schemeClr val="tx1"/>
          </a:solidFill>
          <a:latin typeface="+mn-lt"/>
        </a:defRPr>
      </a:lvl7pPr>
      <a:lvl8pPr marL="3429000" indent="-228600" algn="l" rtl="0" eaLnBrk="1" fontAlgn="base" hangingPunct="1">
        <a:spcBef>
          <a:spcPct val="20000"/>
        </a:spcBef>
        <a:spcAft>
          <a:spcPct val="0"/>
        </a:spcAft>
        <a:buClr>
          <a:srgbClr val="009EFE"/>
        </a:buClr>
        <a:buChar char="•"/>
        <a:defRPr sz="1200">
          <a:solidFill>
            <a:schemeClr val="tx1"/>
          </a:solidFill>
          <a:latin typeface="+mn-lt"/>
        </a:defRPr>
      </a:lvl8pPr>
      <a:lvl9pPr marL="3886200" indent="-228600" algn="l" rtl="0" eaLnBrk="1" fontAlgn="base" hangingPunct="1">
        <a:spcBef>
          <a:spcPct val="20000"/>
        </a:spcBef>
        <a:spcAft>
          <a:spcPct val="0"/>
        </a:spcAft>
        <a:buClr>
          <a:srgbClr val="009EFE"/>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p:cNvGraphicFramePr>
          <p:nvPr>
            <p:custDataLst>
              <p:tags r:id="rId17"/>
            </p:custDataLst>
            <p:extLst>
              <p:ext uri="{D42A27DB-BD31-4B8C-83A1-F6EECF244321}">
                <p14:modId xmlns:p14="http://schemas.microsoft.com/office/powerpoint/2010/main" val="1734447138"/>
              </p:ext>
            </p:extLst>
          </p:nvPr>
        </p:nvGraphicFramePr>
        <p:xfrm>
          <a:off x="1589" y="1596"/>
          <a:ext cx="1587" cy="1587"/>
        </p:xfrm>
        <a:graphic>
          <a:graphicData uri="http://schemas.openxmlformats.org/presentationml/2006/ole">
            <mc:AlternateContent xmlns:mc="http://schemas.openxmlformats.org/markup-compatibility/2006">
              <mc:Choice xmlns:v="urn:schemas-microsoft-com:vml" Requires="v">
                <p:oleObj spid="_x0000_s4149" name="think-cell Slide" r:id="rId24" imgW="360" imgH="360" progId="TCLayout.ActiveDocument.1">
                  <p:embed/>
                </p:oleObj>
              </mc:Choice>
              <mc:Fallback>
                <p:oleObj name="think-cell Slide" r:id="rId24" imgW="360" imgH="360" progId="TCLayout.ActiveDocument.1">
                  <p:embed/>
                  <p:pic>
                    <p:nvPicPr>
                      <p:cNvPr id="0" name=""/>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9" y="1596"/>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8" name="Picture 14" descr="SOLVAY_styles_ppt_G_EXE-09"/>
          <p:cNvPicPr>
            <a:picLocks noChangeAspect="1" noChangeArrowheads="1"/>
          </p:cNvPicPr>
          <p:nvPr>
            <p:custDataLst>
              <p:tags r:id="rId18"/>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8" descr="bg-content-template.jpg"/>
          <p:cNvPicPr preferRelativeResize="0">
            <a:picLocks/>
          </p:cNvPicPr>
          <p:nvPr>
            <p:custDataLst>
              <p:tags r:id="rId19"/>
            </p:custDataLst>
          </p:nvPr>
        </p:nvPicPr>
        <p:blipFill rotWithShape="1">
          <a:blip r:embed="rId27" cstate="print">
            <a:extLst>
              <a:ext uri="{28A0092B-C50C-407E-A947-70E740481C1C}">
                <a14:useLocalDpi xmlns:a14="http://schemas.microsoft.com/office/drawing/2010/main" val="0"/>
              </a:ext>
            </a:extLst>
          </a:blip>
          <a:srcRect b="6304"/>
          <a:stretch/>
        </p:blipFill>
        <p:spPr bwMode="auto">
          <a:xfrm>
            <a:off x="0" y="155712"/>
            <a:ext cx="8799444" cy="599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custDataLst>
              <p:tags r:id="rId20"/>
            </p:custDataLst>
          </p:nvPr>
        </p:nvSpPr>
        <p:spPr bwMode="auto">
          <a:xfrm>
            <a:off x="323850" y="260358"/>
            <a:ext cx="83518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p>
        </p:txBody>
      </p:sp>
      <p:sp>
        <p:nvSpPr>
          <p:cNvPr id="1027" name="Rectangle 3"/>
          <p:cNvSpPr>
            <a:spLocks noGrp="1" noChangeArrowheads="1"/>
          </p:cNvSpPr>
          <p:nvPr>
            <p:ph type="body" idx="1"/>
            <p:custDataLst>
              <p:tags r:id="rId21"/>
            </p:custDataLst>
          </p:nvPr>
        </p:nvSpPr>
        <p:spPr bwMode="auto">
          <a:xfrm>
            <a:off x="323854" y="1219200"/>
            <a:ext cx="8374063"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1" name="TextBox 10"/>
          <p:cNvSpPr txBox="1"/>
          <p:nvPr>
            <p:custDataLst>
              <p:tags r:id="rId22"/>
            </p:custDataLst>
          </p:nvPr>
        </p:nvSpPr>
        <p:spPr>
          <a:xfrm>
            <a:off x="322866" y="6265498"/>
            <a:ext cx="466795" cy="369332"/>
          </a:xfrm>
          <a:prstGeom prst="rect">
            <a:avLst/>
          </a:prstGeom>
          <a:noFill/>
        </p:spPr>
        <p:txBody>
          <a:bodyPr wrap="none" rtlCol="0" anchor="ctr">
            <a:spAutoFit/>
          </a:bodyPr>
          <a:lstStyle/>
          <a:p>
            <a:pPr algn="ctr">
              <a:defRPr/>
            </a:pPr>
            <a:fld id="{6F245335-899A-46FF-9C2F-376B3F99CD1B}" type="slidenum">
              <a:rPr lang="fr-FR">
                <a:solidFill>
                  <a:prstClr val="black"/>
                </a:solidFill>
                <a:cs typeface="Arial" pitchFamily="34" charset="0"/>
              </a:rPr>
              <a:pPr algn="ctr">
                <a:defRPr/>
              </a:pPr>
              <a:t>‹#›</a:t>
            </a:fld>
            <a:endParaRPr lang="fr-FR" dirty="0">
              <a:solidFill>
                <a:prstClr val="black"/>
              </a:solidFill>
              <a:cs typeface="Arial" pitchFamily="34" charset="0"/>
            </a:endParaRPr>
          </a:p>
        </p:txBody>
      </p:sp>
      <p:sp>
        <p:nvSpPr>
          <p:cNvPr id="8" name="TextBox 7"/>
          <p:cNvSpPr txBox="1"/>
          <p:nvPr userDrawn="1">
            <p:custDataLst>
              <p:tags r:id="rId23"/>
            </p:custDataLst>
          </p:nvPr>
        </p:nvSpPr>
        <p:spPr>
          <a:xfrm>
            <a:off x="911088" y="6258346"/>
            <a:ext cx="1526380" cy="246221"/>
          </a:xfrm>
          <a:prstGeom prst="rect">
            <a:avLst/>
          </a:prstGeom>
          <a:noFill/>
        </p:spPr>
        <p:txBody>
          <a:bodyPr wrap="none" rtlCol="0">
            <a:spAutoFit/>
          </a:bodyPr>
          <a:lstStyle/>
          <a:p>
            <a:r>
              <a:rPr lang="en-US" sz="1000" dirty="0">
                <a:solidFill>
                  <a:prstClr val="black"/>
                </a:solidFill>
                <a:cs typeface="Arial" pitchFamily="34" charset="0"/>
              </a:rPr>
              <a:t>Novecare (Confidential)</a:t>
            </a:r>
          </a:p>
        </p:txBody>
      </p:sp>
    </p:spTree>
    <p:extLst>
      <p:ext uri="{BB962C8B-B14F-4D97-AF65-F5344CB8AC3E}">
        <p14:creationId xmlns:p14="http://schemas.microsoft.com/office/powerpoint/2010/main" val="266717038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6" r:id="rId10"/>
    <p:sldLayoutId id="2147483727" r:id="rId11"/>
    <p:sldLayoutId id="2147483728" r:id="rId12"/>
    <p:sldLayoutId id="2147483729" r:id="rId13"/>
    <p:sldLayoutId id="2147483730" r:id="rId14"/>
  </p:sldLayoutIdLst>
  <p:transition spd="slow">
    <p:wipe dir="r"/>
  </p:transition>
  <p:hf sldNum="0" hdr="0" ftr="0" dt="0"/>
  <p:txStyles>
    <p:titleStyle>
      <a:lvl1pPr algn="l" rtl="0" eaLnBrk="1" fontAlgn="base" hangingPunct="1">
        <a:spcBef>
          <a:spcPct val="0"/>
        </a:spcBef>
        <a:spcAft>
          <a:spcPct val="0"/>
        </a:spcAft>
        <a:defRPr sz="3200" b="1">
          <a:solidFill>
            <a:srgbClr val="009EFE"/>
          </a:solidFill>
          <a:latin typeface="+mj-lt"/>
          <a:ea typeface="+mj-ea"/>
          <a:cs typeface="+mj-cs"/>
        </a:defRPr>
      </a:lvl1pPr>
      <a:lvl2pPr algn="l" rtl="0" eaLnBrk="1" fontAlgn="base" hangingPunct="1">
        <a:spcBef>
          <a:spcPct val="0"/>
        </a:spcBef>
        <a:spcAft>
          <a:spcPct val="0"/>
        </a:spcAft>
        <a:defRPr sz="3200" b="1">
          <a:solidFill>
            <a:srgbClr val="009EFE"/>
          </a:solidFill>
          <a:latin typeface="Arial" pitchFamily="34" charset="0"/>
        </a:defRPr>
      </a:lvl2pPr>
      <a:lvl3pPr algn="l" rtl="0" eaLnBrk="1" fontAlgn="base" hangingPunct="1">
        <a:spcBef>
          <a:spcPct val="0"/>
        </a:spcBef>
        <a:spcAft>
          <a:spcPct val="0"/>
        </a:spcAft>
        <a:defRPr sz="3200" b="1">
          <a:solidFill>
            <a:srgbClr val="009EFE"/>
          </a:solidFill>
          <a:latin typeface="Arial" pitchFamily="34" charset="0"/>
        </a:defRPr>
      </a:lvl3pPr>
      <a:lvl4pPr algn="l" rtl="0" eaLnBrk="1" fontAlgn="base" hangingPunct="1">
        <a:spcBef>
          <a:spcPct val="0"/>
        </a:spcBef>
        <a:spcAft>
          <a:spcPct val="0"/>
        </a:spcAft>
        <a:defRPr sz="3200" b="1">
          <a:solidFill>
            <a:srgbClr val="009EFE"/>
          </a:solidFill>
          <a:latin typeface="Arial" pitchFamily="34" charset="0"/>
        </a:defRPr>
      </a:lvl4pPr>
      <a:lvl5pPr algn="l" rtl="0" eaLnBrk="1" fontAlgn="base" hangingPunct="1">
        <a:spcBef>
          <a:spcPct val="0"/>
        </a:spcBef>
        <a:spcAft>
          <a:spcPct val="0"/>
        </a:spcAft>
        <a:defRPr sz="3200" b="1">
          <a:solidFill>
            <a:srgbClr val="009EFE"/>
          </a:solidFill>
          <a:latin typeface="Arial" pitchFamily="34" charset="0"/>
        </a:defRPr>
      </a:lvl5pPr>
      <a:lvl6pPr marL="457200" algn="l" rtl="0" eaLnBrk="1" fontAlgn="base" hangingPunct="1">
        <a:spcBef>
          <a:spcPct val="0"/>
        </a:spcBef>
        <a:spcAft>
          <a:spcPct val="0"/>
        </a:spcAft>
        <a:defRPr sz="3200" b="1">
          <a:solidFill>
            <a:srgbClr val="009EFE"/>
          </a:solidFill>
          <a:latin typeface="Arial" pitchFamily="34" charset="0"/>
        </a:defRPr>
      </a:lvl6pPr>
      <a:lvl7pPr marL="914400" algn="l" rtl="0" eaLnBrk="1" fontAlgn="base" hangingPunct="1">
        <a:spcBef>
          <a:spcPct val="0"/>
        </a:spcBef>
        <a:spcAft>
          <a:spcPct val="0"/>
        </a:spcAft>
        <a:defRPr sz="3200" b="1">
          <a:solidFill>
            <a:srgbClr val="009EFE"/>
          </a:solidFill>
          <a:latin typeface="Arial" pitchFamily="34" charset="0"/>
        </a:defRPr>
      </a:lvl7pPr>
      <a:lvl8pPr marL="1371600" algn="l" rtl="0" eaLnBrk="1" fontAlgn="base" hangingPunct="1">
        <a:spcBef>
          <a:spcPct val="0"/>
        </a:spcBef>
        <a:spcAft>
          <a:spcPct val="0"/>
        </a:spcAft>
        <a:defRPr sz="3200" b="1">
          <a:solidFill>
            <a:srgbClr val="009EFE"/>
          </a:solidFill>
          <a:latin typeface="Arial" pitchFamily="34" charset="0"/>
        </a:defRPr>
      </a:lvl8pPr>
      <a:lvl9pPr marL="1828800" algn="l" rtl="0" eaLnBrk="1" fontAlgn="base" hangingPunct="1">
        <a:spcBef>
          <a:spcPct val="0"/>
        </a:spcBef>
        <a:spcAft>
          <a:spcPct val="0"/>
        </a:spcAft>
        <a:defRPr sz="3200" b="1">
          <a:solidFill>
            <a:srgbClr val="009EFE"/>
          </a:solidFill>
          <a:latin typeface="Arial" pitchFamily="34" charset="0"/>
        </a:defRPr>
      </a:lvl9pPr>
    </p:titleStyle>
    <p:bodyStyle>
      <a:lvl1pPr marL="342900" indent="-342900" algn="l" rtl="0" eaLnBrk="1" fontAlgn="base" hangingPunct="1">
        <a:spcBef>
          <a:spcPct val="20000"/>
        </a:spcBef>
        <a:spcAft>
          <a:spcPct val="0"/>
        </a:spcAft>
        <a:buClr>
          <a:srgbClr val="009EFE"/>
        </a:buClr>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rgbClr val="009EFE"/>
        </a:buClr>
        <a:buChar char="•"/>
        <a:defRPr>
          <a:solidFill>
            <a:schemeClr val="tx1"/>
          </a:solidFill>
          <a:latin typeface="+mn-lt"/>
        </a:defRPr>
      </a:lvl2pPr>
      <a:lvl3pPr marL="1143000" indent="-228600" algn="l" rtl="0" eaLnBrk="1" fontAlgn="base" hangingPunct="1">
        <a:spcBef>
          <a:spcPct val="20000"/>
        </a:spcBef>
        <a:spcAft>
          <a:spcPct val="0"/>
        </a:spcAft>
        <a:buClr>
          <a:srgbClr val="009EFE"/>
        </a:buClr>
        <a:buChar char="•"/>
        <a:defRPr sz="1600">
          <a:solidFill>
            <a:schemeClr val="tx1"/>
          </a:solidFill>
          <a:latin typeface="+mn-lt"/>
        </a:defRPr>
      </a:lvl3pPr>
      <a:lvl4pPr marL="1600200" indent="-228600" algn="l" rtl="0" eaLnBrk="1" fontAlgn="base" hangingPunct="1">
        <a:spcBef>
          <a:spcPct val="20000"/>
        </a:spcBef>
        <a:spcAft>
          <a:spcPct val="0"/>
        </a:spcAft>
        <a:buClr>
          <a:srgbClr val="009EFE"/>
        </a:buClr>
        <a:buChar char="•"/>
        <a:defRPr sz="1400">
          <a:solidFill>
            <a:schemeClr val="tx1"/>
          </a:solidFill>
          <a:latin typeface="+mn-lt"/>
        </a:defRPr>
      </a:lvl4pPr>
      <a:lvl5pPr marL="2057400" indent="-228600" algn="l" rtl="0" eaLnBrk="1" fontAlgn="base" hangingPunct="1">
        <a:spcBef>
          <a:spcPct val="20000"/>
        </a:spcBef>
        <a:spcAft>
          <a:spcPct val="0"/>
        </a:spcAft>
        <a:buClr>
          <a:srgbClr val="009EFE"/>
        </a:buClr>
        <a:buChar char="•"/>
        <a:defRPr sz="1200">
          <a:solidFill>
            <a:schemeClr val="tx1"/>
          </a:solidFill>
          <a:latin typeface="+mn-lt"/>
        </a:defRPr>
      </a:lvl5pPr>
      <a:lvl6pPr marL="2514600" indent="-228600" algn="l" rtl="0" eaLnBrk="1" fontAlgn="base" hangingPunct="1">
        <a:spcBef>
          <a:spcPct val="20000"/>
        </a:spcBef>
        <a:spcAft>
          <a:spcPct val="0"/>
        </a:spcAft>
        <a:buClr>
          <a:srgbClr val="009EFE"/>
        </a:buClr>
        <a:buChar char="•"/>
        <a:defRPr sz="1200">
          <a:solidFill>
            <a:schemeClr val="tx1"/>
          </a:solidFill>
          <a:latin typeface="+mn-lt"/>
        </a:defRPr>
      </a:lvl6pPr>
      <a:lvl7pPr marL="2971800" indent="-228600" algn="l" rtl="0" eaLnBrk="1" fontAlgn="base" hangingPunct="1">
        <a:spcBef>
          <a:spcPct val="20000"/>
        </a:spcBef>
        <a:spcAft>
          <a:spcPct val="0"/>
        </a:spcAft>
        <a:buClr>
          <a:srgbClr val="009EFE"/>
        </a:buClr>
        <a:buChar char="•"/>
        <a:defRPr sz="1200">
          <a:solidFill>
            <a:schemeClr val="tx1"/>
          </a:solidFill>
          <a:latin typeface="+mn-lt"/>
        </a:defRPr>
      </a:lvl7pPr>
      <a:lvl8pPr marL="3429000" indent="-228600" algn="l" rtl="0" eaLnBrk="1" fontAlgn="base" hangingPunct="1">
        <a:spcBef>
          <a:spcPct val="20000"/>
        </a:spcBef>
        <a:spcAft>
          <a:spcPct val="0"/>
        </a:spcAft>
        <a:buClr>
          <a:srgbClr val="009EFE"/>
        </a:buClr>
        <a:buChar char="•"/>
        <a:defRPr sz="1200">
          <a:solidFill>
            <a:schemeClr val="tx1"/>
          </a:solidFill>
          <a:latin typeface="+mn-lt"/>
        </a:defRPr>
      </a:lvl8pPr>
      <a:lvl9pPr marL="3886200" indent="-228600" algn="l" rtl="0" eaLnBrk="1" fontAlgn="base" hangingPunct="1">
        <a:spcBef>
          <a:spcPct val="20000"/>
        </a:spcBef>
        <a:spcAft>
          <a:spcPct val="0"/>
        </a:spcAft>
        <a:buClr>
          <a:srgbClr val="009EFE"/>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2"/>
            </p:custDataLst>
            <p:extLst>
              <p:ext uri="{D42A27DB-BD31-4B8C-83A1-F6EECF244321}">
                <p14:modId xmlns:p14="http://schemas.microsoft.com/office/powerpoint/2010/main" val="3201675419"/>
              </p:ext>
            </p:ext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spid="_x0000_s5167"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9" y="1594"/>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8" name="Picture 14" descr="SOLVAY_styles_ppt_G_EXE-0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8" descr="bg-content-template.jpg"/>
          <p:cNvPicPr preferRelativeResize="0">
            <a:picLocks/>
          </p:cNvPicPr>
          <p:nvPr/>
        </p:nvPicPr>
        <p:blipFill rotWithShape="1">
          <a:blip r:embed="rId16" cstate="print">
            <a:extLst>
              <a:ext uri="{28A0092B-C50C-407E-A947-70E740481C1C}">
                <a14:useLocalDpi xmlns:a14="http://schemas.microsoft.com/office/drawing/2010/main" val="0"/>
              </a:ext>
            </a:extLst>
          </a:blip>
          <a:srcRect b="6304"/>
          <a:stretch/>
        </p:blipFill>
        <p:spPr bwMode="auto">
          <a:xfrm>
            <a:off x="0" y="155712"/>
            <a:ext cx="8799444" cy="599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323850" y="260355"/>
            <a:ext cx="83518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p>
        </p:txBody>
      </p:sp>
      <p:sp>
        <p:nvSpPr>
          <p:cNvPr id="1027" name="Rectangle 3"/>
          <p:cNvSpPr>
            <a:spLocks noGrp="1" noChangeArrowheads="1"/>
          </p:cNvSpPr>
          <p:nvPr>
            <p:ph type="body" idx="1"/>
          </p:nvPr>
        </p:nvSpPr>
        <p:spPr bwMode="auto">
          <a:xfrm>
            <a:off x="323853" y="1219200"/>
            <a:ext cx="8374063"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1" name="TextBox 10"/>
          <p:cNvSpPr txBox="1"/>
          <p:nvPr/>
        </p:nvSpPr>
        <p:spPr>
          <a:xfrm>
            <a:off x="197330" y="6325132"/>
            <a:ext cx="466795" cy="369332"/>
          </a:xfrm>
          <a:prstGeom prst="rect">
            <a:avLst/>
          </a:prstGeom>
          <a:noFill/>
        </p:spPr>
        <p:txBody>
          <a:bodyPr wrap="none" rtlCol="0" anchor="ctr">
            <a:spAutoFit/>
          </a:bodyPr>
          <a:lstStyle/>
          <a:p>
            <a:pPr algn="ctr">
              <a:defRPr/>
            </a:pPr>
            <a:fld id="{6F245335-899A-46FF-9C2F-376B3F99CD1B}" type="slidenum">
              <a:rPr lang="fr-FR" smtClean="0">
                <a:solidFill>
                  <a:prstClr val="black"/>
                </a:solidFill>
                <a:cs typeface="Arial" pitchFamily="34" charset="0"/>
              </a:rPr>
              <a:pPr algn="ctr">
                <a:defRPr/>
              </a:pPr>
              <a:t>‹#›</a:t>
            </a:fld>
            <a:endParaRPr lang="fr-FR" dirty="0" smtClean="0">
              <a:solidFill>
                <a:prstClr val="black"/>
              </a:solidFill>
              <a:cs typeface="Arial" pitchFamily="34" charset="0"/>
            </a:endParaRPr>
          </a:p>
        </p:txBody>
      </p:sp>
      <p:sp>
        <p:nvSpPr>
          <p:cNvPr id="4" name="TextBox 3"/>
          <p:cNvSpPr txBox="1"/>
          <p:nvPr/>
        </p:nvSpPr>
        <p:spPr>
          <a:xfrm>
            <a:off x="911088" y="6258344"/>
            <a:ext cx="1526380" cy="246221"/>
          </a:xfrm>
          <a:prstGeom prst="rect">
            <a:avLst/>
          </a:prstGeom>
          <a:noFill/>
        </p:spPr>
        <p:txBody>
          <a:bodyPr wrap="none" rtlCol="0">
            <a:spAutoFit/>
          </a:bodyPr>
          <a:lstStyle/>
          <a:p>
            <a:r>
              <a:rPr lang="en-US" sz="1000" dirty="0" smtClean="0">
                <a:solidFill>
                  <a:prstClr val="black"/>
                </a:solidFill>
                <a:cs typeface="Arial" pitchFamily="34" charset="0"/>
              </a:rPr>
              <a:t>Novecare (Confidential)</a:t>
            </a:r>
            <a:endParaRPr lang="en-US" sz="1000" dirty="0">
              <a:solidFill>
                <a:prstClr val="black"/>
              </a:solidFill>
              <a:cs typeface="Arial" pitchFamily="34" charset="0"/>
            </a:endParaRPr>
          </a:p>
        </p:txBody>
      </p:sp>
      <p:sp>
        <p:nvSpPr>
          <p:cNvPr id="14" name="TextBox 13"/>
          <p:cNvSpPr txBox="1"/>
          <p:nvPr/>
        </p:nvSpPr>
        <p:spPr>
          <a:xfrm>
            <a:off x="911090" y="6477006"/>
            <a:ext cx="1061509" cy="246221"/>
          </a:xfrm>
          <a:prstGeom prst="rect">
            <a:avLst/>
          </a:prstGeom>
          <a:noFill/>
        </p:spPr>
        <p:txBody>
          <a:bodyPr wrap="none" rtlCol="0" anchor="ctr">
            <a:spAutoFit/>
          </a:bodyPr>
          <a:lstStyle/>
          <a:p>
            <a:pPr>
              <a:defRPr/>
            </a:pPr>
            <a:fld id="{E5A1149D-BF80-47B2-B12F-877DCD13CAE5}" type="datetime3">
              <a:rPr lang="en-US" sz="1000" smtClean="0">
                <a:solidFill>
                  <a:prstClr val="black"/>
                </a:solidFill>
                <a:cs typeface="Arial" pitchFamily="34" charset="0"/>
              </a:rPr>
              <a:pPr>
                <a:defRPr/>
              </a:pPr>
              <a:t>6 October 2018</a:t>
            </a:fld>
            <a:endParaRPr lang="fr-FR" sz="1000" dirty="0" smtClean="0">
              <a:solidFill>
                <a:prstClr val="black"/>
              </a:solidFill>
              <a:cs typeface="Arial" pitchFamily="34" charset="0"/>
            </a:endParaRPr>
          </a:p>
        </p:txBody>
      </p:sp>
    </p:spTree>
    <p:extLst>
      <p:ext uri="{BB962C8B-B14F-4D97-AF65-F5344CB8AC3E}">
        <p14:creationId xmlns:p14="http://schemas.microsoft.com/office/powerpoint/2010/main" val="180115974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transition spd="slow">
    <p:wipe dir="r"/>
  </p:transition>
  <p:timing>
    <p:tnLst>
      <p:par>
        <p:cTn id="1" dur="indefinite" restart="never" nodeType="tmRoot"/>
      </p:par>
    </p:tnLst>
  </p:timing>
  <p:hf sldNum="0" hdr="0" ftr="0" dt="0"/>
  <p:txStyles>
    <p:titleStyle>
      <a:lvl1pPr algn="l" rtl="0" eaLnBrk="1" fontAlgn="base" hangingPunct="1">
        <a:spcBef>
          <a:spcPct val="0"/>
        </a:spcBef>
        <a:spcAft>
          <a:spcPct val="0"/>
        </a:spcAft>
        <a:defRPr sz="3200" b="1">
          <a:solidFill>
            <a:srgbClr val="009EFE"/>
          </a:solidFill>
          <a:latin typeface="+mj-lt"/>
          <a:ea typeface="+mj-ea"/>
          <a:cs typeface="+mj-cs"/>
        </a:defRPr>
      </a:lvl1pPr>
      <a:lvl2pPr algn="l" rtl="0" eaLnBrk="1" fontAlgn="base" hangingPunct="1">
        <a:spcBef>
          <a:spcPct val="0"/>
        </a:spcBef>
        <a:spcAft>
          <a:spcPct val="0"/>
        </a:spcAft>
        <a:defRPr sz="3200" b="1">
          <a:solidFill>
            <a:srgbClr val="009EFE"/>
          </a:solidFill>
          <a:latin typeface="Arial" pitchFamily="34" charset="0"/>
        </a:defRPr>
      </a:lvl2pPr>
      <a:lvl3pPr algn="l" rtl="0" eaLnBrk="1" fontAlgn="base" hangingPunct="1">
        <a:spcBef>
          <a:spcPct val="0"/>
        </a:spcBef>
        <a:spcAft>
          <a:spcPct val="0"/>
        </a:spcAft>
        <a:defRPr sz="3200" b="1">
          <a:solidFill>
            <a:srgbClr val="009EFE"/>
          </a:solidFill>
          <a:latin typeface="Arial" pitchFamily="34" charset="0"/>
        </a:defRPr>
      </a:lvl3pPr>
      <a:lvl4pPr algn="l" rtl="0" eaLnBrk="1" fontAlgn="base" hangingPunct="1">
        <a:spcBef>
          <a:spcPct val="0"/>
        </a:spcBef>
        <a:spcAft>
          <a:spcPct val="0"/>
        </a:spcAft>
        <a:defRPr sz="3200" b="1">
          <a:solidFill>
            <a:srgbClr val="009EFE"/>
          </a:solidFill>
          <a:latin typeface="Arial" pitchFamily="34" charset="0"/>
        </a:defRPr>
      </a:lvl4pPr>
      <a:lvl5pPr algn="l" rtl="0" eaLnBrk="1" fontAlgn="base" hangingPunct="1">
        <a:spcBef>
          <a:spcPct val="0"/>
        </a:spcBef>
        <a:spcAft>
          <a:spcPct val="0"/>
        </a:spcAft>
        <a:defRPr sz="3200" b="1">
          <a:solidFill>
            <a:srgbClr val="009EFE"/>
          </a:solidFill>
          <a:latin typeface="Arial" pitchFamily="34" charset="0"/>
        </a:defRPr>
      </a:lvl5pPr>
      <a:lvl6pPr marL="457200" algn="l" rtl="0" eaLnBrk="1" fontAlgn="base" hangingPunct="1">
        <a:spcBef>
          <a:spcPct val="0"/>
        </a:spcBef>
        <a:spcAft>
          <a:spcPct val="0"/>
        </a:spcAft>
        <a:defRPr sz="3200" b="1">
          <a:solidFill>
            <a:srgbClr val="009EFE"/>
          </a:solidFill>
          <a:latin typeface="Arial" pitchFamily="34" charset="0"/>
        </a:defRPr>
      </a:lvl6pPr>
      <a:lvl7pPr marL="914400" algn="l" rtl="0" eaLnBrk="1" fontAlgn="base" hangingPunct="1">
        <a:spcBef>
          <a:spcPct val="0"/>
        </a:spcBef>
        <a:spcAft>
          <a:spcPct val="0"/>
        </a:spcAft>
        <a:defRPr sz="3200" b="1">
          <a:solidFill>
            <a:srgbClr val="009EFE"/>
          </a:solidFill>
          <a:latin typeface="Arial" pitchFamily="34" charset="0"/>
        </a:defRPr>
      </a:lvl7pPr>
      <a:lvl8pPr marL="1371600" algn="l" rtl="0" eaLnBrk="1" fontAlgn="base" hangingPunct="1">
        <a:spcBef>
          <a:spcPct val="0"/>
        </a:spcBef>
        <a:spcAft>
          <a:spcPct val="0"/>
        </a:spcAft>
        <a:defRPr sz="3200" b="1">
          <a:solidFill>
            <a:srgbClr val="009EFE"/>
          </a:solidFill>
          <a:latin typeface="Arial" pitchFamily="34" charset="0"/>
        </a:defRPr>
      </a:lvl8pPr>
      <a:lvl9pPr marL="1828800" algn="l" rtl="0" eaLnBrk="1" fontAlgn="base" hangingPunct="1">
        <a:spcBef>
          <a:spcPct val="0"/>
        </a:spcBef>
        <a:spcAft>
          <a:spcPct val="0"/>
        </a:spcAft>
        <a:defRPr sz="3200" b="1">
          <a:solidFill>
            <a:srgbClr val="009EFE"/>
          </a:solidFill>
          <a:latin typeface="Arial" pitchFamily="34" charset="0"/>
        </a:defRPr>
      </a:lvl9pPr>
    </p:titleStyle>
    <p:bodyStyle>
      <a:lvl1pPr marL="342900" indent="-342900" algn="l" rtl="0" eaLnBrk="1" fontAlgn="base" hangingPunct="1">
        <a:spcBef>
          <a:spcPct val="20000"/>
        </a:spcBef>
        <a:spcAft>
          <a:spcPct val="0"/>
        </a:spcAft>
        <a:buClr>
          <a:srgbClr val="009EFE"/>
        </a:buClr>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rgbClr val="009EFE"/>
        </a:buClr>
        <a:buChar char="•"/>
        <a:defRPr>
          <a:solidFill>
            <a:schemeClr val="tx1"/>
          </a:solidFill>
          <a:latin typeface="+mn-lt"/>
        </a:defRPr>
      </a:lvl2pPr>
      <a:lvl3pPr marL="1143000" indent="-228600" algn="l" rtl="0" eaLnBrk="1" fontAlgn="base" hangingPunct="1">
        <a:spcBef>
          <a:spcPct val="20000"/>
        </a:spcBef>
        <a:spcAft>
          <a:spcPct val="0"/>
        </a:spcAft>
        <a:buClr>
          <a:srgbClr val="009EFE"/>
        </a:buClr>
        <a:buChar char="•"/>
        <a:defRPr sz="1600">
          <a:solidFill>
            <a:schemeClr val="tx1"/>
          </a:solidFill>
          <a:latin typeface="+mn-lt"/>
        </a:defRPr>
      </a:lvl3pPr>
      <a:lvl4pPr marL="1600200" indent="-228600" algn="l" rtl="0" eaLnBrk="1" fontAlgn="base" hangingPunct="1">
        <a:spcBef>
          <a:spcPct val="20000"/>
        </a:spcBef>
        <a:spcAft>
          <a:spcPct val="0"/>
        </a:spcAft>
        <a:buClr>
          <a:srgbClr val="009EFE"/>
        </a:buClr>
        <a:buChar char="•"/>
        <a:defRPr sz="1400">
          <a:solidFill>
            <a:schemeClr val="tx1"/>
          </a:solidFill>
          <a:latin typeface="+mn-lt"/>
        </a:defRPr>
      </a:lvl4pPr>
      <a:lvl5pPr marL="2057400" indent="-228600" algn="l" rtl="0" eaLnBrk="1" fontAlgn="base" hangingPunct="1">
        <a:spcBef>
          <a:spcPct val="20000"/>
        </a:spcBef>
        <a:spcAft>
          <a:spcPct val="0"/>
        </a:spcAft>
        <a:buClr>
          <a:srgbClr val="009EFE"/>
        </a:buClr>
        <a:buChar char="•"/>
        <a:defRPr sz="1200">
          <a:solidFill>
            <a:schemeClr val="tx1"/>
          </a:solidFill>
          <a:latin typeface="+mn-lt"/>
        </a:defRPr>
      </a:lvl5pPr>
      <a:lvl6pPr marL="2514600" indent="-228600" algn="l" rtl="0" eaLnBrk="1" fontAlgn="base" hangingPunct="1">
        <a:spcBef>
          <a:spcPct val="20000"/>
        </a:spcBef>
        <a:spcAft>
          <a:spcPct val="0"/>
        </a:spcAft>
        <a:buClr>
          <a:srgbClr val="009EFE"/>
        </a:buClr>
        <a:buChar char="•"/>
        <a:defRPr sz="1200">
          <a:solidFill>
            <a:schemeClr val="tx1"/>
          </a:solidFill>
          <a:latin typeface="+mn-lt"/>
        </a:defRPr>
      </a:lvl6pPr>
      <a:lvl7pPr marL="2971800" indent="-228600" algn="l" rtl="0" eaLnBrk="1" fontAlgn="base" hangingPunct="1">
        <a:spcBef>
          <a:spcPct val="20000"/>
        </a:spcBef>
        <a:spcAft>
          <a:spcPct val="0"/>
        </a:spcAft>
        <a:buClr>
          <a:srgbClr val="009EFE"/>
        </a:buClr>
        <a:buChar char="•"/>
        <a:defRPr sz="1200">
          <a:solidFill>
            <a:schemeClr val="tx1"/>
          </a:solidFill>
          <a:latin typeface="+mn-lt"/>
        </a:defRPr>
      </a:lvl7pPr>
      <a:lvl8pPr marL="3429000" indent="-228600" algn="l" rtl="0" eaLnBrk="1" fontAlgn="base" hangingPunct="1">
        <a:spcBef>
          <a:spcPct val="20000"/>
        </a:spcBef>
        <a:spcAft>
          <a:spcPct val="0"/>
        </a:spcAft>
        <a:buClr>
          <a:srgbClr val="009EFE"/>
        </a:buClr>
        <a:buChar char="•"/>
        <a:defRPr sz="1200">
          <a:solidFill>
            <a:schemeClr val="tx1"/>
          </a:solidFill>
          <a:latin typeface="+mn-lt"/>
        </a:defRPr>
      </a:lvl8pPr>
      <a:lvl9pPr marL="3886200" indent="-228600" algn="l" rtl="0" eaLnBrk="1" fontAlgn="base" hangingPunct="1">
        <a:spcBef>
          <a:spcPct val="20000"/>
        </a:spcBef>
        <a:spcAft>
          <a:spcPct val="0"/>
        </a:spcAft>
        <a:buClr>
          <a:srgbClr val="009EFE"/>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Linda.adamson@solvay.com" TargetMode="Externa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946486" y="6264211"/>
            <a:ext cx="895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4" name="TextBox 3"/>
          <p:cNvSpPr txBox="1"/>
          <p:nvPr/>
        </p:nvSpPr>
        <p:spPr>
          <a:xfrm>
            <a:off x="119160" y="1828800"/>
            <a:ext cx="6293902" cy="2308324"/>
          </a:xfrm>
          <a:prstGeom prst="rect">
            <a:avLst/>
          </a:prstGeom>
          <a:noFill/>
        </p:spPr>
        <p:txBody>
          <a:bodyPr wrap="none" rtlCol="0">
            <a:spAutoFit/>
          </a:bodyPr>
          <a:lstStyle/>
          <a:p>
            <a:pPr algn="ctr"/>
            <a:r>
              <a:rPr lang="en-US" sz="4800" b="1" dirty="0" smtClean="0">
                <a:solidFill>
                  <a:schemeClr val="bg1"/>
                </a:solidFill>
              </a:rPr>
              <a:t>Critical Role </a:t>
            </a:r>
          </a:p>
          <a:p>
            <a:pPr algn="ctr"/>
            <a:r>
              <a:rPr lang="en-US" sz="4800" b="1" dirty="0" smtClean="0">
                <a:solidFill>
                  <a:schemeClr val="bg1"/>
                </a:solidFill>
              </a:rPr>
              <a:t>APEO-free Surfactants </a:t>
            </a:r>
          </a:p>
          <a:p>
            <a:pPr algn="ctr"/>
            <a:r>
              <a:rPr lang="en-US" sz="4800" b="1" dirty="0" smtClean="0">
                <a:solidFill>
                  <a:schemeClr val="bg1"/>
                </a:solidFill>
              </a:rPr>
              <a:t>Provide in the Paint Can</a:t>
            </a:r>
            <a:endParaRPr lang="en-US" sz="4000" b="1" dirty="0">
              <a:solidFill>
                <a:schemeClr val="bg1"/>
              </a:solidFill>
            </a:endParaRPr>
          </a:p>
        </p:txBody>
      </p:sp>
      <p:sp>
        <p:nvSpPr>
          <p:cNvPr id="2" name="TextBox 1"/>
          <p:cNvSpPr txBox="1"/>
          <p:nvPr/>
        </p:nvSpPr>
        <p:spPr>
          <a:xfrm>
            <a:off x="2204190" y="4495808"/>
            <a:ext cx="2130070" cy="646331"/>
          </a:xfrm>
          <a:prstGeom prst="rect">
            <a:avLst/>
          </a:prstGeom>
          <a:noFill/>
        </p:spPr>
        <p:txBody>
          <a:bodyPr wrap="none" rtlCol="0">
            <a:spAutoFit/>
          </a:bodyPr>
          <a:lstStyle/>
          <a:p>
            <a:pPr algn="ctr"/>
            <a:r>
              <a:rPr lang="en-US" b="1" dirty="0" smtClean="0">
                <a:solidFill>
                  <a:schemeClr val="bg1"/>
                </a:solidFill>
              </a:rPr>
              <a:t>PNWSCT</a:t>
            </a:r>
          </a:p>
          <a:p>
            <a:pPr algn="ctr"/>
            <a:r>
              <a:rPr lang="en-US" b="1" dirty="0" smtClean="0">
                <a:solidFill>
                  <a:schemeClr val="bg1"/>
                </a:solidFill>
              </a:rPr>
              <a:t>October 10-12, 2018</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title"/>
          </p:nvPr>
        </p:nvSpPr>
        <p:spPr bwMode="auto">
          <a:xfrm>
            <a:off x="53787" y="152400"/>
            <a:ext cx="61021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3200" b="1" dirty="0" smtClean="0">
                <a:solidFill>
                  <a:srgbClr val="00B0F0"/>
                </a:solidFill>
                <a:cs typeface="Helvetica" panose="020B0604020202020204" pitchFamily="34" charset="0"/>
              </a:rPr>
              <a:t>Move to APEO-free Surfactants</a:t>
            </a:r>
            <a:endParaRPr lang="en-US" sz="3200" b="1" dirty="0">
              <a:solidFill>
                <a:srgbClr val="00B0F0"/>
              </a:solidFill>
              <a:cs typeface="Helvetica" panose="020B0604020202020204" pitchFamily="34" charset="0"/>
            </a:endParaRPr>
          </a:p>
        </p:txBody>
      </p:sp>
      <p:sp>
        <p:nvSpPr>
          <p:cNvPr id="5" name="TextBox 4"/>
          <p:cNvSpPr txBox="1"/>
          <p:nvPr/>
        </p:nvSpPr>
        <p:spPr>
          <a:xfrm>
            <a:off x="44262" y="762000"/>
            <a:ext cx="8642538" cy="2585323"/>
          </a:xfrm>
          <a:prstGeom prst="rect">
            <a:avLst/>
          </a:prstGeom>
          <a:noFill/>
        </p:spPr>
        <p:txBody>
          <a:bodyPr wrap="square" rtlCol="0">
            <a:spAutoFit/>
          </a:bodyPr>
          <a:lstStyle/>
          <a:p>
            <a:pPr marL="285750" indent="-285750">
              <a:buFont typeface="Arial" panose="020B0604020202020204" pitchFamily="34" charset="0"/>
              <a:buChar char="•"/>
            </a:pPr>
            <a:r>
              <a:rPr lang="en-US" b="1" u="sng" dirty="0" smtClean="0">
                <a:solidFill>
                  <a:prstClr val="black"/>
                </a:solidFill>
                <a:latin typeface="Arial" panose="020B0604020202020204" pitchFamily="34" charset="0"/>
                <a:cs typeface="Arial" panose="020B0604020202020204" pitchFamily="34" charset="0"/>
              </a:rPr>
              <a:t>European Parliament: </a:t>
            </a:r>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APE’s cannot be used at 0.1% or greater (2003)</a:t>
            </a:r>
          </a:p>
          <a:p>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u="sng" dirty="0" smtClean="0">
                <a:solidFill>
                  <a:prstClr val="black"/>
                </a:solidFill>
                <a:latin typeface="Arial" panose="020B0604020202020204" pitchFamily="34" charset="0"/>
                <a:cs typeface="Arial" panose="020B0604020202020204" pitchFamily="34" charset="0"/>
              </a:rPr>
              <a:t>Canada: </a:t>
            </a:r>
            <a:r>
              <a:rPr lang="en-US" dirty="0" smtClean="0">
                <a:solidFill>
                  <a:prstClr val="black"/>
                </a:solidFill>
                <a:latin typeface="Arial" panose="020B0604020202020204" pitchFamily="34" charset="0"/>
                <a:cs typeface="Arial" panose="020B0604020202020204" pitchFamily="34" charset="0"/>
              </a:rPr>
              <a:t>Proposed regulations to reduce the use of APE’s by 95% (2010)</a:t>
            </a:r>
          </a:p>
          <a:p>
            <a:endParaRPr lang="en-US" b="1" u="sng"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u="sng" dirty="0" smtClean="0">
                <a:solidFill>
                  <a:prstClr val="black"/>
                </a:solidFill>
                <a:latin typeface="Arial" panose="020B0604020202020204" pitchFamily="34" charset="0"/>
                <a:cs typeface="Arial" panose="020B0604020202020204" pitchFamily="34" charset="0"/>
              </a:rPr>
              <a:t>EPA Directive </a:t>
            </a:r>
            <a:r>
              <a:rPr lang="en-US" dirty="0" smtClean="0">
                <a:solidFill>
                  <a:prstClr val="black"/>
                </a:solidFill>
                <a:latin typeface="Arial" panose="020B0604020202020204" pitchFamily="34" charset="0"/>
                <a:cs typeface="Arial" panose="020B0604020202020204" pitchFamily="34" charset="0"/>
              </a:rPr>
              <a:t>– U.S. EPA Office of Pollution an Toxics </a:t>
            </a:r>
          </a:p>
          <a:p>
            <a:r>
              <a:rPr lang="en-US" i="1" dirty="0" smtClean="0">
                <a:solidFill>
                  <a:prstClr val="black"/>
                </a:solidFill>
                <a:latin typeface="Arial" panose="020B0604020202020204" pitchFamily="34" charset="0"/>
                <a:cs typeface="Arial" panose="020B0604020202020204" pitchFamily="34" charset="0"/>
              </a:rPr>
              <a:t>“EPA Adds Nonylphenol Ethoxylates to Toxics Release Inventory” </a:t>
            </a:r>
          </a:p>
          <a:p>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     – promoting greater transparency for chemicals used in cleaners, </a:t>
            </a:r>
            <a:endParaRPr lang="en-US" dirty="0">
              <a:solidFill>
                <a:prstClr val="black"/>
              </a:solidFill>
              <a:latin typeface="Arial" panose="020B0604020202020204" pitchFamily="34" charset="0"/>
              <a:cs typeface="Arial" panose="020B0604020202020204" pitchFamily="34" charset="0"/>
            </a:endParaRPr>
          </a:p>
          <a:p>
            <a:r>
              <a:rPr lang="en-US" dirty="0" smtClean="0">
                <a:solidFill>
                  <a:prstClr val="black"/>
                </a:solidFill>
                <a:latin typeface="Arial" panose="020B0604020202020204" pitchFamily="34" charset="0"/>
                <a:cs typeface="Arial" panose="020B0604020202020204" pitchFamily="34" charset="0"/>
              </a:rPr>
              <a:t>          detergents, paints, etc.</a:t>
            </a:r>
          </a:p>
          <a:p>
            <a:r>
              <a:rPr lang="en-US" dirty="0" smtClean="0">
                <a:solidFill>
                  <a:prstClr val="black"/>
                </a:solidFill>
                <a:latin typeface="Arial" panose="020B0604020202020204" pitchFamily="34" charset="0"/>
                <a:cs typeface="Arial" panose="020B0604020202020204" pitchFamily="34" charset="0"/>
              </a:rPr>
              <a:t>      - Effective for the 2019 TRI (Toxics Release Inventory)</a:t>
            </a:r>
            <a:endParaRPr lang="en-US"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53787" y="3347323"/>
            <a:ext cx="8533105" cy="2862322"/>
          </a:xfrm>
          <a:prstGeom prst="rect">
            <a:avLst/>
          </a:prstGeom>
          <a:noFill/>
        </p:spPr>
        <p:txBody>
          <a:bodyPr wrap="none" rtlCol="0">
            <a:spAutoFit/>
          </a:bodyPr>
          <a:lstStyle/>
          <a:p>
            <a:r>
              <a:rPr lang="en-US" dirty="0" smtClean="0">
                <a:solidFill>
                  <a:prstClr val="black"/>
                </a:solidFill>
                <a:latin typeface="Arial" panose="020B0604020202020204" pitchFamily="34" charset="0"/>
                <a:cs typeface="Arial" panose="020B0604020202020204" pitchFamily="34" charset="0"/>
              </a:rPr>
              <a:t>Several Companies pushing for “Greener Products”:  substances such as </a:t>
            </a:r>
          </a:p>
          <a:p>
            <a:r>
              <a:rPr lang="en-US" dirty="0" smtClean="0">
                <a:solidFill>
                  <a:prstClr val="black"/>
                </a:solidFill>
                <a:latin typeface="Arial" panose="020B0604020202020204" pitchFamily="34" charset="0"/>
                <a:cs typeface="Arial" panose="020B0604020202020204" pitchFamily="34" charset="0"/>
              </a:rPr>
              <a:t>formaldehyde, lead, and </a:t>
            </a:r>
            <a:r>
              <a:rPr lang="en-US" b="1" dirty="0" smtClean="0">
                <a:solidFill>
                  <a:prstClr val="black"/>
                </a:solidFill>
                <a:latin typeface="Arial" panose="020B0604020202020204" pitchFamily="34" charset="0"/>
                <a:cs typeface="Arial" panose="020B0604020202020204" pitchFamily="34" charset="0"/>
              </a:rPr>
              <a:t>APE-containing (Alkyl </a:t>
            </a:r>
            <a:r>
              <a:rPr lang="en-US" b="1" dirty="0">
                <a:solidFill>
                  <a:prstClr val="black"/>
                </a:solidFill>
                <a:latin typeface="Arial" panose="020B0604020202020204" pitchFamily="34" charset="0"/>
                <a:cs typeface="Arial" panose="020B0604020202020204" pitchFamily="34" charset="0"/>
              </a:rPr>
              <a:t>Phenol </a:t>
            </a:r>
            <a:r>
              <a:rPr lang="en-US" b="1" dirty="0" smtClean="0">
                <a:solidFill>
                  <a:prstClr val="black"/>
                </a:solidFill>
                <a:latin typeface="Arial" panose="020B0604020202020204" pitchFamily="34" charset="0"/>
                <a:cs typeface="Arial" panose="020B0604020202020204" pitchFamily="34" charset="0"/>
              </a:rPr>
              <a:t>Ethoxylate) </a:t>
            </a:r>
            <a:r>
              <a:rPr lang="en-US" dirty="0" smtClean="0">
                <a:solidFill>
                  <a:prstClr val="black"/>
                </a:solidFill>
                <a:latin typeface="Arial" panose="020B0604020202020204" pitchFamily="34" charset="0"/>
                <a:cs typeface="Arial" panose="020B0604020202020204" pitchFamily="34" charset="0"/>
              </a:rPr>
              <a:t>surfactants </a:t>
            </a:r>
          </a:p>
          <a:p>
            <a:r>
              <a:rPr lang="en-US" dirty="0" smtClean="0">
                <a:solidFill>
                  <a:prstClr val="black"/>
                </a:solidFill>
                <a:latin typeface="Arial" panose="020B0604020202020204" pitchFamily="34" charset="0"/>
                <a:cs typeface="Arial" panose="020B0604020202020204" pitchFamily="34" charset="0"/>
              </a:rPr>
              <a:t>will not be allowed in finished products</a:t>
            </a:r>
          </a:p>
          <a:p>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Home Depot </a:t>
            </a:r>
          </a:p>
          <a:p>
            <a:pPr marL="285750" indent="-285750">
              <a:buFont typeface="Arial" panose="020B0604020202020204" pitchFamily="34" charset="0"/>
              <a:buChar char="•"/>
            </a:pPr>
            <a:r>
              <a:rPr lang="en-US" dirty="0" err="1" smtClean="0">
                <a:solidFill>
                  <a:prstClr val="black"/>
                </a:solidFill>
                <a:latin typeface="Arial" panose="020B0604020202020204" pitchFamily="34" charset="0"/>
                <a:cs typeface="Arial" panose="020B0604020202020204" pitchFamily="34" charset="0"/>
              </a:rPr>
              <a:t>WalMart</a:t>
            </a:r>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Target</a:t>
            </a:r>
          </a:p>
          <a:p>
            <a:pPr marL="285750"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Best Buy</a:t>
            </a:r>
          </a:p>
          <a:p>
            <a:pPr marL="285750"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Costco</a:t>
            </a:r>
          </a:p>
          <a:p>
            <a:pPr marL="285750"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CS Health</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72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61329496"/>
              </p:ext>
            </p:extLst>
          </p:nvPr>
        </p:nvGraphicFramePr>
        <p:xfrm>
          <a:off x="765946" y="969117"/>
          <a:ext cx="6311900" cy="4297680"/>
        </p:xfrm>
        <a:graphic>
          <a:graphicData uri="http://schemas.openxmlformats.org/drawingml/2006/table">
            <a:tbl>
              <a:tblPr firstRow="1" bandRow="1">
                <a:tableStyleId>{69CF1AB2-1976-4502-BF36-3FF5EA218861}</a:tableStyleId>
              </a:tblPr>
              <a:tblGrid>
                <a:gridCol w="2228947"/>
                <a:gridCol w="4082953"/>
              </a:tblGrid>
              <a:tr h="274320">
                <a:tc>
                  <a:txBody>
                    <a:bodyPr/>
                    <a:lstStyle/>
                    <a:p>
                      <a:pPr algn="l"/>
                      <a:r>
                        <a:rPr lang="en-US" sz="1800" dirty="0" smtClean="0"/>
                        <a:t>Characteristic</a:t>
                      </a:r>
                      <a:endParaRPr lang="en-US" sz="1800" b="0" dirty="0">
                        <a:latin typeface="Arial" panose="020B0604020202020204" pitchFamily="34" charset="0"/>
                        <a:cs typeface="Arial" panose="020B0604020202020204" pitchFamily="34" charset="0"/>
                      </a:endParaRPr>
                    </a:p>
                  </a:txBody>
                  <a:tcPr/>
                </a:tc>
                <a:tc>
                  <a:txBody>
                    <a:bodyPr/>
                    <a:lstStyle/>
                    <a:p>
                      <a:pPr algn="ctr"/>
                      <a:r>
                        <a:rPr lang="en-US" sz="1800" dirty="0" smtClean="0"/>
                        <a:t>Non-ionic</a:t>
                      </a:r>
                      <a:endParaRPr lang="en-US" sz="1800" b="0" dirty="0">
                        <a:latin typeface="Arial" panose="020B0604020202020204" pitchFamily="34" charset="0"/>
                        <a:cs typeface="Arial" panose="020B0604020202020204" pitchFamily="34" charset="0"/>
                      </a:endParaRPr>
                    </a:p>
                  </a:txBody>
                  <a:tcPr/>
                </a:tc>
              </a:tr>
              <a:tr h="274320">
                <a:tc>
                  <a:txBody>
                    <a:bodyPr/>
                    <a:lstStyle/>
                    <a:p>
                      <a:pPr algn="l"/>
                      <a:r>
                        <a:rPr lang="en-US" sz="1800" b="1" dirty="0" smtClean="0"/>
                        <a:t>Appearance</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dirty="0" smtClean="0"/>
                        <a:t>Clear or slightly hazy liquid</a:t>
                      </a:r>
                      <a:endParaRPr lang="en-US" sz="1800" b="1" dirty="0">
                        <a:latin typeface="Arial" panose="020B0604020202020204" pitchFamily="34" charset="0"/>
                        <a:cs typeface="Arial" panose="020B0604020202020204" pitchFamily="34" charset="0"/>
                      </a:endParaRPr>
                    </a:p>
                  </a:txBody>
                  <a:tcPr/>
                </a:tc>
              </a:tr>
              <a:tr h="274320">
                <a:tc>
                  <a:txBody>
                    <a:bodyPr/>
                    <a:lstStyle/>
                    <a:p>
                      <a:pPr algn="l"/>
                      <a:r>
                        <a:rPr lang="en-US" sz="1800" b="1" dirty="0" smtClean="0"/>
                        <a:t>Color Gardner</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dirty="0" smtClean="0"/>
                        <a:t>5 maximum</a:t>
                      </a:r>
                      <a:endParaRPr lang="en-US" sz="1800" b="1" dirty="0">
                        <a:latin typeface="Arial" panose="020B0604020202020204" pitchFamily="34" charset="0"/>
                        <a:cs typeface="Arial" panose="020B0604020202020204" pitchFamily="34" charset="0"/>
                      </a:endParaRPr>
                    </a:p>
                  </a:txBody>
                  <a:tcPr/>
                </a:tc>
              </a:tr>
              <a:tr h="274320">
                <a:tc>
                  <a:txBody>
                    <a:bodyPr/>
                    <a:lstStyle/>
                    <a:p>
                      <a:pPr algn="l"/>
                      <a:r>
                        <a:rPr lang="en-US" sz="1800" b="1" dirty="0" smtClean="0"/>
                        <a:t>Density,</a:t>
                      </a:r>
                      <a:r>
                        <a:rPr lang="en-US" sz="1800" b="1" baseline="0" dirty="0" smtClean="0"/>
                        <a:t> 20°C (g/cm</a:t>
                      </a:r>
                      <a:r>
                        <a:rPr lang="en-US" sz="1800" b="1" baseline="30000" dirty="0" smtClean="0"/>
                        <a:t>3</a:t>
                      </a:r>
                      <a:r>
                        <a:rPr lang="en-US" sz="1800" b="1" baseline="0" dirty="0" smtClean="0"/>
                        <a:t>)</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dirty="0" smtClean="0"/>
                        <a:t>1.01</a:t>
                      </a:r>
                      <a:endParaRPr lang="en-US" sz="1800" b="1" dirty="0">
                        <a:latin typeface="Arial" panose="020B0604020202020204" pitchFamily="34" charset="0"/>
                        <a:cs typeface="Arial" panose="020B0604020202020204" pitchFamily="34" charset="0"/>
                      </a:endParaRPr>
                    </a:p>
                  </a:txBody>
                  <a:tcPr/>
                </a:tc>
              </a:tr>
              <a:tr h="274320">
                <a:tc>
                  <a:txBody>
                    <a:bodyPr/>
                    <a:lstStyle/>
                    <a:p>
                      <a:pPr algn="l"/>
                      <a:r>
                        <a:rPr lang="en-US" sz="1800" b="1" dirty="0" smtClean="0"/>
                        <a:t>Active content (%)</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dirty="0" smtClean="0"/>
                        <a:t>90 approx.,</a:t>
                      </a:r>
                      <a:endParaRPr lang="en-US" sz="1800" b="1" dirty="0">
                        <a:latin typeface="Arial" panose="020B0604020202020204" pitchFamily="34" charset="0"/>
                        <a:cs typeface="Arial" panose="020B0604020202020204" pitchFamily="34" charset="0"/>
                      </a:endParaRPr>
                    </a:p>
                  </a:txBody>
                  <a:tcPr/>
                </a:tc>
              </a:tr>
              <a:tr h="274320">
                <a:tc>
                  <a:txBody>
                    <a:bodyPr/>
                    <a:lstStyle/>
                    <a:p>
                      <a:pPr algn="l"/>
                      <a:r>
                        <a:rPr lang="en-US" sz="1800" b="1" dirty="0" smtClean="0"/>
                        <a:t>Pour point</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dirty="0" smtClean="0"/>
                        <a:t>5 approx..</a:t>
                      </a:r>
                      <a:endParaRPr lang="en-US" sz="1800" b="1" dirty="0">
                        <a:latin typeface="Arial" panose="020B0604020202020204" pitchFamily="34" charset="0"/>
                        <a:cs typeface="Arial" panose="020B0604020202020204" pitchFamily="34" charset="0"/>
                      </a:endParaRPr>
                    </a:p>
                  </a:txBody>
                  <a:tcPr/>
                </a:tc>
              </a:tr>
              <a:tr h="274320">
                <a:tc>
                  <a:txBody>
                    <a:bodyPr/>
                    <a:lstStyle/>
                    <a:p>
                      <a:pPr algn="l"/>
                      <a:r>
                        <a:rPr lang="en-US" sz="1800" b="1" dirty="0" smtClean="0"/>
                        <a:t>pH</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dirty="0" smtClean="0"/>
                        <a:t>5.0</a:t>
                      </a:r>
                      <a:r>
                        <a:rPr lang="en-US" sz="1800" b="1" baseline="0" dirty="0" smtClean="0"/>
                        <a:t> - 7.0</a:t>
                      </a:r>
                      <a:endParaRPr lang="en-US" sz="1800" b="1" dirty="0">
                        <a:latin typeface="Arial" panose="020B0604020202020204" pitchFamily="34" charset="0"/>
                        <a:cs typeface="Arial" panose="020B0604020202020204" pitchFamily="34" charset="0"/>
                      </a:endParaRPr>
                    </a:p>
                  </a:txBody>
                  <a:tcPr/>
                </a:tc>
              </a:tr>
              <a:tr h="274320">
                <a:tc>
                  <a:txBody>
                    <a:bodyPr/>
                    <a:lstStyle/>
                    <a:p>
                      <a:pPr algn="l"/>
                      <a:r>
                        <a:rPr lang="en-US" sz="1800" b="1" dirty="0" smtClean="0"/>
                        <a:t>Viscosity</a:t>
                      </a:r>
                      <a:r>
                        <a:rPr lang="en-US" sz="1800" b="1" baseline="0" dirty="0" smtClean="0"/>
                        <a:t> (cPs)</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dirty="0" smtClean="0"/>
                        <a:t>30 - 238</a:t>
                      </a:r>
                      <a:endParaRPr lang="en-US" sz="1800" b="1" dirty="0">
                        <a:latin typeface="Arial" panose="020B0604020202020204" pitchFamily="34" charset="0"/>
                        <a:cs typeface="Arial" panose="020B0604020202020204" pitchFamily="34" charset="0"/>
                      </a:endParaRPr>
                    </a:p>
                  </a:txBody>
                  <a:tcPr/>
                </a:tc>
              </a:tr>
              <a:tr h="274320">
                <a:tc>
                  <a:txBody>
                    <a:bodyPr/>
                    <a:lstStyle/>
                    <a:p>
                      <a:pPr algn="l"/>
                      <a:r>
                        <a:rPr lang="en-US" sz="1800" b="1" dirty="0" smtClean="0"/>
                        <a:t>Static</a:t>
                      </a:r>
                      <a:r>
                        <a:rPr lang="en-US" sz="1800" b="1" baseline="0" dirty="0" smtClean="0"/>
                        <a:t> surface tension (mN/m)</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dirty="0" smtClean="0"/>
                        <a:t>31</a:t>
                      </a:r>
                      <a:endParaRPr lang="en-US" sz="1800" b="1" dirty="0">
                        <a:latin typeface="Arial" panose="020B0604020202020204" pitchFamily="34" charset="0"/>
                        <a:cs typeface="Arial" panose="020B0604020202020204" pitchFamily="34" charset="0"/>
                      </a:endParaRPr>
                    </a:p>
                  </a:txBody>
                  <a:tcPr/>
                </a:tc>
              </a:tr>
              <a:tr h="274320">
                <a:tc>
                  <a:txBody>
                    <a:bodyPr/>
                    <a:lstStyle/>
                    <a:p>
                      <a:pPr algn="l"/>
                      <a:r>
                        <a:rPr lang="en-US" sz="1800" b="1" dirty="0" smtClean="0"/>
                        <a:t>VOC Content  (g/L)</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dirty="0" smtClean="0"/>
                        <a:t>&lt;0,5</a:t>
                      </a:r>
                      <a:endParaRPr lang="en-US" sz="1800" b="1" dirty="0">
                        <a:latin typeface="Arial" panose="020B0604020202020204" pitchFamily="34" charset="0"/>
                        <a:cs typeface="Arial" panose="020B0604020202020204" pitchFamily="34" charset="0"/>
                      </a:endParaRPr>
                    </a:p>
                  </a:txBody>
                  <a:tcPr/>
                </a:tc>
              </a:tr>
              <a:tr h="274320">
                <a:tc>
                  <a:txBody>
                    <a:bodyPr/>
                    <a:lstStyle/>
                    <a:p>
                      <a:pPr algn="l"/>
                      <a:r>
                        <a:rPr lang="en-US" sz="1800" b="1" dirty="0" smtClean="0"/>
                        <a:t>SVOC Content (g/L)</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dirty="0" smtClean="0"/>
                        <a:t>&lt;20</a:t>
                      </a:r>
                      <a:endParaRPr lang="en-US" sz="1800" b="1" dirty="0">
                        <a:latin typeface="Arial" panose="020B0604020202020204" pitchFamily="34" charset="0"/>
                        <a:cs typeface="Arial" panose="020B0604020202020204" pitchFamily="34" charset="0"/>
                      </a:endParaRPr>
                    </a:p>
                  </a:txBody>
                  <a:tcPr/>
                </a:tc>
              </a:tr>
            </a:tbl>
          </a:graphicData>
        </a:graphic>
      </p:graphicFrame>
      <p:sp>
        <p:nvSpPr>
          <p:cNvPr id="6" name="Title 1"/>
          <p:cNvSpPr>
            <a:spLocks noGrp="1"/>
          </p:cNvSpPr>
          <p:nvPr>
            <p:ph type="title"/>
          </p:nvPr>
        </p:nvSpPr>
        <p:spPr>
          <a:xfrm>
            <a:off x="228600" y="222316"/>
            <a:ext cx="8458200" cy="492443"/>
          </a:xfrm>
        </p:spPr>
        <p:txBody>
          <a:bodyPr/>
          <a:lstStyle/>
          <a:p>
            <a:r>
              <a:rPr lang="en-US" dirty="0" smtClean="0">
                <a:solidFill>
                  <a:srgbClr val="00B0F0"/>
                </a:solidFill>
              </a:rPr>
              <a:t>“New” Rhodoline</a:t>
            </a:r>
            <a:r>
              <a:rPr lang="en-US" baseline="30000" dirty="0">
                <a:solidFill>
                  <a:srgbClr val="00B0F0"/>
                </a:solidFill>
              </a:rPr>
              <a:t>®</a:t>
            </a:r>
            <a:r>
              <a:rPr lang="en-US" dirty="0">
                <a:solidFill>
                  <a:srgbClr val="00B0F0"/>
                </a:solidFill>
              </a:rPr>
              <a:t> </a:t>
            </a:r>
            <a:r>
              <a:rPr lang="en-US" dirty="0" smtClean="0">
                <a:solidFill>
                  <a:srgbClr val="00B0F0"/>
                </a:solidFill>
              </a:rPr>
              <a:t>Wetting Agent</a:t>
            </a:r>
            <a:endParaRPr lang="en-US" dirty="0">
              <a:solidFill>
                <a:srgbClr val="00B0F0"/>
              </a:solidFill>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0716" y="21335"/>
            <a:ext cx="546008" cy="546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6981825" y="770390"/>
            <a:ext cx="1780325" cy="720000"/>
            <a:chOff x="9899104" y="322961"/>
            <a:chExt cx="1780325" cy="720000"/>
          </a:xfrm>
        </p:grpSpPr>
        <p:sp>
          <p:nvSpPr>
            <p:cNvPr id="10" name="10-Point Star 9"/>
            <p:cNvSpPr/>
            <p:nvPr/>
          </p:nvSpPr>
          <p:spPr>
            <a:xfrm>
              <a:off x="9995125" y="322961"/>
              <a:ext cx="720000" cy="720000"/>
            </a:xfrm>
            <a:prstGeom prst="star1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899104" y="348771"/>
              <a:ext cx="882869" cy="600164"/>
            </a:xfrm>
            <a:prstGeom prst="rect">
              <a:avLst/>
            </a:prstGeom>
            <a:noFill/>
          </p:spPr>
          <p:txBody>
            <a:bodyPr wrap="square" rtlCol="0" anchor="ctr">
              <a:spAutoFit/>
            </a:bodyPr>
            <a:lstStyle/>
            <a:p>
              <a:pPr algn="ctr"/>
              <a:r>
                <a:rPr lang="en-US" sz="1100" b="1" dirty="0" smtClean="0">
                  <a:solidFill>
                    <a:schemeClr val="bg1"/>
                  </a:solidFill>
                </a:rPr>
                <a:t>Low</a:t>
              </a:r>
            </a:p>
            <a:p>
              <a:pPr algn="ctr"/>
              <a:r>
                <a:rPr lang="en-US" sz="1100" b="1" dirty="0" smtClean="0">
                  <a:solidFill>
                    <a:schemeClr val="bg1"/>
                  </a:solidFill>
                </a:rPr>
                <a:t>VOC &amp;</a:t>
              </a:r>
            </a:p>
            <a:p>
              <a:pPr algn="ctr"/>
              <a:r>
                <a:rPr lang="en-US" sz="1100" b="1" dirty="0" smtClean="0">
                  <a:solidFill>
                    <a:schemeClr val="bg1"/>
                  </a:solidFill>
                </a:rPr>
                <a:t>SVOC</a:t>
              </a:r>
              <a:endParaRPr lang="en-US" sz="1100" b="1" dirty="0">
                <a:solidFill>
                  <a:schemeClr val="bg1"/>
                </a:solidFill>
              </a:endParaRPr>
            </a:p>
          </p:txBody>
        </p:sp>
        <p:sp>
          <p:nvSpPr>
            <p:cNvPr id="12" name="10-Point Star 11"/>
            <p:cNvSpPr/>
            <p:nvPr/>
          </p:nvSpPr>
          <p:spPr>
            <a:xfrm>
              <a:off x="10877995" y="322961"/>
              <a:ext cx="720000" cy="720000"/>
            </a:xfrm>
            <a:prstGeom prst="star1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0796560" y="463522"/>
              <a:ext cx="882869" cy="461665"/>
            </a:xfrm>
            <a:prstGeom prst="rect">
              <a:avLst/>
            </a:prstGeom>
            <a:noFill/>
          </p:spPr>
          <p:txBody>
            <a:bodyPr wrap="square" rtlCol="0" anchor="ctr">
              <a:spAutoFit/>
            </a:bodyPr>
            <a:lstStyle/>
            <a:p>
              <a:pPr algn="ctr"/>
              <a:r>
                <a:rPr lang="en-US" sz="1200" b="1" dirty="0" smtClean="0">
                  <a:solidFill>
                    <a:schemeClr val="bg1"/>
                  </a:solidFill>
                </a:rPr>
                <a:t>APE</a:t>
              </a:r>
            </a:p>
            <a:p>
              <a:pPr algn="ctr"/>
              <a:r>
                <a:rPr lang="en-US" sz="1200" b="1" dirty="0" smtClean="0">
                  <a:solidFill>
                    <a:schemeClr val="bg1"/>
                  </a:solidFill>
                </a:rPr>
                <a:t>Free</a:t>
              </a:r>
              <a:endParaRPr lang="en-US" sz="1200" b="1" dirty="0">
                <a:solidFill>
                  <a:schemeClr val="bg1"/>
                </a:solidFill>
              </a:endParaRPr>
            </a:p>
          </p:txBody>
        </p:sp>
      </p:grpSp>
      <p:sp>
        <p:nvSpPr>
          <p:cNvPr id="14" name="Rounded Rectangle 13"/>
          <p:cNvSpPr/>
          <p:nvPr/>
        </p:nvSpPr>
        <p:spPr>
          <a:xfrm>
            <a:off x="1149950" y="5410200"/>
            <a:ext cx="5812825" cy="642836"/>
          </a:xfrm>
          <a:prstGeom prst="roundRect">
            <a:avLst>
              <a:gd name="adj" fmla="val 26883"/>
            </a:avLst>
          </a:prstGeom>
          <a:solidFill>
            <a:srgbClr val="FFFFFF">
              <a:alpha val="80000"/>
            </a:srgbClr>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1" indent="-180975">
              <a:lnSpc>
                <a:spcPct val="120000"/>
              </a:lnSpc>
              <a:buFont typeface="Arial" panose="020B0604020202020204" pitchFamily="34" charset="0"/>
              <a:buChar char="•"/>
            </a:pPr>
            <a:r>
              <a:rPr lang="en-US" altLang="fr-FR" sz="1200" dirty="0">
                <a:solidFill>
                  <a:srgbClr val="000000"/>
                </a:solidFill>
                <a:cs typeface="Arial" pitchFamily="34" charset="0"/>
              </a:rPr>
              <a:t>The optimum dosage should be checked in each case individually </a:t>
            </a:r>
          </a:p>
          <a:p>
            <a:pPr marL="180975" lvl="1" indent="-180975">
              <a:lnSpc>
                <a:spcPct val="120000"/>
              </a:lnSpc>
              <a:buFont typeface="Arial" panose="020B0604020202020204" pitchFamily="34" charset="0"/>
              <a:buChar char="•"/>
            </a:pPr>
            <a:r>
              <a:rPr lang="en-US" altLang="fr-FR" sz="1200" dirty="0" smtClean="0">
                <a:solidFill>
                  <a:schemeClr val="tx1"/>
                </a:solidFill>
                <a:cs typeface="Arial" pitchFamily="34" charset="0"/>
              </a:rPr>
              <a:t>In </a:t>
            </a:r>
            <a:r>
              <a:rPr lang="en-US" altLang="fr-FR" sz="1200" dirty="0">
                <a:solidFill>
                  <a:schemeClr val="tx1"/>
                </a:solidFill>
                <a:cs typeface="Arial" pitchFamily="34" charset="0"/>
              </a:rPr>
              <a:t>coatings formulation 0.1% to 0.6% would be </a:t>
            </a:r>
            <a:r>
              <a:rPr lang="en-US" altLang="fr-FR" sz="1200" dirty="0" smtClean="0">
                <a:solidFill>
                  <a:schemeClr val="tx1"/>
                </a:solidFill>
                <a:cs typeface="Arial" pitchFamily="34" charset="0"/>
              </a:rPr>
              <a:t>recommended</a:t>
            </a:r>
            <a:endParaRPr lang="en-US" altLang="fr-FR" sz="1200" dirty="0">
              <a:solidFill>
                <a:schemeClr val="tx1"/>
              </a:solidFill>
              <a:cs typeface="Arial" pitchFamily="34" charset="0"/>
            </a:endParaRPr>
          </a:p>
        </p:txBody>
      </p:sp>
      <p:pic>
        <p:nvPicPr>
          <p:cNvPr id="15" name="Picture 10" descr="Image result for workability of paint"/>
          <p:cNvPicPr>
            <a:picLocks noChangeAspect="1" noChangeArrowheads="1"/>
          </p:cNvPicPr>
          <p:nvPr/>
        </p:nvPicPr>
        <p:blipFill rotWithShape="1">
          <a:blip r:embed="rId3">
            <a:extLst>
              <a:ext uri="{28A0092B-C50C-407E-A947-70E740481C1C}">
                <a14:useLocalDpi xmlns:a14="http://schemas.microsoft.com/office/drawing/2010/main" val="0"/>
              </a:ext>
            </a:extLst>
          </a:blip>
          <a:srcRect l="58071" t="26702" r="10821" b="6191"/>
          <a:stretch/>
        </p:blipFill>
        <p:spPr bwMode="auto">
          <a:xfrm>
            <a:off x="7218692" y="2362200"/>
            <a:ext cx="1524408"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032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8738"/>
            <a:ext cx="11135784" cy="720725"/>
          </a:xfrm>
          <a:prstGeom prst="rect">
            <a:avLst/>
          </a:prstGeom>
        </p:spPr>
        <p:txBody>
          <a:bodyPr/>
          <a:lstStyle>
            <a:lvl1pPr algn="l" rtl="0" eaLnBrk="1" fontAlgn="base" hangingPunct="1">
              <a:spcBef>
                <a:spcPct val="0"/>
              </a:spcBef>
              <a:spcAft>
                <a:spcPct val="0"/>
              </a:spcAft>
              <a:defRPr sz="3200" b="1">
                <a:solidFill>
                  <a:srgbClr val="009EFE"/>
                </a:solidFill>
                <a:latin typeface="+mj-lt"/>
                <a:ea typeface="+mj-ea"/>
                <a:cs typeface="+mj-cs"/>
              </a:defRPr>
            </a:lvl1pPr>
            <a:lvl2pPr algn="l" rtl="0" eaLnBrk="1" fontAlgn="base" hangingPunct="1">
              <a:spcBef>
                <a:spcPct val="0"/>
              </a:spcBef>
              <a:spcAft>
                <a:spcPct val="0"/>
              </a:spcAft>
              <a:defRPr sz="3200" b="1">
                <a:solidFill>
                  <a:srgbClr val="009EFE"/>
                </a:solidFill>
                <a:latin typeface="Arial" pitchFamily="34" charset="0"/>
              </a:defRPr>
            </a:lvl2pPr>
            <a:lvl3pPr algn="l" rtl="0" eaLnBrk="1" fontAlgn="base" hangingPunct="1">
              <a:spcBef>
                <a:spcPct val="0"/>
              </a:spcBef>
              <a:spcAft>
                <a:spcPct val="0"/>
              </a:spcAft>
              <a:defRPr sz="3200" b="1">
                <a:solidFill>
                  <a:srgbClr val="009EFE"/>
                </a:solidFill>
                <a:latin typeface="Arial" pitchFamily="34" charset="0"/>
              </a:defRPr>
            </a:lvl3pPr>
            <a:lvl4pPr algn="l" rtl="0" eaLnBrk="1" fontAlgn="base" hangingPunct="1">
              <a:spcBef>
                <a:spcPct val="0"/>
              </a:spcBef>
              <a:spcAft>
                <a:spcPct val="0"/>
              </a:spcAft>
              <a:defRPr sz="3200" b="1">
                <a:solidFill>
                  <a:srgbClr val="009EFE"/>
                </a:solidFill>
                <a:latin typeface="Arial" pitchFamily="34" charset="0"/>
              </a:defRPr>
            </a:lvl4pPr>
            <a:lvl5pPr algn="l" rtl="0" eaLnBrk="1" fontAlgn="base" hangingPunct="1">
              <a:spcBef>
                <a:spcPct val="0"/>
              </a:spcBef>
              <a:spcAft>
                <a:spcPct val="0"/>
              </a:spcAft>
              <a:defRPr sz="3200" b="1">
                <a:solidFill>
                  <a:srgbClr val="009EFE"/>
                </a:solidFill>
                <a:latin typeface="Arial" pitchFamily="34" charset="0"/>
              </a:defRPr>
            </a:lvl5pPr>
            <a:lvl6pPr marL="457200" algn="l" rtl="0" eaLnBrk="1" fontAlgn="base" hangingPunct="1">
              <a:spcBef>
                <a:spcPct val="0"/>
              </a:spcBef>
              <a:spcAft>
                <a:spcPct val="0"/>
              </a:spcAft>
              <a:defRPr sz="3200" b="1">
                <a:solidFill>
                  <a:srgbClr val="009EFE"/>
                </a:solidFill>
                <a:latin typeface="Arial" pitchFamily="34" charset="0"/>
              </a:defRPr>
            </a:lvl6pPr>
            <a:lvl7pPr marL="914400" algn="l" rtl="0" eaLnBrk="1" fontAlgn="base" hangingPunct="1">
              <a:spcBef>
                <a:spcPct val="0"/>
              </a:spcBef>
              <a:spcAft>
                <a:spcPct val="0"/>
              </a:spcAft>
              <a:defRPr sz="3200" b="1">
                <a:solidFill>
                  <a:srgbClr val="009EFE"/>
                </a:solidFill>
                <a:latin typeface="Arial" pitchFamily="34" charset="0"/>
              </a:defRPr>
            </a:lvl7pPr>
            <a:lvl8pPr marL="1371600" algn="l" rtl="0" eaLnBrk="1" fontAlgn="base" hangingPunct="1">
              <a:spcBef>
                <a:spcPct val="0"/>
              </a:spcBef>
              <a:spcAft>
                <a:spcPct val="0"/>
              </a:spcAft>
              <a:defRPr sz="3200" b="1">
                <a:solidFill>
                  <a:srgbClr val="009EFE"/>
                </a:solidFill>
                <a:latin typeface="Arial" pitchFamily="34" charset="0"/>
              </a:defRPr>
            </a:lvl8pPr>
            <a:lvl9pPr marL="1828800" algn="l" rtl="0" eaLnBrk="1" fontAlgn="base" hangingPunct="1">
              <a:spcBef>
                <a:spcPct val="0"/>
              </a:spcBef>
              <a:spcAft>
                <a:spcPct val="0"/>
              </a:spcAft>
              <a:defRPr sz="3200" b="1">
                <a:solidFill>
                  <a:srgbClr val="009EFE"/>
                </a:solidFill>
                <a:latin typeface="Arial" pitchFamily="34" charset="0"/>
              </a:defRPr>
            </a:lvl9pPr>
          </a:lstStyle>
          <a:p>
            <a:r>
              <a:rPr lang="en-US" kern="0" dirty="0" smtClean="0">
                <a:solidFill>
                  <a:srgbClr val="00B0F0"/>
                </a:solidFill>
                <a:latin typeface="Arial" panose="020B0604020202020204" pitchFamily="34" charset="0"/>
                <a:cs typeface="Arial" panose="020B0604020202020204" pitchFamily="34" charset="0"/>
              </a:rPr>
              <a:t>High Quality Flat - All Acrylic</a:t>
            </a:r>
          </a:p>
          <a:p>
            <a:r>
              <a:rPr lang="en-US" sz="2400" kern="0" dirty="0" smtClean="0">
                <a:solidFill>
                  <a:srgbClr val="00B0F0"/>
                </a:solidFill>
                <a:latin typeface="Arial" panose="020B0604020202020204" pitchFamily="34" charset="0"/>
                <a:cs typeface="Arial" panose="020B0604020202020204" pitchFamily="34" charset="0"/>
              </a:rPr>
              <a:t>50.5% PVC/33.5% VS; ~22g/L VOC; HEC/HEUR</a:t>
            </a:r>
            <a:endParaRPr lang="en-US" sz="2400" kern="0" dirty="0">
              <a:solidFill>
                <a:srgbClr val="00B0F0"/>
              </a:solidFill>
              <a:latin typeface="Arial" panose="020B0604020202020204" pitchFamily="34" charset="0"/>
              <a:cs typeface="Arial" panose="020B0604020202020204" pitchFamily="34" charset="0"/>
            </a:endParaRPr>
          </a:p>
        </p:txBody>
      </p:sp>
      <p:sp>
        <p:nvSpPr>
          <p:cNvPr id="5" name="Rectangle 4"/>
          <p:cNvSpPr/>
          <p:nvPr/>
        </p:nvSpPr>
        <p:spPr>
          <a:xfrm>
            <a:off x="1219200" y="4616451"/>
            <a:ext cx="4876800" cy="261610"/>
          </a:xfrm>
          <a:prstGeom prst="rect">
            <a:avLst/>
          </a:prstGeom>
        </p:spPr>
        <p:txBody>
          <a:bodyPr wrap="square">
            <a:spAutoFit/>
          </a:bodyPr>
          <a:lstStyle/>
          <a:p>
            <a:r>
              <a:rPr lang="en-US" sz="1100" dirty="0" smtClean="0">
                <a:latin typeface="Arial" panose="020B0604020202020204" pitchFamily="34" charset="0"/>
                <a:cs typeface="Arial" panose="020B0604020202020204" pitchFamily="34" charset="0"/>
              </a:rPr>
              <a:t>Sheen, Flow, Sag, Opacity, DPUR, Color Float -  </a:t>
            </a:r>
            <a:r>
              <a:rPr lang="en-US" sz="1100" dirty="0">
                <a:latin typeface="Arial" panose="020B0604020202020204" pitchFamily="34" charset="0"/>
                <a:cs typeface="Arial" panose="020B0604020202020204" pitchFamily="34" charset="0"/>
              </a:rPr>
              <a:t>all comparable</a:t>
            </a:r>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00041"/>
            <a:ext cx="6400800" cy="349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7"/>
          <p:cNvSpPr txBox="1">
            <a:spLocks noChangeArrowheads="1"/>
          </p:cNvSpPr>
          <p:nvPr/>
        </p:nvSpPr>
        <p:spPr bwMode="auto">
          <a:xfrm>
            <a:off x="155939" y="5257800"/>
            <a:ext cx="8374921" cy="646331"/>
          </a:xfrm>
          <a:prstGeom prst="rect">
            <a:avLst/>
          </a:prstGeom>
          <a:solidFill>
            <a:srgbClr val="00B0F0"/>
          </a:solidFill>
          <a:ln w="9525">
            <a:solidFill>
              <a:srgbClr val="009BD2"/>
            </a:solidFill>
            <a:miter lim="800000"/>
            <a:headEnd/>
            <a:tailEnd/>
          </a:ln>
          <a:extLst/>
        </p:spPr>
        <p:txBody>
          <a:bodyPr wrap="none">
            <a:spAutoFit/>
          </a:bodyPr>
          <a:lstStyle>
            <a:lvl1pPr eaLnBrk="0" hangingPunct="0">
              <a:defRPr sz="2000" b="1">
                <a:solidFill>
                  <a:schemeClr val="bg1"/>
                </a:solidFill>
                <a:latin typeface="Arial" charset="0"/>
              </a:defRPr>
            </a:lvl1pPr>
            <a:lvl2pPr marL="742950" indent="-285750" eaLnBrk="0" hangingPunct="0">
              <a:defRPr sz="2000" b="1">
                <a:solidFill>
                  <a:schemeClr val="bg1"/>
                </a:solidFill>
                <a:latin typeface="Arial" charset="0"/>
              </a:defRPr>
            </a:lvl2pPr>
            <a:lvl3pPr marL="1143000" indent="-228600" eaLnBrk="0" hangingPunct="0">
              <a:defRPr sz="2000" b="1">
                <a:solidFill>
                  <a:schemeClr val="bg1"/>
                </a:solidFill>
                <a:latin typeface="Arial" charset="0"/>
              </a:defRPr>
            </a:lvl3pPr>
            <a:lvl4pPr marL="1600200" indent="-228600" eaLnBrk="0" hangingPunct="0">
              <a:defRPr sz="2000" b="1">
                <a:solidFill>
                  <a:schemeClr val="bg1"/>
                </a:solidFill>
                <a:latin typeface="Arial" charset="0"/>
              </a:defRPr>
            </a:lvl4pPr>
            <a:lvl5pPr marL="2057400" indent="-228600" eaLnBrk="0" hangingPunct="0">
              <a:defRPr sz="2000" b="1">
                <a:solidFill>
                  <a:schemeClr val="bg1"/>
                </a:solidFill>
                <a:latin typeface="Arial" charset="0"/>
              </a:defRPr>
            </a:lvl5pPr>
            <a:lvl6pPr marL="25146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6pPr>
            <a:lvl7pPr marL="29718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7pPr>
            <a:lvl8pPr marL="34290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8pPr>
            <a:lvl9pPr marL="38862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9pPr>
          </a:lstStyle>
          <a:p>
            <a:pPr algn="ctr" fontAlgn="auto">
              <a:spcBef>
                <a:spcPts val="0"/>
              </a:spcBef>
            </a:pPr>
            <a:r>
              <a:rPr lang="en-US" altLang="en-US" sz="1800" dirty="0" smtClean="0">
                <a:solidFill>
                  <a:prstClr val="white"/>
                </a:solidFill>
                <a:cs typeface="Arial" charset="0"/>
              </a:rPr>
              <a:t>New RHODOLINE APEO-free WA Overall Performance is Better Than</a:t>
            </a:r>
          </a:p>
          <a:p>
            <a:pPr algn="ctr" fontAlgn="auto">
              <a:spcBef>
                <a:spcPts val="0"/>
              </a:spcBef>
            </a:pPr>
            <a:r>
              <a:rPr lang="en-US" altLang="en-US" sz="1800" dirty="0" smtClean="0">
                <a:solidFill>
                  <a:prstClr val="white"/>
                </a:solidFill>
                <a:cs typeface="Arial" charset="0"/>
              </a:rPr>
              <a:t>APE-containing WA </a:t>
            </a:r>
            <a:r>
              <a:rPr lang="en-US" altLang="en-US" sz="1800" dirty="0">
                <a:solidFill>
                  <a:prstClr val="white"/>
                </a:solidFill>
                <a:cs typeface="Arial" charset="0"/>
              </a:rPr>
              <a:t> </a:t>
            </a:r>
            <a:r>
              <a:rPr lang="en-US" altLang="en-US" sz="1800" dirty="0" smtClean="0">
                <a:solidFill>
                  <a:prstClr val="white"/>
                </a:solidFill>
                <a:cs typeface="Arial" charset="0"/>
              </a:rPr>
              <a:t>while maintaining Comparable </a:t>
            </a:r>
            <a:r>
              <a:rPr lang="en-US" altLang="en-US" sz="1800" dirty="0">
                <a:solidFill>
                  <a:prstClr val="white"/>
                </a:solidFill>
                <a:cs typeface="Arial" charset="0"/>
              </a:rPr>
              <a:t>A</a:t>
            </a:r>
            <a:r>
              <a:rPr lang="en-US" altLang="en-US" sz="1800" dirty="0" smtClean="0">
                <a:solidFill>
                  <a:prstClr val="white"/>
                </a:solidFill>
                <a:cs typeface="Arial" charset="0"/>
              </a:rPr>
              <a:t>ppearance Properties</a:t>
            </a:r>
          </a:p>
        </p:txBody>
      </p:sp>
    </p:spTree>
    <p:extLst>
      <p:ext uri="{BB962C8B-B14F-4D97-AF65-F5344CB8AC3E}">
        <p14:creationId xmlns:p14="http://schemas.microsoft.com/office/powerpoint/2010/main" val="147654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8534400" cy="720725"/>
          </a:xfrm>
          <a:prstGeom prst="rect">
            <a:avLst/>
          </a:prstGeom>
        </p:spPr>
        <p:txBody>
          <a:bodyPr/>
          <a:lstStyle>
            <a:lvl1pPr algn="l" rtl="0" eaLnBrk="1" fontAlgn="base" hangingPunct="1">
              <a:spcBef>
                <a:spcPct val="0"/>
              </a:spcBef>
              <a:spcAft>
                <a:spcPct val="0"/>
              </a:spcAft>
              <a:defRPr sz="3200" b="1">
                <a:solidFill>
                  <a:srgbClr val="009EFE"/>
                </a:solidFill>
                <a:latin typeface="+mj-lt"/>
                <a:ea typeface="+mj-ea"/>
                <a:cs typeface="+mj-cs"/>
              </a:defRPr>
            </a:lvl1pPr>
            <a:lvl2pPr algn="l" rtl="0" eaLnBrk="1" fontAlgn="base" hangingPunct="1">
              <a:spcBef>
                <a:spcPct val="0"/>
              </a:spcBef>
              <a:spcAft>
                <a:spcPct val="0"/>
              </a:spcAft>
              <a:defRPr sz="3200" b="1">
                <a:solidFill>
                  <a:srgbClr val="009EFE"/>
                </a:solidFill>
                <a:latin typeface="Arial" pitchFamily="34" charset="0"/>
              </a:defRPr>
            </a:lvl2pPr>
            <a:lvl3pPr algn="l" rtl="0" eaLnBrk="1" fontAlgn="base" hangingPunct="1">
              <a:spcBef>
                <a:spcPct val="0"/>
              </a:spcBef>
              <a:spcAft>
                <a:spcPct val="0"/>
              </a:spcAft>
              <a:defRPr sz="3200" b="1">
                <a:solidFill>
                  <a:srgbClr val="009EFE"/>
                </a:solidFill>
                <a:latin typeface="Arial" pitchFamily="34" charset="0"/>
              </a:defRPr>
            </a:lvl3pPr>
            <a:lvl4pPr algn="l" rtl="0" eaLnBrk="1" fontAlgn="base" hangingPunct="1">
              <a:spcBef>
                <a:spcPct val="0"/>
              </a:spcBef>
              <a:spcAft>
                <a:spcPct val="0"/>
              </a:spcAft>
              <a:defRPr sz="3200" b="1">
                <a:solidFill>
                  <a:srgbClr val="009EFE"/>
                </a:solidFill>
                <a:latin typeface="Arial" pitchFamily="34" charset="0"/>
              </a:defRPr>
            </a:lvl4pPr>
            <a:lvl5pPr algn="l" rtl="0" eaLnBrk="1" fontAlgn="base" hangingPunct="1">
              <a:spcBef>
                <a:spcPct val="0"/>
              </a:spcBef>
              <a:spcAft>
                <a:spcPct val="0"/>
              </a:spcAft>
              <a:defRPr sz="3200" b="1">
                <a:solidFill>
                  <a:srgbClr val="009EFE"/>
                </a:solidFill>
                <a:latin typeface="Arial" pitchFamily="34" charset="0"/>
              </a:defRPr>
            </a:lvl5pPr>
            <a:lvl6pPr marL="457200" algn="l" rtl="0" eaLnBrk="1" fontAlgn="base" hangingPunct="1">
              <a:spcBef>
                <a:spcPct val="0"/>
              </a:spcBef>
              <a:spcAft>
                <a:spcPct val="0"/>
              </a:spcAft>
              <a:defRPr sz="3200" b="1">
                <a:solidFill>
                  <a:srgbClr val="009EFE"/>
                </a:solidFill>
                <a:latin typeface="Arial" pitchFamily="34" charset="0"/>
              </a:defRPr>
            </a:lvl6pPr>
            <a:lvl7pPr marL="914400" algn="l" rtl="0" eaLnBrk="1" fontAlgn="base" hangingPunct="1">
              <a:spcBef>
                <a:spcPct val="0"/>
              </a:spcBef>
              <a:spcAft>
                <a:spcPct val="0"/>
              </a:spcAft>
              <a:defRPr sz="3200" b="1">
                <a:solidFill>
                  <a:srgbClr val="009EFE"/>
                </a:solidFill>
                <a:latin typeface="Arial" pitchFamily="34" charset="0"/>
              </a:defRPr>
            </a:lvl7pPr>
            <a:lvl8pPr marL="1371600" algn="l" rtl="0" eaLnBrk="1" fontAlgn="base" hangingPunct="1">
              <a:spcBef>
                <a:spcPct val="0"/>
              </a:spcBef>
              <a:spcAft>
                <a:spcPct val="0"/>
              </a:spcAft>
              <a:defRPr sz="3200" b="1">
                <a:solidFill>
                  <a:srgbClr val="009EFE"/>
                </a:solidFill>
                <a:latin typeface="Arial" pitchFamily="34" charset="0"/>
              </a:defRPr>
            </a:lvl8pPr>
            <a:lvl9pPr marL="1828800" algn="l" rtl="0" eaLnBrk="1" fontAlgn="base" hangingPunct="1">
              <a:spcBef>
                <a:spcPct val="0"/>
              </a:spcBef>
              <a:spcAft>
                <a:spcPct val="0"/>
              </a:spcAft>
              <a:defRPr sz="3200" b="1">
                <a:solidFill>
                  <a:srgbClr val="009EFE"/>
                </a:solidFill>
                <a:latin typeface="Arial" pitchFamily="34" charset="0"/>
              </a:defRPr>
            </a:lvl9pPr>
          </a:lstStyle>
          <a:p>
            <a:r>
              <a:rPr lang="en-US" kern="0" dirty="0" smtClean="0">
                <a:solidFill>
                  <a:srgbClr val="00B0F0"/>
                </a:solidFill>
                <a:latin typeface="Arial" panose="020B0604020202020204" pitchFamily="34" charset="0"/>
                <a:cs typeface="Arial" panose="020B0604020202020204" pitchFamily="34" charset="0"/>
              </a:rPr>
              <a:t>Premium Semigloss – All Acrylic </a:t>
            </a:r>
          </a:p>
          <a:p>
            <a:r>
              <a:rPr lang="en-US" sz="2400" kern="0" dirty="0" smtClean="0">
                <a:solidFill>
                  <a:srgbClr val="00B0F0"/>
                </a:solidFill>
                <a:latin typeface="Arial" panose="020B0604020202020204" pitchFamily="34" charset="0"/>
                <a:cs typeface="Arial" panose="020B0604020202020204" pitchFamily="34" charset="0"/>
              </a:rPr>
              <a:t>22.2% PVC/35% VS; ~20 g/L VOC; HEUR</a:t>
            </a:r>
            <a:endParaRPr lang="en-US" sz="2400" kern="0" dirty="0">
              <a:solidFill>
                <a:srgbClr val="00B0F0"/>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71" y="1066800"/>
            <a:ext cx="6403857"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95400" y="4450080"/>
            <a:ext cx="6767514" cy="430887"/>
          </a:xfrm>
          <a:prstGeom prst="rect">
            <a:avLst/>
          </a:prstGeom>
        </p:spPr>
        <p:txBody>
          <a:bodyPr wrap="square">
            <a:spAutoFit/>
          </a:bodyPr>
          <a:lstStyle/>
          <a:p>
            <a:r>
              <a:rPr lang="en-US" sz="1100" dirty="0" smtClean="0">
                <a:latin typeface="Arial" panose="020B0604020202020204" pitchFamily="34" charset="0"/>
                <a:cs typeface="Arial" panose="020B0604020202020204" pitchFamily="34" charset="0"/>
              </a:rPr>
              <a:t>Gloss, Flow, Sag, Opacity, DPUR, Color Float -  </a:t>
            </a:r>
            <a:r>
              <a:rPr lang="en-US" sz="1100" dirty="0">
                <a:latin typeface="Arial" panose="020B0604020202020204" pitchFamily="34" charset="0"/>
                <a:cs typeface="Arial" panose="020B0604020202020204" pitchFamily="34" charset="0"/>
              </a:rPr>
              <a:t>all </a:t>
            </a:r>
            <a:r>
              <a:rPr lang="en-US" sz="1100" dirty="0" smtClean="0">
                <a:latin typeface="Arial" panose="020B0604020202020204" pitchFamily="34" charset="0"/>
                <a:cs typeface="Arial" panose="020B0604020202020204" pitchFamily="34" charset="0"/>
              </a:rPr>
              <a:t>comparable</a:t>
            </a:r>
          </a:p>
          <a:p>
            <a:r>
              <a:rPr lang="en-US" sz="1100" dirty="0" smtClean="0">
                <a:latin typeface="Arial" panose="020B0604020202020204" pitchFamily="34" charset="0"/>
                <a:cs typeface="Arial" panose="020B0604020202020204" pitchFamily="34" charset="0"/>
              </a:rPr>
              <a:t>Note: All samples scrubbed &gt; 2000 cycles for 50% abrasive scrub</a:t>
            </a:r>
            <a:endParaRPr lang="en-US" sz="1100" dirty="0">
              <a:latin typeface="Arial" panose="020B0604020202020204" pitchFamily="34" charset="0"/>
              <a:cs typeface="Arial" panose="020B0604020202020204" pitchFamily="34" charset="0"/>
            </a:endParaRPr>
          </a:p>
        </p:txBody>
      </p:sp>
      <p:sp>
        <p:nvSpPr>
          <p:cNvPr id="7" name="Text Box 17"/>
          <p:cNvSpPr txBox="1">
            <a:spLocks noChangeArrowheads="1"/>
          </p:cNvSpPr>
          <p:nvPr/>
        </p:nvSpPr>
        <p:spPr bwMode="auto">
          <a:xfrm>
            <a:off x="155939" y="5257800"/>
            <a:ext cx="8149861" cy="923330"/>
          </a:xfrm>
          <a:prstGeom prst="rect">
            <a:avLst/>
          </a:prstGeom>
          <a:solidFill>
            <a:srgbClr val="00B0F0"/>
          </a:solidFill>
          <a:ln w="9525">
            <a:solidFill>
              <a:srgbClr val="009BD2"/>
            </a:solidFill>
            <a:miter lim="800000"/>
            <a:headEnd/>
            <a:tailEnd/>
          </a:ln>
          <a:extLst/>
        </p:spPr>
        <p:txBody>
          <a:bodyPr wrap="square">
            <a:spAutoFit/>
          </a:bodyPr>
          <a:lstStyle>
            <a:lvl1pPr eaLnBrk="0" hangingPunct="0">
              <a:defRPr sz="2000" b="1">
                <a:solidFill>
                  <a:schemeClr val="bg1"/>
                </a:solidFill>
                <a:latin typeface="Arial" charset="0"/>
              </a:defRPr>
            </a:lvl1pPr>
            <a:lvl2pPr marL="742950" indent="-285750" eaLnBrk="0" hangingPunct="0">
              <a:defRPr sz="2000" b="1">
                <a:solidFill>
                  <a:schemeClr val="bg1"/>
                </a:solidFill>
                <a:latin typeface="Arial" charset="0"/>
              </a:defRPr>
            </a:lvl2pPr>
            <a:lvl3pPr marL="1143000" indent="-228600" eaLnBrk="0" hangingPunct="0">
              <a:defRPr sz="2000" b="1">
                <a:solidFill>
                  <a:schemeClr val="bg1"/>
                </a:solidFill>
                <a:latin typeface="Arial" charset="0"/>
              </a:defRPr>
            </a:lvl3pPr>
            <a:lvl4pPr marL="1600200" indent="-228600" eaLnBrk="0" hangingPunct="0">
              <a:defRPr sz="2000" b="1">
                <a:solidFill>
                  <a:schemeClr val="bg1"/>
                </a:solidFill>
                <a:latin typeface="Arial" charset="0"/>
              </a:defRPr>
            </a:lvl4pPr>
            <a:lvl5pPr marL="2057400" indent="-228600" eaLnBrk="0" hangingPunct="0">
              <a:defRPr sz="2000" b="1">
                <a:solidFill>
                  <a:schemeClr val="bg1"/>
                </a:solidFill>
                <a:latin typeface="Arial" charset="0"/>
              </a:defRPr>
            </a:lvl5pPr>
            <a:lvl6pPr marL="25146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6pPr>
            <a:lvl7pPr marL="29718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7pPr>
            <a:lvl8pPr marL="34290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8pPr>
            <a:lvl9pPr marL="38862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9pPr>
          </a:lstStyle>
          <a:p>
            <a:pPr algn="ctr" fontAlgn="auto">
              <a:spcBef>
                <a:spcPts val="0"/>
              </a:spcBef>
            </a:pPr>
            <a:r>
              <a:rPr lang="en-US" altLang="en-US" sz="1800" dirty="0" smtClean="0">
                <a:solidFill>
                  <a:prstClr val="white"/>
                </a:solidFill>
                <a:cs typeface="Arial" charset="0"/>
              </a:rPr>
              <a:t>New RHODOLINE APEO-free WA Overall Demonstrates Improved Adhesion and Colorant Stability in Semigloss Formulation compared to APE-containing WA</a:t>
            </a:r>
            <a:endParaRPr lang="en-US" altLang="en-US" sz="1800" dirty="0">
              <a:solidFill>
                <a:prstClr val="white"/>
              </a:solidFill>
              <a:cs typeface="Arial" charset="0"/>
            </a:endParaRPr>
          </a:p>
        </p:txBody>
      </p:sp>
    </p:spTree>
    <p:extLst>
      <p:ext uri="{BB962C8B-B14F-4D97-AF65-F5344CB8AC3E}">
        <p14:creationId xmlns:p14="http://schemas.microsoft.com/office/powerpoint/2010/main" val="2853744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1582400" cy="720725"/>
          </a:xfrm>
          <a:prstGeom prst="rect">
            <a:avLst/>
          </a:prstGeom>
        </p:spPr>
        <p:txBody>
          <a:bodyPr/>
          <a:lstStyle>
            <a:lvl1pPr algn="l" rtl="0" eaLnBrk="1" fontAlgn="base" hangingPunct="1">
              <a:spcBef>
                <a:spcPct val="0"/>
              </a:spcBef>
              <a:spcAft>
                <a:spcPct val="0"/>
              </a:spcAft>
              <a:defRPr sz="3200" b="1">
                <a:solidFill>
                  <a:srgbClr val="009EFE"/>
                </a:solidFill>
                <a:latin typeface="+mj-lt"/>
                <a:ea typeface="+mj-ea"/>
                <a:cs typeface="+mj-cs"/>
              </a:defRPr>
            </a:lvl1pPr>
            <a:lvl2pPr algn="l" rtl="0" eaLnBrk="1" fontAlgn="base" hangingPunct="1">
              <a:spcBef>
                <a:spcPct val="0"/>
              </a:spcBef>
              <a:spcAft>
                <a:spcPct val="0"/>
              </a:spcAft>
              <a:defRPr sz="3200" b="1">
                <a:solidFill>
                  <a:srgbClr val="009EFE"/>
                </a:solidFill>
                <a:latin typeface="Arial" pitchFamily="34" charset="0"/>
              </a:defRPr>
            </a:lvl2pPr>
            <a:lvl3pPr algn="l" rtl="0" eaLnBrk="1" fontAlgn="base" hangingPunct="1">
              <a:spcBef>
                <a:spcPct val="0"/>
              </a:spcBef>
              <a:spcAft>
                <a:spcPct val="0"/>
              </a:spcAft>
              <a:defRPr sz="3200" b="1">
                <a:solidFill>
                  <a:srgbClr val="009EFE"/>
                </a:solidFill>
                <a:latin typeface="Arial" pitchFamily="34" charset="0"/>
              </a:defRPr>
            </a:lvl3pPr>
            <a:lvl4pPr algn="l" rtl="0" eaLnBrk="1" fontAlgn="base" hangingPunct="1">
              <a:spcBef>
                <a:spcPct val="0"/>
              </a:spcBef>
              <a:spcAft>
                <a:spcPct val="0"/>
              </a:spcAft>
              <a:defRPr sz="3200" b="1">
                <a:solidFill>
                  <a:srgbClr val="009EFE"/>
                </a:solidFill>
                <a:latin typeface="Arial" pitchFamily="34" charset="0"/>
              </a:defRPr>
            </a:lvl4pPr>
            <a:lvl5pPr algn="l" rtl="0" eaLnBrk="1" fontAlgn="base" hangingPunct="1">
              <a:spcBef>
                <a:spcPct val="0"/>
              </a:spcBef>
              <a:spcAft>
                <a:spcPct val="0"/>
              </a:spcAft>
              <a:defRPr sz="3200" b="1">
                <a:solidFill>
                  <a:srgbClr val="009EFE"/>
                </a:solidFill>
                <a:latin typeface="Arial" pitchFamily="34" charset="0"/>
              </a:defRPr>
            </a:lvl5pPr>
            <a:lvl6pPr marL="457200" algn="l" rtl="0" eaLnBrk="1" fontAlgn="base" hangingPunct="1">
              <a:spcBef>
                <a:spcPct val="0"/>
              </a:spcBef>
              <a:spcAft>
                <a:spcPct val="0"/>
              </a:spcAft>
              <a:defRPr sz="3200" b="1">
                <a:solidFill>
                  <a:srgbClr val="009EFE"/>
                </a:solidFill>
                <a:latin typeface="Arial" pitchFamily="34" charset="0"/>
              </a:defRPr>
            </a:lvl6pPr>
            <a:lvl7pPr marL="914400" algn="l" rtl="0" eaLnBrk="1" fontAlgn="base" hangingPunct="1">
              <a:spcBef>
                <a:spcPct val="0"/>
              </a:spcBef>
              <a:spcAft>
                <a:spcPct val="0"/>
              </a:spcAft>
              <a:defRPr sz="3200" b="1">
                <a:solidFill>
                  <a:srgbClr val="009EFE"/>
                </a:solidFill>
                <a:latin typeface="Arial" pitchFamily="34" charset="0"/>
              </a:defRPr>
            </a:lvl7pPr>
            <a:lvl8pPr marL="1371600" algn="l" rtl="0" eaLnBrk="1" fontAlgn="base" hangingPunct="1">
              <a:spcBef>
                <a:spcPct val="0"/>
              </a:spcBef>
              <a:spcAft>
                <a:spcPct val="0"/>
              </a:spcAft>
              <a:defRPr sz="3200" b="1">
                <a:solidFill>
                  <a:srgbClr val="009EFE"/>
                </a:solidFill>
                <a:latin typeface="Arial" pitchFamily="34" charset="0"/>
              </a:defRPr>
            </a:lvl8pPr>
            <a:lvl9pPr marL="1828800" algn="l" rtl="0" eaLnBrk="1" fontAlgn="base" hangingPunct="1">
              <a:spcBef>
                <a:spcPct val="0"/>
              </a:spcBef>
              <a:spcAft>
                <a:spcPct val="0"/>
              </a:spcAft>
              <a:defRPr sz="3200" b="1">
                <a:solidFill>
                  <a:srgbClr val="009EFE"/>
                </a:solidFill>
                <a:latin typeface="Arial" pitchFamily="34" charset="0"/>
              </a:defRPr>
            </a:lvl9pPr>
          </a:lstStyle>
          <a:p>
            <a:r>
              <a:rPr lang="en-US" kern="0" dirty="0" smtClean="0">
                <a:solidFill>
                  <a:srgbClr val="00B0F0"/>
                </a:solidFill>
                <a:latin typeface="Arial" panose="020B0604020202020204" pitchFamily="34" charset="0"/>
                <a:cs typeface="Arial" panose="020B0604020202020204" pitchFamily="34" charset="0"/>
              </a:rPr>
              <a:t>NAM: Economy Flat : PVA</a:t>
            </a:r>
          </a:p>
          <a:p>
            <a:r>
              <a:rPr lang="en-US" sz="2400" kern="0" dirty="0" smtClean="0">
                <a:solidFill>
                  <a:srgbClr val="00B0F0"/>
                </a:solidFill>
                <a:latin typeface="Arial" panose="020B0604020202020204" pitchFamily="34" charset="0"/>
                <a:cs typeface="Arial" panose="020B0604020202020204" pitchFamily="34" charset="0"/>
              </a:rPr>
              <a:t>70% PVC/28% VS; ~12 g/L VOC; HEC/HASE</a:t>
            </a:r>
            <a:endParaRPr lang="en-US" sz="2400" kern="0" dirty="0">
              <a:solidFill>
                <a:srgbClr val="00B0F0"/>
              </a:solidFill>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66" y="990600"/>
            <a:ext cx="6683265"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43000" y="4435480"/>
            <a:ext cx="6767514" cy="261610"/>
          </a:xfrm>
          <a:prstGeom prst="rect">
            <a:avLst/>
          </a:prstGeom>
        </p:spPr>
        <p:txBody>
          <a:bodyPr wrap="square">
            <a:spAutoFit/>
          </a:bodyPr>
          <a:lstStyle/>
          <a:p>
            <a:r>
              <a:rPr lang="en-US" sz="1100" dirty="0" smtClean="0">
                <a:latin typeface="Arial" panose="020B0604020202020204" pitchFamily="34" charset="0"/>
                <a:cs typeface="Arial" panose="020B0604020202020204" pitchFamily="34" charset="0"/>
              </a:rPr>
              <a:t>Sheen, Flow, Sag, Opacity, DPUR, Color Float -  </a:t>
            </a:r>
            <a:r>
              <a:rPr lang="en-US" sz="1100" dirty="0">
                <a:latin typeface="Arial" panose="020B0604020202020204" pitchFamily="34" charset="0"/>
                <a:cs typeface="Arial" panose="020B0604020202020204" pitchFamily="34" charset="0"/>
              </a:rPr>
              <a:t>all comparable</a:t>
            </a:r>
          </a:p>
        </p:txBody>
      </p:sp>
      <p:sp>
        <p:nvSpPr>
          <p:cNvPr id="7" name="Text Box 17"/>
          <p:cNvSpPr txBox="1">
            <a:spLocks noChangeArrowheads="1"/>
          </p:cNvSpPr>
          <p:nvPr/>
        </p:nvSpPr>
        <p:spPr bwMode="auto">
          <a:xfrm>
            <a:off x="630426" y="5029200"/>
            <a:ext cx="7425944" cy="646331"/>
          </a:xfrm>
          <a:prstGeom prst="rect">
            <a:avLst/>
          </a:prstGeom>
          <a:solidFill>
            <a:srgbClr val="00B0F0"/>
          </a:solidFill>
          <a:ln w="9525">
            <a:solidFill>
              <a:srgbClr val="009BD2"/>
            </a:solidFill>
            <a:miter lim="800000"/>
            <a:headEnd/>
            <a:tailEnd/>
          </a:ln>
          <a:extLst/>
        </p:spPr>
        <p:txBody>
          <a:bodyPr wrap="none">
            <a:spAutoFit/>
          </a:bodyPr>
          <a:lstStyle>
            <a:lvl1pPr eaLnBrk="0" hangingPunct="0">
              <a:defRPr sz="2000" b="1">
                <a:solidFill>
                  <a:schemeClr val="bg1"/>
                </a:solidFill>
                <a:latin typeface="Arial" charset="0"/>
              </a:defRPr>
            </a:lvl1pPr>
            <a:lvl2pPr marL="742950" indent="-285750" eaLnBrk="0" hangingPunct="0">
              <a:defRPr sz="2000" b="1">
                <a:solidFill>
                  <a:schemeClr val="bg1"/>
                </a:solidFill>
                <a:latin typeface="Arial" charset="0"/>
              </a:defRPr>
            </a:lvl2pPr>
            <a:lvl3pPr marL="1143000" indent="-228600" eaLnBrk="0" hangingPunct="0">
              <a:defRPr sz="2000" b="1">
                <a:solidFill>
                  <a:schemeClr val="bg1"/>
                </a:solidFill>
                <a:latin typeface="Arial" charset="0"/>
              </a:defRPr>
            </a:lvl3pPr>
            <a:lvl4pPr marL="1600200" indent="-228600" eaLnBrk="0" hangingPunct="0">
              <a:defRPr sz="2000" b="1">
                <a:solidFill>
                  <a:schemeClr val="bg1"/>
                </a:solidFill>
                <a:latin typeface="Arial" charset="0"/>
              </a:defRPr>
            </a:lvl4pPr>
            <a:lvl5pPr marL="2057400" indent="-228600" eaLnBrk="0" hangingPunct="0">
              <a:defRPr sz="2000" b="1">
                <a:solidFill>
                  <a:schemeClr val="bg1"/>
                </a:solidFill>
                <a:latin typeface="Arial" charset="0"/>
              </a:defRPr>
            </a:lvl5pPr>
            <a:lvl6pPr marL="25146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6pPr>
            <a:lvl7pPr marL="29718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7pPr>
            <a:lvl8pPr marL="34290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8pPr>
            <a:lvl9pPr marL="38862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9pPr>
          </a:lstStyle>
          <a:p>
            <a:pPr algn="ctr" fontAlgn="auto">
              <a:spcBef>
                <a:spcPts val="0"/>
              </a:spcBef>
            </a:pPr>
            <a:r>
              <a:rPr lang="en-US" altLang="en-US" sz="1800" dirty="0" smtClean="0">
                <a:solidFill>
                  <a:prstClr val="white"/>
                </a:solidFill>
                <a:cs typeface="Arial" charset="0"/>
              </a:rPr>
              <a:t>New RHODOLINE APEO-free WA has Comparable Performance to </a:t>
            </a:r>
          </a:p>
          <a:p>
            <a:pPr algn="ctr" fontAlgn="auto">
              <a:spcBef>
                <a:spcPts val="0"/>
              </a:spcBef>
            </a:pPr>
            <a:r>
              <a:rPr lang="en-US" altLang="en-US" sz="1800" dirty="0" smtClean="0">
                <a:solidFill>
                  <a:prstClr val="white"/>
                </a:solidFill>
                <a:cs typeface="Arial" charset="0"/>
              </a:rPr>
              <a:t>APE-containing WA in High PVC PVA Formulation</a:t>
            </a:r>
          </a:p>
        </p:txBody>
      </p:sp>
    </p:spTree>
    <p:extLst>
      <p:ext uri="{BB962C8B-B14F-4D97-AF65-F5344CB8AC3E}">
        <p14:creationId xmlns:p14="http://schemas.microsoft.com/office/powerpoint/2010/main" val="1269018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92" y="1198881"/>
            <a:ext cx="6721411" cy="34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noGrp="1"/>
          </p:cNvSpPr>
          <p:nvPr>
            <p:ph type="title"/>
          </p:nvPr>
        </p:nvSpPr>
        <p:spPr>
          <a:xfrm>
            <a:off x="127000" y="171454"/>
            <a:ext cx="11135784" cy="861774"/>
          </a:xfrm>
          <a:prstGeom prst="rect">
            <a:avLst/>
          </a:prstGeom>
        </p:spPr>
        <p:txBody>
          <a:bodyPr/>
          <a:lstStyle>
            <a:lvl1pPr algn="l" rtl="0" eaLnBrk="1" fontAlgn="base" hangingPunct="1">
              <a:spcBef>
                <a:spcPct val="0"/>
              </a:spcBef>
              <a:spcAft>
                <a:spcPct val="0"/>
              </a:spcAft>
              <a:defRPr sz="3200" b="1">
                <a:solidFill>
                  <a:srgbClr val="009EFE"/>
                </a:solidFill>
                <a:latin typeface="+mj-lt"/>
                <a:ea typeface="+mj-ea"/>
                <a:cs typeface="+mj-cs"/>
              </a:defRPr>
            </a:lvl1pPr>
            <a:lvl2pPr algn="l" rtl="0" eaLnBrk="1" fontAlgn="base" hangingPunct="1">
              <a:spcBef>
                <a:spcPct val="0"/>
              </a:spcBef>
              <a:spcAft>
                <a:spcPct val="0"/>
              </a:spcAft>
              <a:defRPr sz="3200" b="1">
                <a:solidFill>
                  <a:srgbClr val="009EFE"/>
                </a:solidFill>
                <a:latin typeface="Arial" pitchFamily="34" charset="0"/>
              </a:defRPr>
            </a:lvl2pPr>
            <a:lvl3pPr algn="l" rtl="0" eaLnBrk="1" fontAlgn="base" hangingPunct="1">
              <a:spcBef>
                <a:spcPct val="0"/>
              </a:spcBef>
              <a:spcAft>
                <a:spcPct val="0"/>
              </a:spcAft>
              <a:defRPr sz="3200" b="1">
                <a:solidFill>
                  <a:srgbClr val="009EFE"/>
                </a:solidFill>
                <a:latin typeface="Arial" pitchFamily="34" charset="0"/>
              </a:defRPr>
            </a:lvl3pPr>
            <a:lvl4pPr algn="l" rtl="0" eaLnBrk="1" fontAlgn="base" hangingPunct="1">
              <a:spcBef>
                <a:spcPct val="0"/>
              </a:spcBef>
              <a:spcAft>
                <a:spcPct val="0"/>
              </a:spcAft>
              <a:defRPr sz="3200" b="1">
                <a:solidFill>
                  <a:srgbClr val="009EFE"/>
                </a:solidFill>
                <a:latin typeface="Arial" pitchFamily="34" charset="0"/>
              </a:defRPr>
            </a:lvl4pPr>
            <a:lvl5pPr algn="l" rtl="0" eaLnBrk="1" fontAlgn="base" hangingPunct="1">
              <a:spcBef>
                <a:spcPct val="0"/>
              </a:spcBef>
              <a:spcAft>
                <a:spcPct val="0"/>
              </a:spcAft>
              <a:defRPr sz="3200" b="1">
                <a:solidFill>
                  <a:srgbClr val="009EFE"/>
                </a:solidFill>
                <a:latin typeface="Arial" pitchFamily="34" charset="0"/>
              </a:defRPr>
            </a:lvl5pPr>
            <a:lvl6pPr marL="457200" algn="l" rtl="0" eaLnBrk="1" fontAlgn="base" hangingPunct="1">
              <a:spcBef>
                <a:spcPct val="0"/>
              </a:spcBef>
              <a:spcAft>
                <a:spcPct val="0"/>
              </a:spcAft>
              <a:defRPr sz="3200" b="1">
                <a:solidFill>
                  <a:srgbClr val="009EFE"/>
                </a:solidFill>
                <a:latin typeface="Arial" pitchFamily="34" charset="0"/>
              </a:defRPr>
            </a:lvl6pPr>
            <a:lvl7pPr marL="914400" algn="l" rtl="0" eaLnBrk="1" fontAlgn="base" hangingPunct="1">
              <a:spcBef>
                <a:spcPct val="0"/>
              </a:spcBef>
              <a:spcAft>
                <a:spcPct val="0"/>
              </a:spcAft>
              <a:defRPr sz="3200" b="1">
                <a:solidFill>
                  <a:srgbClr val="009EFE"/>
                </a:solidFill>
                <a:latin typeface="Arial" pitchFamily="34" charset="0"/>
              </a:defRPr>
            </a:lvl7pPr>
            <a:lvl8pPr marL="1371600" algn="l" rtl="0" eaLnBrk="1" fontAlgn="base" hangingPunct="1">
              <a:spcBef>
                <a:spcPct val="0"/>
              </a:spcBef>
              <a:spcAft>
                <a:spcPct val="0"/>
              </a:spcAft>
              <a:defRPr sz="3200" b="1">
                <a:solidFill>
                  <a:srgbClr val="009EFE"/>
                </a:solidFill>
                <a:latin typeface="Arial" pitchFamily="34" charset="0"/>
              </a:defRPr>
            </a:lvl8pPr>
            <a:lvl9pPr marL="1828800" algn="l" rtl="0" eaLnBrk="1" fontAlgn="base" hangingPunct="1">
              <a:spcBef>
                <a:spcPct val="0"/>
              </a:spcBef>
              <a:spcAft>
                <a:spcPct val="0"/>
              </a:spcAft>
              <a:defRPr sz="3200" b="1">
                <a:solidFill>
                  <a:srgbClr val="009EFE"/>
                </a:solidFill>
                <a:latin typeface="Arial" pitchFamily="34" charset="0"/>
              </a:defRPr>
            </a:lvl9pPr>
          </a:lstStyle>
          <a:p>
            <a:r>
              <a:rPr lang="en-US" kern="0" dirty="0" smtClean="0">
                <a:latin typeface="Arial" panose="020B0604020202020204" pitchFamily="34" charset="0"/>
                <a:cs typeface="Arial" panose="020B0604020202020204" pitchFamily="34" charset="0"/>
              </a:rPr>
              <a:t>NAM: </a:t>
            </a:r>
            <a:r>
              <a:rPr lang="en-US" kern="0" dirty="0" smtClean="0">
                <a:solidFill>
                  <a:srgbClr val="00B0F0"/>
                </a:solidFill>
                <a:latin typeface="Arial" panose="020B0604020202020204" pitchFamily="34" charset="0"/>
                <a:cs typeface="Arial" panose="020B0604020202020204" pitchFamily="34" charset="0"/>
              </a:rPr>
              <a:t>Economy</a:t>
            </a:r>
            <a:r>
              <a:rPr lang="en-US" kern="0" dirty="0" smtClean="0">
                <a:latin typeface="Arial" panose="020B0604020202020204" pitchFamily="34" charset="0"/>
                <a:cs typeface="Arial" panose="020B0604020202020204" pitchFamily="34" charset="0"/>
              </a:rPr>
              <a:t> Flat : </a:t>
            </a:r>
            <a:r>
              <a:rPr lang="en-US" dirty="0" smtClean="0">
                <a:latin typeface="Arial" panose="020B0604020202020204" pitchFamily="34" charset="0"/>
                <a:cs typeface="Arial" panose="020B0604020202020204" pitchFamily="34" charset="0"/>
              </a:rPr>
              <a:t>Styrene/Acrylic</a:t>
            </a:r>
            <a:endParaRPr lang="en-US" kern="0" dirty="0" smtClean="0">
              <a:latin typeface="Arial" panose="020B0604020202020204" pitchFamily="34" charset="0"/>
              <a:cs typeface="Arial" panose="020B0604020202020204" pitchFamily="34" charset="0"/>
            </a:endParaRPr>
          </a:p>
          <a:p>
            <a:r>
              <a:rPr lang="en-US" sz="2400" kern="0" dirty="0" smtClean="0">
                <a:latin typeface="Arial" panose="020B0604020202020204" pitchFamily="34" charset="0"/>
                <a:cs typeface="Arial" panose="020B0604020202020204" pitchFamily="34" charset="0"/>
              </a:rPr>
              <a:t>76% PVC/31% VS; ~</a:t>
            </a:r>
            <a:r>
              <a:rPr lang="en-US" sz="2400" dirty="0" smtClean="0">
                <a:latin typeface="Arial" panose="020B0604020202020204" pitchFamily="34" charset="0"/>
                <a:cs typeface="Arial" panose="020B0604020202020204" pitchFamily="34" charset="0"/>
              </a:rPr>
              <a:t>33</a:t>
            </a:r>
            <a:r>
              <a:rPr lang="en-US" sz="2400" kern="0" dirty="0" smtClean="0">
                <a:latin typeface="Arial" panose="020B0604020202020204" pitchFamily="34" charset="0"/>
                <a:cs typeface="Arial" panose="020B0604020202020204" pitchFamily="34" charset="0"/>
              </a:rPr>
              <a:t> g/L VOC; HEC/HASE</a:t>
            </a:r>
            <a:endParaRPr lang="en-US" sz="2400" kern="0" dirty="0">
              <a:latin typeface="Arial" panose="020B0604020202020204" pitchFamily="34" charset="0"/>
              <a:cs typeface="Arial" panose="020B0604020202020204" pitchFamily="34" charset="0"/>
            </a:endParaRPr>
          </a:p>
        </p:txBody>
      </p:sp>
      <p:sp>
        <p:nvSpPr>
          <p:cNvPr id="6" name="Rectangle 5"/>
          <p:cNvSpPr/>
          <p:nvPr/>
        </p:nvSpPr>
        <p:spPr>
          <a:xfrm>
            <a:off x="1371600" y="4627563"/>
            <a:ext cx="6767514" cy="261610"/>
          </a:xfrm>
          <a:prstGeom prst="rect">
            <a:avLst/>
          </a:prstGeom>
        </p:spPr>
        <p:txBody>
          <a:bodyPr wrap="square">
            <a:spAutoFit/>
          </a:bodyPr>
          <a:lstStyle/>
          <a:p>
            <a:r>
              <a:rPr lang="en-US" sz="1100" dirty="0" smtClean="0">
                <a:latin typeface="Arial" panose="020B0604020202020204" pitchFamily="34" charset="0"/>
                <a:cs typeface="Arial" panose="020B0604020202020204" pitchFamily="34" charset="0"/>
              </a:rPr>
              <a:t>Sheen, Flow, Sag, Opacity, DPUR, Color Float -  </a:t>
            </a:r>
            <a:r>
              <a:rPr lang="en-US" sz="1100" dirty="0">
                <a:latin typeface="Arial" panose="020B0604020202020204" pitchFamily="34" charset="0"/>
                <a:cs typeface="Arial" panose="020B0604020202020204" pitchFamily="34" charset="0"/>
              </a:rPr>
              <a:t>all comparable</a:t>
            </a:r>
          </a:p>
        </p:txBody>
      </p:sp>
      <p:sp>
        <p:nvSpPr>
          <p:cNvPr id="7" name="Text Box 17"/>
          <p:cNvSpPr txBox="1">
            <a:spLocks noChangeArrowheads="1"/>
          </p:cNvSpPr>
          <p:nvPr/>
        </p:nvSpPr>
        <p:spPr bwMode="auto">
          <a:xfrm>
            <a:off x="239297" y="5029200"/>
            <a:ext cx="8208209" cy="923330"/>
          </a:xfrm>
          <a:prstGeom prst="rect">
            <a:avLst/>
          </a:prstGeom>
          <a:solidFill>
            <a:srgbClr val="00B0F0"/>
          </a:solidFill>
          <a:ln w="9525">
            <a:solidFill>
              <a:srgbClr val="009BD2"/>
            </a:solidFill>
            <a:miter lim="800000"/>
            <a:headEnd/>
            <a:tailEnd/>
          </a:ln>
          <a:extLst/>
        </p:spPr>
        <p:txBody>
          <a:bodyPr wrap="none">
            <a:spAutoFit/>
          </a:bodyPr>
          <a:lstStyle>
            <a:lvl1pPr eaLnBrk="0" hangingPunct="0">
              <a:defRPr sz="2000" b="1">
                <a:solidFill>
                  <a:schemeClr val="bg1"/>
                </a:solidFill>
                <a:latin typeface="Arial" charset="0"/>
              </a:defRPr>
            </a:lvl1pPr>
            <a:lvl2pPr marL="742950" indent="-285750" eaLnBrk="0" hangingPunct="0">
              <a:defRPr sz="2000" b="1">
                <a:solidFill>
                  <a:schemeClr val="bg1"/>
                </a:solidFill>
                <a:latin typeface="Arial" charset="0"/>
              </a:defRPr>
            </a:lvl2pPr>
            <a:lvl3pPr marL="1143000" indent="-228600" eaLnBrk="0" hangingPunct="0">
              <a:defRPr sz="2000" b="1">
                <a:solidFill>
                  <a:schemeClr val="bg1"/>
                </a:solidFill>
                <a:latin typeface="Arial" charset="0"/>
              </a:defRPr>
            </a:lvl3pPr>
            <a:lvl4pPr marL="1600200" indent="-228600" eaLnBrk="0" hangingPunct="0">
              <a:defRPr sz="2000" b="1">
                <a:solidFill>
                  <a:schemeClr val="bg1"/>
                </a:solidFill>
                <a:latin typeface="Arial" charset="0"/>
              </a:defRPr>
            </a:lvl4pPr>
            <a:lvl5pPr marL="2057400" indent="-228600" eaLnBrk="0" hangingPunct="0">
              <a:defRPr sz="2000" b="1">
                <a:solidFill>
                  <a:schemeClr val="bg1"/>
                </a:solidFill>
                <a:latin typeface="Arial" charset="0"/>
              </a:defRPr>
            </a:lvl5pPr>
            <a:lvl6pPr marL="25146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6pPr>
            <a:lvl7pPr marL="29718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7pPr>
            <a:lvl8pPr marL="34290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8pPr>
            <a:lvl9pPr marL="38862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9pPr>
          </a:lstStyle>
          <a:p>
            <a:pPr algn="ctr" fontAlgn="auto">
              <a:spcBef>
                <a:spcPts val="0"/>
              </a:spcBef>
            </a:pPr>
            <a:r>
              <a:rPr lang="en-US" altLang="en-US" sz="1800" dirty="0" smtClean="0">
                <a:solidFill>
                  <a:prstClr val="white"/>
                </a:solidFill>
                <a:cs typeface="Arial" charset="0"/>
              </a:rPr>
              <a:t>New RHODOLINE APEO-free WA Demonstrates improved Stability and is </a:t>
            </a:r>
          </a:p>
          <a:p>
            <a:pPr algn="ctr" fontAlgn="auto">
              <a:spcBef>
                <a:spcPts val="0"/>
              </a:spcBef>
            </a:pPr>
            <a:r>
              <a:rPr lang="en-US" altLang="en-US" sz="1800" dirty="0" smtClean="0">
                <a:solidFill>
                  <a:prstClr val="white"/>
                </a:solidFill>
                <a:cs typeface="Arial" charset="0"/>
              </a:rPr>
              <a:t>Comparable in other properties compared to  </a:t>
            </a:r>
          </a:p>
          <a:p>
            <a:pPr algn="ctr" fontAlgn="auto">
              <a:spcBef>
                <a:spcPts val="0"/>
              </a:spcBef>
            </a:pPr>
            <a:r>
              <a:rPr lang="en-US" altLang="en-US" sz="1800" dirty="0" smtClean="0">
                <a:solidFill>
                  <a:prstClr val="white"/>
                </a:solidFill>
                <a:cs typeface="Arial" charset="0"/>
              </a:rPr>
              <a:t>APE-containing WA in High PVC S/A  Formulation</a:t>
            </a:r>
          </a:p>
        </p:txBody>
      </p:sp>
    </p:spTree>
    <p:extLst>
      <p:ext uri="{BB962C8B-B14F-4D97-AF65-F5344CB8AC3E}">
        <p14:creationId xmlns:p14="http://schemas.microsoft.com/office/powerpoint/2010/main" val="2377031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1582400" cy="720725"/>
          </a:xfrm>
          <a:prstGeom prst="rect">
            <a:avLst/>
          </a:prstGeom>
        </p:spPr>
        <p:txBody>
          <a:bodyPr/>
          <a:lstStyle>
            <a:lvl1pPr algn="l" rtl="0" eaLnBrk="1" fontAlgn="base" hangingPunct="1">
              <a:spcBef>
                <a:spcPct val="0"/>
              </a:spcBef>
              <a:spcAft>
                <a:spcPct val="0"/>
              </a:spcAft>
              <a:defRPr sz="3200" b="1">
                <a:solidFill>
                  <a:srgbClr val="009EFE"/>
                </a:solidFill>
                <a:latin typeface="+mj-lt"/>
                <a:ea typeface="+mj-ea"/>
                <a:cs typeface="+mj-cs"/>
              </a:defRPr>
            </a:lvl1pPr>
            <a:lvl2pPr algn="l" rtl="0" eaLnBrk="1" fontAlgn="base" hangingPunct="1">
              <a:spcBef>
                <a:spcPct val="0"/>
              </a:spcBef>
              <a:spcAft>
                <a:spcPct val="0"/>
              </a:spcAft>
              <a:defRPr sz="3200" b="1">
                <a:solidFill>
                  <a:srgbClr val="009EFE"/>
                </a:solidFill>
                <a:latin typeface="Arial" pitchFamily="34" charset="0"/>
              </a:defRPr>
            </a:lvl2pPr>
            <a:lvl3pPr algn="l" rtl="0" eaLnBrk="1" fontAlgn="base" hangingPunct="1">
              <a:spcBef>
                <a:spcPct val="0"/>
              </a:spcBef>
              <a:spcAft>
                <a:spcPct val="0"/>
              </a:spcAft>
              <a:defRPr sz="3200" b="1">
                <a:solidFill>
                  <a:srgbClr val="009EFE"/>
                </a:solidFill>
                <a:latin typeface="Arial" pitchFamily="34" charset="0"/>
              </a:defRPr>
            </a:lvl3pPr>
            <a:lvl4pPr algn="l" rtl="0" eaLnBrk="1" fontAlgn="base" hangingPunct="1">
              <a:spcBef>
                <a:spcPct val="0"/>
              </a:spcBef>
              <a:spcAft>
                <a:spcPct val="0"/>
              </a:spcAft>
              <a:defRPr sz="3200" b="1">
                <a:solidFill>
                  <a:srgbClr val="009EFE"/>
                </a:solidFill>
                <a:latin typeface="Arial" pitchFamily="34" charset="0"/>
              </a:defRPr>
            </a:lvl4pPr>
            <a:lvl5pPr algn="l" rtl="0" eaLnBrk="1" fontAlgn="base" hangingPunct="1">
              <a:spcBef>
                <a:spcPct val="0"/>
              </a:spcBef>
              <a:spcAft>
                <a:spcPct val="0"/>
              </a:spcAft>
              <a:defRPr sz="3200" b="1">
                <a:solidFill>
                  <a:srgbClr val="009EFE"/>
                </a:solidFill>
                <a:latin typeface="Arial" pitchFamily="34" charset="0"/>
              </a:defRPr>
            </a:lvl5pPr>
            <a:lvl6pPr marL="457200" algn="l" rtl="0" eaLnBrk="1" fontAlgn="base" hangingPunct="1">
              <a:spcBef>
                <a:spcPct val="0"/>
              </a:spcBef>
              <a:spcAft>
                <a:spcPct val="0"/>
              </a:spcAft>
              <a:defRPr sz="3200" b="1">
                <a:solidFill>
                  <a:srgbClr val="009EFE"/>
                </a:solidFill>
                <a:latin typeface="Arial" pitchFamily="34" charset="0"/>
              </a:defRPr>
            </a:lvl6pPr>
            <a:lvl7pPr marL="914400" algn="l" rtl="0" eaLnBrk="1" fontAlgn="base" hangingPunct="1">
              <a:spcBef>
                <a:spcPct val="0"/>
              </a:spcBef>
              <a:spcAft>
                <a:spcPct val="0"/>
              </a:spcAft>
              <a:defRPr sz="3200" b="1">
                <a:solidFill>
                  <a:srgbClr val="009EFE"/>
                </a:solidFill>
                <a:latin typeface="Arial" pitchFamily="34" charset="0"/>
              </a:defRPr>
            </a:lvl7pPr>
            <a:lvl8pPr marL="1371600" algn="l" rtl="0" eaLnBrk="1" fontAlgn="base" hangingPunct="1">
              <a:spcBef>
                <a:spcPct val="0"/>
              </a:spcBef>
              <a:spcAft>
                <a:spcPct val="0"/>
              </a:spcAft>
              <a:defRPr sz="3200" b="1">
                <a:solidFill>
                  <a:srgbClr val="009EFE"/>
                </a:solidFill>
                <a:latin typeface="Arial" pitchFamily="34" charset="0"/>
              </a:defRPr>
            </a:lvl8pPr>
            <a:lvl9pPr marL="1828800" algn="l" rtl="0" eaLnBrk="1" fontAlgn="base" hangingPunct="1">
              <a:spcBef>
                <a:spcPct val="0"/>
              </a:spcBef>
              <a:spcAft>
                <a:spcPct val="0"/>
              </a:spcAft>
              <a:defRPr sz="3200" b="1">
                <a:solidFill>
                  <a:srgbClr val="009EFE"/>
                </a:solidFill>
                <a:latin typeface="Arial" pitchFamily="34" charset="0"/>
              </a:defRPr>
            </a:lvl9pPr>
          </a:lstStyle>
          <a:p>
            <a:r>
              <a:rPr lang="en-US" kern="0" dirty="0" smtClean="0">
                <a:solidFill>
                  <a:srgbClr val="00B0F0"/>
                </a:solidFill>
                <a:latin typeface="Arial" panose="020B0604020202020204" pitchFamily="34" charset="0"/>
                <a:cs typeface="Arial" panose="020B0604020202020204" pitchFamily="34" charset="0"/>
              </a:rPr>
              <a:t>Tint Strength Performance</a:t>
            </a:r>
            <a:endParaRPr lang="en-US" sz="2400" kern="0" dirty="0">
              <a:solidFill>
                <a:srgbClr val="00B0F0"/>
              </a:solidFill>
              <a:latin typeface="Arial" panose="020B0604020202020204" pitchFamily="34" charset="0"/>
              <a:cs typeface="Arial" panose="020B0604020202020204" pitchFamily="34" charset="0"/>
            </a:endParaRPr>
          </a:p>
        </p:txBody>
      </p:sp>
      <p:sp>
        <p:nvSpPr>
          <p:cNvPr id="13" name="Text Box 17"/>
          <p:cNvSpPr txBox="1">
            <a:spLocks noChangeArrowheads="1"/>
          </p:cNvSpPr>
          <p:nvPr/>
        </p:nvSpPr>
        <p:spPr bwMode="auto">
          <a:xfrm>
            <a:off x="626616" y="5486400"/>
            <a:ext cx="7425944" cy="646331"/>
          </a:xfrm>
          <a:prstGeom prst="rect">
            <a:avLst/>
          </a:prstGeom>
          <a:solidFill>
            <a:srgbClr val="00B0F0"/>
          </a:solidFill>
          <a:ln w="9525">
            <a:solidFill>
              <a:srgbClr val="009BD2"/>
            </a:solidFill>
            <a:miter lim="800000"/>
            <a:headEnd/>
            <a:tailEnd/>
          </a:ln>
          <a:extLst/>
        </p:spPr>
        <p:txBody>
          <a:bodyPr wrap="none">
            <a:spAutoFit/>
          </a:bodyPr>
          <a:lstStyle>
            <a:lvl1pPr eaLnBrk="0" hangingPunct="0">
              <a:defRPr sz="2000" b="1">
                <a:solidFill>
                  <a:schemeClr val="bg1"/>
                </a:solidFill>
                <a:latin typeface="Arial" charset="0"/>
              </a:defRPr>
            </a:lvl1pPr>
            <a:lvl2pPr marL="742950" indent="-285750" eaLnBrk="0" hangingPunct="0">
              <a:defRPr sz="2000" b="1">
                <a:solidFill>
                  <a:schemeClr val="bg1"/>
                </a:solidFill>
                <a:latin typeface="Arial" charset="0"/>
              </a:defRPr>
            </a:lvl2pPr>
            <a:lvl3pPr marL="1143000" indent="-228600" eaLnBrk="0" hangingPunct="0">
              <a:defRPr sz="2000" b="1">
                <a:solidFill>
                  <a:schemeClr val="bg1"/>
                </a:solidFill>
                <a:latin typeface="Arial" charset="0"/>
              </a:defRPr>
            </a:lvl3pPr>
            <a:lvl4pPr marL="1600200" indent="-228600" eaLnBrk="0" hangingPunct="0">
              <a:defRPr sz="2000" b="1">
                <a:solidFill>
                  <a:schemeClr val="bg1"/>
                </a:solidFill>
                <a:latin typeface="Arial" charset="0"/>
              </a:defRPr>
            </a:lvl4pPr>
            <a:lvl5pPr marL="2057400" indent="-228600" eaLnBrk="0" hangingPunct="0">
              <a:defRPr sz="2000" b="1">
                <a:solidFill>
                  <a:schemeClr val="bg1"/>
                </a:solidFill>
                <a:latin typeface="Arial" charset="0"/>
              </a:defRPr>
            </a:lvl5pPr>
            <a:lvl6pPr marL="25146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6pPr>
            <a:lvl7pPr marL="29718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7pPr>
            <a:lvl8pPr marL="34290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8pPr>
            <a:lvl9pPr marL="38862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9pPr>
          </a:lstStyle>
          <a:p>
            <a:pPr algn="ctr" fontAlgn="auto">
              <a:spcBef>
                <a:spcPts val="0"/>
              </a:spcBef>
            </a:pPr>
            <a:r>
              <a:rPr lang="en-US" altLang="en-US" sz="1800" dirty="0" smtClean="0">
                <a:solidFill>
                  <a:prstClr val="white"/>
                </a:solidFill>
                <a:cs typeface="Arial" charset="0"/>
              </a:rPr>
              <a:t>New RHODOLINE APEO-free WA has Comparable Performance to </a:t>
            </a:r>
          </a:p>
          <a:p>
            <a:pPr algn="ctr" fontAlgn="auto">
              <a:spcBef>
                <a:spcPts val="0"/>
              </a:spcBef>
            </a:pPr>
            <a:r>
              <a:rPr lang="en-US" altLang="en-US" sz="1800" dirty="0" smtClean="0">
                <a:solidFill>
                  <a:prstClr val="white"/>
                </a:solidFill>
                <a:cs typeface="Arial" charset="0"/>
              </a:rPr>
              <a:t>Competitive APE-containing WA in High PVC PVA Formulation</a:t>
            </a:r>
          </a:p>
        </p:txBody>
      </p:sp>
      <p:pic>
        <p:nvPicPr>
          <p:cNvPr id="1025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682625"/>
            <a:ext cx="4114800"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682625"/>
            <a:ext cx="3638838"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783" y="3023236"/>
            <a:ext cx="3779280"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3821" y="3007997"/>
            <a:ext cx="3498739"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557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3350" y="762000"/>
            <a:ext cx="8458200" cy="307777"/>
          </a:xfrm>
        </p:spPr>
        <p:txBody>
          <a:bodyPr/>
          <a:lstStyle/>
          <a:p>
            <a:r>
              <a:rPr lang="en-US" sz="2000" dirty="0" smtClean="0">
                <a:solidFill>
                  <a:schemeClr val="tx1"/>
                </a:solidFill>
              </a:rPr>
              <a:t>New” Rhodoline</a:t>
            </a:r>
            <a:r>
              <a:rPr lang="en-US" sz="2000" baseline="30000" dirty="0">
                <a:solidFill>
                  <a:schemeClr val="tx1"/>
                </a:solidFill>
              </a:rPr>
              <a:t>®</a:t>
            </a:r>
            <a:r>
              <a:rPr lang="en-US" sz="2000" dirty="0">
                <a:solidFill>
                  <a:schemeClr val="tx1"/>
                </a:solidFill>
              </a:rPr>
              <a:t> </a:t>
            </a:r>
            <a:r>
              <a:rPr lang="en-US" sz="2000" dirty="0" smtClean="0">
                <a:solidFill>
                  <a:schemeClr val="tx1"/>
                </a:solidFill>
              </a:rPr>
              <a:t>Wetting Agent Features </a:t>
            </a:r>
            <a:endParaRPr lang="en-US" sz="2000" dirty="0">
              <a:solidFill>
                <a:schemeClr val="tx1"/>
              </a:solidFill>
            </a:endParaRPr>
          </a:p>
        </p:txBody>
      </p:sp>
      <p:sp>
        <p:nvSpPr>
          <p:cNvPr id="5" name="Content Placeholder 2"/>
          <p:cNvSpPr txBox="1">
            <a:spLocks/>
          </p:cNvSpPr>
          <p:nvPr/>
        </p:nvSpPr>
        <p:spPr>
          <a:xfrm>
            <a:off x="142875" y="1219200"/>
            <a:ext cx="7772400" cy="1754326"/>
          </a:xfrm>
          <a:prstGeom prst="rect">
            <a:avLst/>
          </a:prstGeom>
        </p:spPr>
        <p:txBody>
          <a:bodyPr wrap="square" lIns="0" tIns="0" rIns="0" bIns="0">
            <a:spAutoFit/>
          </a:bodyPr>
          <a:lstStyle>
            <a:lvl1pPr marL="0">
              <a:defRPr sz="1800" b="1" i="0">
                <a:solidFill>
                  <a:srgbClr val="0076BE"/>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800100" lvl="1" indent="-342900">
              <a:buFont typeface="Arial" panose="020B0604020202020204" pitchFamily="34" charset="0"/>
              <a:buChar char="•"/>
            </a:pPr>
            <a:r>
              <a:rPr lang="en-US" kern="0" dirty="0" smtClean="0">
                <a:solidFill>
                  <a:sysClr val="windowText" lastClr="000000"/>
                </a:solidFill>
                <a:latin typeface="Arial" panose="020B0604020202020204" pitchFamily="34" charset="0"/>
                <a:cs typeface="Arial" panose="020B0604020202020204" pitchFamily="34" charset="0"/>
              </a:rPr>
              <a:t>APE-free Nonionic Surfactant</a:t>
            </a:r>
          </a:p>
          <a:p>
            <a:pPr marL="800100" lvl="1" indent="-342900">
              <a:buFont typeface="Arial" panose="020B0604020202020204" pitchFamily="34" charset="0"/>
              <a:buChar char="•"/>
            </a:pPr>
            <a:r>
              <a:rPr lang="en-US" kern="0" dirty="0" smtClean="0">
                <a:solidFill>
                  <a:sysClr val="windowText" lastClr="000000"/>
                </a:solidFill>
                <a:latin typeface="Arial" panose="020B0604020202020204" pitchFamily="34" charset="0"/>
                <a:cs typeface="Arial" panose="020B0604020202020204" pitchFamily="34" charset="0"/>
              </a:rPr>
              <a:t>Provides Excellent Wetting</a:t>
            </a:r>
          </a:p>
          <a:p>
            <a:pPr marL="800100" lvl="1" indent="-342900">
              <a:buFont typeface="Arial" panose="020B0604020202020204" pitchFamily="34" charset="0"/>
              <a:buChar char="•"/>
            </a:pPr>
            <a:r>
              <a:rPr lang="en-US" kern="0" dirty="0" smtClean="0">
                <a:solidFill>
                  <a:sysClr val="windowText" lastClr="000000"/>
                </a:solidFill>
                <a:latin typeface="Arial" panose="020B0604020202020204" pitchFamily="34" charset="0"/>
                <a:cs typeface="Arial" panose="020B0604020202020204" pitchFamily="34" charset="0"/>
              </a:rPr>
              <a:t>Low Foaming</a:t>
            </a:r>
          </a:p>
          <a:p>
            <a:pPr marL="800100" lvl="1" indent="-342900">
              <a:buFont typeface="Arial" panose="020B0604020202020204" pitchFamily="34" charset="0"/>
              <a:buChar char="•"/>
            </a:pPr>
            <a:r>
              <a:rPr lang="en-US" kern="0" dirty="0" smtClean="0">
                <a:solidFill>
                  <a:sysClr val="windowText" lastClr="000000"/>
                </a:solidFill>
                <a:latin typeface="Arial" panose="020B0604020202020204" pitchFamily="34" charset="0"/>
                <a:cs typeface="Arial" panose="020B0604020202020204" pitchFamily="34" charset="0"/>
              </a:rPr>
              <a:t>Fully compatible with all waterborne architectural binder technologies </a:t>
            </a:r>
          </a:p>
          <a:p>
            <a:pPr marL="800100" lvl="1" indent="-342900">
              <a:buFont typeface="Arial" panose="020B0604020202020204" pitchFamily="34" charset="0"/>
              <a:buChar char="•"/>
            </a:pPr>
            <a:r>
              <a:rPr lang="en-US" kern="0" dirty="0" smtClean="0">
                <a:solidFill>
                  <a:sysClr val="windowText" lastClr="000000"/>
                </a:solidFill>
                <a:latin typeface="Arial" panose="020B0604020202020204" pitchFamily="34" charset="0"/>
                <a:cs typeface="Arial" panose="020B0604020202020204" pitchFamily="34" charset="0"/>
              </a:rPr>
              <a:t>Zero / Low VOC capable solution </a:t>
            </a:r>
          </a:p>
          <a:p>
            <a:pPr>
              <a:buFont typeface="Wingdings" panose="05000000000000000000" pitchFamily="2" charset="2"/>
              <a:buChar char="Ø"/>
            </a:pPr>
            <a:endParaRPr lang="en-US" sz="2400" kern="0" dirty="0"/>
          </a:p>
        </p:txBody>
      </p:sp>
      <p:sp>
        <p:nvSpPr>
          <p:cNvPr id="7" name="Title 1"/>
          <p:cNvSpPr txBox="1">
            <a:spLocks/>
          </p:cNvSpPr>
          <p:nvPr/>
        </p:nvSpPr>
        <p:spPr>
          <a:xfrm>
            <a:off x="152400" y="152400"/>
            <a:ext cx="8458200" cy="492443"/>
          </a:xfrm>
          <a:prstGeom prst="rect">
            <a:avLst/>
          </a:prstGeom>
        </p:spPr>
        <p:txBody>
          <a:bodyPr wrap="square" lIns="0" tIns="0" rIns="0" bIns="0">
            <a:spAutoFit/>
          </a:bodyPr>
          <a:lstStyle>
            <a:lvl1pPr>
              <a:defRPr sz="3200" b="1" i="0">
                <a:solidFill>
                  <a:srgbClr val="004F7F"/>
                </a:solidFill>
                <a:latin typeface="Arial"/>
                <a:ea typeface="+mj-ea"/>
                <a:cs typeface="Arial"/>
              </a:defRPr>
            </a:lvl1pPr>
          </a:lstStyle>
          <a:p>
            <a:r>
              <a:rPr lang="en-US" kern="0" dirty="0" smtClean="0">
                <a:solidFill>
                  <a:srgbClr val="00B0F0"/>
                </a:solidFill>
              </a:rPr>
              <a:t>Summary</a:t>
            </a:r>
            <a:endParaRPr lang="en-US" kern="0" dirty="0">
              <a:solidFill>
                <a:srgbClr val="00B0F0"/>
              </a:solidFill>
            </a:endParaRPr>
          </a:p>
        </p:txBody>
      </p:sp>
      <p:sp>
        <p:nvSpPr>
          <p:cNvPr id="8" name="Title 1"/>
          <p:cNvSpPr txBox="1">
            <a:spLocks/>
          </p:cNvSpPr>
          <p:nvPr/>
        </p:nvSpPr>
        <p:spPr>
          <a:xfrm>
            <a:off x="142875" y="3084611"/>
            <a:ext cx="8458200" cy="307777"/>
          </a:xfrm>
          <a:prstGeom prst="rect">
            <a:avLst/>
          </a:prstGeom>
        </p:spPr>
        <p:txBody>
          <a:bodyPr wrap="square" lIns="0" tIns="0" rIns="0" bIns="0">
            <a:spAutoFit/>
          </a:bodyPr>
          <a:lstStyle>
            <a:lvl1pPr>
              <a:defRPr sz="3200" b="1" i="0">
                <a:solidFill>
                  <a:srgbClr val="004F7F"/>
                </a:solidFill>
                <a:latin typeface="Arial"/>
                <a:ea typeface="+mj-ea"/>
                <a:cs typeface="Arial"/>
              </a:defRPr>
            </a:lvl1pPr>
          </a:lstStyle>
          <a:p>
            <a:r>
              <a:rPr lang="en-US" sz="2000" kern="0" dirty="0" smtClean="0">
                <a:solidFill>
                  <a:schemeClr val="tx1"/>
                </a:solidFill>
              </a:rPr>
              <a:t>New” Rhodoline</a:t>
            </a:r>
            <a:r>
              <a:rPr lang="en-US" sz="2000" kern="0" baseline="30000" dirty="0" smtClean="0">
                <a:solidFill>
                  <a:schemeClr val="tx1"/>
                </a:solidFill>
              </a:rPr>
              <a:t>®</a:t>
            </a:r>
            <a:r>
              <a:rPr lang="en-US" sz="2000" kern="0" dirty="0" smtClean="0">
                <a:solidFill>
                  <a:schemeClr val="tx1"/>
                </a:solidFill>
              </a:rPr>
              <a:t> Wetting Agent Benefits</a:t>
            </a:r>
            <a:endParaRPr lang="en-US" sz="2000" kern="0" dirty="0">
              <a:solidFill>
                <a:schemeClr val="tx1"/>
              </a:solidFill>
            </a:endParaRPr>
          </a:p>
        </p:txBody>
      </p:sp>
      <p:sp>
        <p:nvSpPr>
          <p:cNvPr id="9" name="Content Placeholder 2"/>
          <p:cNvSpPr txBox="1">
            <a:spLocks/>
          </p:cNvSpPr>
          <p:nvPr/>
        </p:nvSpPr>
        <p:spPr>
          <a:xfrm>
            <a:off x="171450" y="3581400"/>
            <a:ext cx="8591550" cy="2585323"/>
          </a:xfrm>
          <a:prstGeom prst="rect">
            <a:avLst/>
          </a:prstGeom>
        </p:spPr>
        <p:txBody>
          <a:bodyPr wrap="square" lIns="0" tIns="0" rIns="0" bIns="0">
            <a:spAutoFit/>
          </a:bodyPr>
          <a:lstStyle>
            <a:lvl1pPr marL="0">
              <a:defRPr sz="1800" b="1" i="0">
                <a:solidFill>
                  <a:srgbClr val="0076BE"/>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800100" lvl="1" indent="-342900">
              <a:buFont typeface="Arial" panose="020B0604020202020204" pitchFamily="34" charset="0"/>
              <a:buChar char="•"/>
            </a:pPr>
            <a:r>
              <a:rPr lang="en-US" kern="0" dirty="0" smtClean="0">
                <a:solidFill>
                  <a:sysClr val="windowText" lastClr="000000"/>
                </a:solidFill>
                <a:latin typeface="Arial" panose="020B0604020202020204" pitchFamily="34" charset="0"/>
                <a:cs typeface="Arial" panose="020B0604020202020204" pitchFamily="34" charset="0"/>
              </a:rPr>
              <a:t>Offers “best in class” Tint Strength</a:t>
            </a:r>
          </a:p>
          <a:p>
            <a:pPr marL="800100" lvl="1" indent="-342900">
              <a:buFont typeface="Arial" panose="020B0604020202020204" pitchFamily="34" charset="0"/>
              <a:buChar char="•"/>
            </a:pPr>
            <a:r>
              <a:rPr lang="en-US" kern="0" dirty="0" smtClean="0">
                <a:solidFill>
                  <a:sysClr val="windowText" lastClr="000000"/>
                </a:solidFill>
                <a:latin typeface="Arial" panose="020B0604020202020204" pitchFamily="34" charset="0"/>
                <a:cs typeface="Arial" panose="020B0604020202020204" pitchFamily="34" charset="0"/>
              </a:rPr>
              <a:t>Provides Good Viscosity and Shelf Life Stability</a:t>
            </a:r>
          </a:p>
          <a:p>
            <a:pPr marL="800100" lvl="1" indent="-342900">
              <a:buFont typeface="Arial" panose="020B0604020202020204" pitchFamily="34" charset="0"/>
              <a:buChar char="•"/>
            </a:pPr>
            <a:r>
              <a:rPr lang="en-US" kern="0" dirty="0" smtClean="0">
                <a:solidFill>
                  <a:sysClr val="windowText" lastClr="000000"/>
                </a:solidFill>
                <a:latin typeface="Arial" panose="020B0604020202020204" pitchFamily="34" charset="0"/>
                <a:cs typeface="Arial" panose="020B0604020202020204" pitchFamily="34" charset="0"/>
              </a:rPr>
              <a:t>Excellent Choice to Replace APE-containing WA</a:t>
            </a:r>
          </a:p>
          <a:p>
            <a:pPr lvl="1"/>
            <a:r>
              <a:rPr lang="en-US" kern="0" dirty="0">
                <a:solidFill>
                  <a:sysClr val="windowText" lastClr="000000"/>
                </a:solidFill>
                <a:latin typeface="Arial" panose="020B0604020202020204" pitchFamily="34" charset="0"/>
                <a:cs typeface="Arial" panose="020B0604020202020204" pitchFamily="34" charset="0"/>
              </a:rPr>
              <a:t> </a:t>
            </a:r>
            <a:r>
              <a:rPr lang="en-US" kern="0" dirty="0" smtClean="0">
                <a:solidFill>
                  <a:sysClr val="windowText" lastClr="000000"/>
                </a:solidFill>
                <a:latin typeface="Arial" panose="020B0604020202020204" pitchFamily="34" charset="0"/>
                <a:cs typeface="Arial" panose="020B0604020202020204" pitchFamily="34" charset="0"/>
              </a:rPr>
              <a:t>     - Comparable Appearance Properties in all Binder Chemistries/Formulations</a:t>
            </a:r>
          </a:p>
          <a:p>
            <a:pPr lvl="1"/>
            <a:r>
              <a:rPr lang="en-US" kern="0" dirty="0">
                <a:solidFill>
                  <a:sysClr val="windowText" lastClr="000000"/>
                </a:solidFill>
                <a:latin typeface="Arial" panose="020B0604020202020204" pitchFamily="34" charset="0"/>
                <a:cs typeface="Arial" panose="020B0604020202020204" pitchFamily="34" charset="0"/>
              </a:rPr>
              <a:t> </a:t>
            </a:r>
            <a:r>
              <a:rPr lang="en-US" kern="0" dirty="0" smtClean="0">
                <a:solidFill>
                  <a:sysClr val="windowText" lastClr="000000"/>
                </a:solidFill>
                <a:latin typeface="Arial" panose="020B0604020202020204" pitchFamily="34" charset="0"/>
                <a:cs typeface="Arial" panose="020B0604020202020204" pitchFamily="34" charset="0"/>
              </a:rPr>
              <a:t>     - Equal or Improved Scrub Resistance</a:t>
            </a:r>
          </a:p>
          <a:p>
            <a:pPr lvl="1"/>
            <a:r>
              <a:rPr lang="en-US" kern="0" dirty="0">
                <a:solidFill>
                  <a:sysClr val="windowText" lastClr="000000"/>
                </a:solidFill>
                <a:latin typeface="Arial" panose="020B0604020202020204" pitchFamily="34" charset="0"/>
                <a:cs typeface="Arial" panose="020B0604020202020204" pitchFamily="34" charset="0"/>
              </a:rPr>
              <a:t> </a:t>
            </a:r>
            <a:r>
              <a:rPr lang="en-US" kern="0" dirty="0" smtClean="0">
                <a:solidFill>
                  <a:sysClr val="windowText" lastClr="000000"/>
                </a:solidFill>
                <a:latin typeface="Arial" panose="020B0604020202020204" pitchFamily="34" charset="0"/>
                <a:cs typeface="Arial" panose="020B0604020202020204" pitchFamily="34" charset="0"/>
              </a:rPr>
              <a:t>     - Equal or Improved Alkyd Adhesion</a:t>
            </a:r>
          </a:p>
          <a:p>
            <a:pPr marL="800100" lvl="1" indent="-342900">
              <a:buFont typeface="Arial" panose="020B0604020202020204" pitchFamily="34" charset="0"/>
              <a:buChar char="•"/>
            </a:pPr>
            <a:r>
              <a:rPr lang="en-US" kern="0" dirty="0" smtClean="0">
                <a:solidFill>
                  <a:sysClr val="windowText" lastClr="000000"/>
                </a:solidFill>
                <a:latin typeface="Arial" panose="020B0604020202020204" pitchFamily="34" charset="0"/>
                <a:cs typeface="Arial" panose="020B0604020202020204" pitchFamily="34" charset="0"/>
              </a:rPr>
              <a:t>Fully compatible with all waterborne architectural binder technologies </a:t>
            </a:r>
          </a:p>
          <a:p>
            <a:pPr marL="800100" lvl="1" indent="-342900">
              <a:buFont typeface="Arial" panose="020B0604020202020204" pitchFamily="34" charset="0"/>
              <a:buChar char="•"/>
            </a:pPr>
            <a:r>
              <a:rPr lang="en-US" kern="0" dirty="0" smtClean="0">
                <a:solidFill>
                  <a:sysClr val="windowText" lastClr="000000"/>
                </a:solidFill>
                <a:latin typeface="Arial" panose="020B0604020202020204" pitchFamily="34" charset="0"/>
                <a:cs typeface="Arial" panose="020B0604020202020204" pitchFamily="34" charset="0"/>
              </a:rPr>
              <a:t>Zero / Low VOC capable solution </a:t>
            </a:r>
          </a:p>
          <a:p>
            <a:pPr>
              <a:buFont typeface="Wingdings" panose="05000000000000000000" pitchFamily="2" charset="2"/>
              <a:buChar char="Ø"/>
            </a:pPr>
            <a:endParaRPr lang="en-US" sz="2400" kern="0" dirty="0"/>
          </a:p>
        </p:txBody>
      </p:sp>
    </p:spTree>
    <p:extLst>
      <p:ext uri="{BB962C8B-B14F-4D97-AF65-F5344CB8AC3E}">
        <p14:creationId xmlns:p14="http://schemas.microsoft.com/office/powerpoint/2010/main" val="4116097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txBox="1">
            <a:spLocks/>
          </p:cNvSpPr>
          <p:nvPr/>
        </p:nvSpPr>
        <p:spPr>
          <a:xfrm>
            <a:off x="327026" y="6592896"/>
            <a:ext cx="295275" cy="147637"/>
          </a:xfrm>
          <a:prstGeom prst="rect">
            <a:avLst/>
          </a:prstGeom>
          <a:noFill/>
        </p:spPr>
        <p:txBody>
          <a:bodyPr/>
          <a:lstStyle>
            <a:defPPr>
              <a:defRPr lang="en-US"/>
            </a:defPPr>
            <a:lvl1pPr marL="0" algn="l" defTabSz="914400" rtl="0" eaLnBrk="0" latinLnBrk="0" hangingPunct="0">
              <a:defRPr sz="2000" b="1" kern="1200">
                <a:solidFill>
                  <a:schemeClr val="bg1"/>
                </a:solidFill>
                <a:latin typeface="Arial" pitchFamily="34" charset="0"/>
                <a:ea typeface="+mn-ea"/>
                <a:cs typeface="+mn-cs"/>
              </a:defRPr>
            </a:lvl1pPr>
            <a:lvl2pPr marL="742950" indent="-285750" algn="l" defTabSz="914400" rtl="0" eaLnBrk="0" latinLnBrk="0" hangingPunct="0">
              <a:defRPr sz="2000" b="1" kern="1200">
                <a:solidFill>
                  <a:schemeClr val="bg1"/>
                </a:solidFill>
                <a:latin typeface="Arial" pitchFamily="34" charset="0"/>
                <a:ea typeface="+mn-ea"/>
                <a:cs typeface="+mn-cs"/>
              </a:defRPr>
            </a:lvl2pPr>
            <a:lvl3pPr marL="1143000" indent="-228600" algn="l" defTabSz="914400" rtl="0" eaLnBrk="0" latinLnBrk="0" hangingPunct="0">
              <a:defRPr sz="2000" b="1" kern="1200">
                <a:solidFill>
                  <a:schemeClr val="bg1"/>
                </a:solidFill>
                <a:latin typeface="Arial" pitchFamily="34" charset="0"/>
                <a:ea typeface="+mn-ea"/>
                <a:cs typeface="+mn-cs"/>
              </a:defRPr>
            </a:lvl3pPr>
            <a:lvl4pPr marL="1600200" indent="-228600" algn="l" defTabSz="914400" rtl="0" eaLnBrk="0" latinLnBrk="0" hangingPunct="0">
              <a:defRPr sz="2000" b="1" kern="1200">
                <a:solidFill>
                  <a:schemeClr val="bg1"/>
                </a:solidFill>
                <a:latin typeface="Arial" pitchFamily="34" charset="0"/>
                <a:ea typeface="+mn-ea"/>
                <a:cs typeface="+mn-cs"/>
              </a:defRPr>
            </a:lvl4pPr>
            <a:lvl5pPr marL="2057400" indent="-228600" algn="l" defTabSz="914400" rtl="0" eaLnBrk="0" latinLnBrk="0" hangingPunct="0">
              <a:defRPr sz="2000" b="1" kern="1200">
                <a:solidFill>
                  <a:schemeClr val="bg1"/>
                </a:solidFill>
                <a:latin typeface="Arial" pitchFamily="34" charset="0"/>
                <a:ea typeface="+mn-ea"/>
                <a:cs typeface="+mn-cs"/>
              </a:defRPr>
            </a:lvl5pPr>
            <a:lvl6pPr marL="2514600" indent="-228600" algn="ctr" defTabSz="914400" rtl="0" eaLnBrk="0" fontAlgn="base" latinLnBrk="0" hangingPunct="0">
              <a:spcBef>
                <a:spcPct val="0"/>
              </a:spcBef>
              <a:spcAft>
                <a:spcPct val="10000"/>
              </a:spcAft>
              <a:buClr>
                <a:srgbClr val="FF0000"/>
              </a:buClr>
              <a:buFont typeface="Monotype Sorts" pitchFamily="2" charset="2"/>
              <a:defRPr sz="2000" b="1" kern="1200">
                <a:solidFill>
                  <a:schemeClr val="bg1"/>
                </a:solidFill>
                <a:latin typeface="Arial" pitchFamily="34" charset="0"/>
                <a:ea typeface="+mn-ea"/>
                <a:cs typeface="+mn-cs"/>
              </a:defRPr>
            </a:lvl6pPr>
            <a:lvl7pPr marL="2971800" indent="-228600" algn="ctr" defTabSz="914400" rtl="0" eaLnBrk="0" fontAlgn="base" latinLnBrk="0" hangingPunct="0">
              <a:spcBef>
                <a:spcPct val="0"/>
              </a:spcBef>
              <a:spcAft>
                <a:spcPct val="10000"/>
              </a:spcAft>
              <a:buClr>
                <a:srgbClr val="FF0000"/>
              </a:buClr>
              <a:buFont typeface="Monotype Sorts" pitchFamily="2" charset="2"/>
              <a:defRPr sz="2000" b="1" kern="1200">
                <a:solidFill>
                  <a:schemeClr val="bg1"/>
                </a:solidFill>
                <a:latin typeface="Arial" pitchFamily="34" charset="0"/>
                <a:ea typeface="+mn-ea"/>
                <a:cs typeface="+mn-cs"/>
              </a:defRPr>
            </a:lvl7pPr>
            <a:lvl8pPr marL="3429000" indent="-228600" algn="ctr" defTabSz="914400" rtl="0" eaLnBrk="0" fontAlgn="base" latinLnBrk="0" hangingPunct="0">
              <a:spcBef>
                <a:spcPct val="0"/>
              </a:spcBef>
              <a:spcAft>
                <a:spcPct val="10000"/>
              </a:spcAft>
              <a:buClr>
                <a:srgbClr val="FF0000"/>
              </a:buClr>
              <a:buFont typeface="Monotype Sorts" pitchFamily="2" charset="2"/>
              <a:defRPr sz="2000" b="1" kern="1200">
                <a:solidFill>
                  <a:schemeClr val="bg1"/>
                </a:solidFill>
                <a:latin typeface="Arial" pitchFamily="34" charset="0"/>
                <a:ea typeface="+mn-ea"/>
                <a:cs typeface="+mn-cs"/>
              </a:defRPr>
            </a:lvl8pPr>
            <a:lvl9pPr marL="3886200" indent="-228600" algn="ctr" defTabSz="914400" rtl="0" eaLnBrk="0" fontAlgn="base" latinLnBrk="0" hangingPunct="0">
              <a:spcBef>
                <a:spcPct val="0"/>
              </a:spcBef>
              <a:spcAft>
                <a:spcPct val="10000"/>
              </a:spcAft>
              <a:buClr>
                <a:srgbClr val="FF0000"/>
              </a:buClr>
              <a:buFont typeface="Monotype Sorts" pitchFamily="2" charset="2"/>
              <a:defRPr sz="2000" b="1" kern="1200">
                <a:solidFill>
                  <a:schemeClr val="bg1"/>
                </a:solidFill>
                <a:latin typeface="Arial" pitchFamily="34" charset="0"/>
                <a:ea typeface="+mn-ea"/>
                <a:cs typeface="+mn-cs"/>
              </a:defRPr>
            </a:lvl9pPr>
          </a:lstStyle>
          <a:p>
            <a:pPr eaLnBrk="1" hangingPunct="1"/>
            <a:fld id="{C7AB0AAA-684E-4F72-923A-32931EB7BC2D}" type="slidenum">
              <a:rPr lang="en-US" sz="800" b="0" smtClean="0">
                <a:solidFill>
                  <a:srgbClr val="000000"/>
                </a:solidFill>
              </a:rPr>
              <a:pPr eaLnBrk="1" hangingPunct="1"/>
              <a:t>18</a:t>
            </a:fld>
            <a:endParaRPr lang="en-US" sz="800" b="0">
              <a:solidFill>
                <a:srgbClr val="000000"/>
              </a:solidFill>
              <a:cs typeface="Arial" pitchFamily="34" charset="0"/>
            </a:endParaRPr>
          </a:p>
        </p:txBody>
      </p:sp>
      <p:sp>
        <p:nvSpPr>
          <p:cNvPr id="5" name="Rectangle 9"/>
          <p:cNvSpPr>
            <a:spLocks noChangeArrowheads="1"/>
          </p:cNvSpPr>
          <p:nvPr/>
        </p:nvSpPr>
        <p:spPr bwMode="auto">
          <a:xfrm>
            <a:off x="0" y="1828800"/>
            <a:ext cx="9144000" cy="5141892"/>
          </a:xfrm>
          <a:prstGeom prst="rect">
            <a:avLst/>
          </a:prstGeom>
          <a:solidFill>
            <a:srgbClr val="028CCA"/>
          </a:solidFill>
          <a:ln>
            <a:noFill/>
          </a:ln>
        </p:spPr>
        <p:txBody>
          <a:bodyPr wrap="none" anchor="ctr"/>
          <a:lstStyle/>
          <a:p>
            <a:endParaRPr lang="en-US" dirty="0">
              <a:solidFill>
                <a:prstClr val="black"/>
              </a:solidFill>
            </a:endParaRPr>
          </a:p>
        </p:txBody>
      </p:sp>
      <p:pic>
        <p:nvPicPr>
          <p:cNvPr id="6" name="Picture 1" descr="Description: Description: Description: Description: Description: SOLVAY_web_logo_Corpo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078" y="332657"/>
            <a:ext cx="2346961" cy="792088"/>
          </a:xfrm>
          <a:prstGeom prst="rect">
            <a:avLst/>
          </a:prstGeom>
          <a:solidFill>
            <a:schemeClr val="bg1"/>
          </a:solidFill>
          <a:ln>
            <a:noFill/>
          </a:ln>
        </p:spPr>
      </p:pic>
      <p:sp>
        <p:nvSpPr>
          <p:cNvPr id="7" name="Text Box 6"/>
          <p:cNvSpPr txBox="1">
            <a:spLocks noChangeArrowheads="1"/>
          </p:cNvSpPr>
          <p:nvPr/>
        </p:nvSpPr>
        <p:spPr bwMode="auto">
          <a:xfrm>
            <a:off x="3169785" y="2007246"/>
            <a:ext cx="29177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bg1"/>
                </a:solidFill>
                <a:latin typeface="Arial" charset="0"/>
              </a:defRPr>
            </a:lvl1pPr>
            <a:lvl2pPr marL="742950" indent="-285750" eaLnBrk="0" hangingPunct="0">
              <a:defRPr sz="2000" b="1">
                <a:solidFill>
                  <a:schemeClr val="bg1"/>
                </a:solidFill>
                <a:latin typeface="Arial" charset="0"/>
              </a:defRPr>
            </a:lvl2pPr>
            <a:lvl3pPr marL="1143000" indent="-228600" eaLnBrk="0" hangingPunct="0">
              <a:defRPr sz="2000" b="1">
                <a:solidFill>
                  <a:schemeClr val="bg1"/>
                </a:solidFill>
                <a:latin typeface="Arial" charset="0"/>
              </a:defRPr>
            </a:lvl3pPr>
            <a:lvl4pPr marL="1600200" indent="-228600" eaLnBrk="0" hangingPunct="0">
              <a:defRPr sz="2000" b="1">
                <a:solidFill>
                  <a:schemeClr val="bg1"/>
                </a:solidFill>
                <a:latin typeface="Arial" charset="0"/>
              </a:defRPr>
            </a:lvl4pPr>
            <a:lvl5pPr marL="2057400" indent="-228600" eaLnBrk="0" hangingPunct="0">
              <a:defRPr sz="2000" b="1">
                <a:solidFill>
                  <a:schemeClr val="bg1"/>
                </a:solidFill>
                <a:latin typeface="Arial" charset="0"/>
              </a:defRPr>
            </a:lvl5pPr>
            <a:lvl6pPr marL="25146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6pPr>
            <a:lvl7pPr marL="29718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7pPr>
            <a:lvl8pPr marL="34290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8pPr>
            <a:lvl9pPr marL="38862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9pPr>
          </a:lstStyle>
          <a:p>
            <a:pPr>
              <a:defRPr/>
            </a:pPr>
            <a:r>
              <a:rPr lang="en-US" sz="4000" i="1" kern="0" dirty="0" smtClean="0">
                <a:solidFill>
                  <a:srgbClr val="FFFFFF"/>
                </a:solidFill>
              </a:rPr>
              <a:t>Thank you!</a:t>
            </a:r>
          </a:p>
        </p:txBody>
      </p:sp>
      <p:sp>
        <p:nvSpPr>
          <p:cNvPr id="11" name="Rectangle 10"/>
          <p:cNvSpPr/>
          <p:nvPr/>
        </p:nvSpPr>
        <p:spPr>
          <a:xfrm>
            <a:off x="311320" y="5791204"/>
            <a:ext cx="8614328" cy="830997"/>
          </a:xfrm>
          <a:prstGeom prst="rect">
            <a:avLst/>
          </a:prstGeom>
        </p:spPr>
        <p:txBody>
          <a:bodyPr wrap="square">
            <a:spAutoFit/>
          </a:bodyPr>
          <a:lstStyle/>
          <a:p>
            <a:pPr fontAlgn="auto">
              <a:spcBef>
                <a:spcPts val="0"/>
              </a:spcBef>
              <a:spcAft>
                <a:spcPts val="0"/>
              </a:spcAft>
              <a:defRPr/>
            </a:pPr>
            <a:r>
              <a:rPr lang="en-US" sz="600" kern="0" dirty="0">
                <a:solidFill>
                  <a:srgbClr val="FFFFFF"/>
                </a:solidFill>
              </a:rPr>
              <a:t>Material Safety Data Sheets (MSDS) are available by emailing us or contacting your sales representative. Always consult the appropriate MSDS before using any of our products.</a:t>
            </a:r>
          </a:p>
          <a:p>
            <a:pPr fontAlgn="auto">
              <a:spcBef>
                <a:spcPts val="0"/>
              </a:spcBef>
              <a:spcAft>
                <a:spcPts val="0"/>
              </a:spcAft>
              <a:defRPr/>
            </a:pPr>
            <a:r>
              <a:rPr lang="en-US" sz="600" kern="0" dirty="0">
                <a:solidFill>
                  <a:srgbClr val="FFFFFF"/>
                </a:solidFill>
              </a:rPr>
              <a:t>Neither Solvay </a:t>
            </a:r>
            <a:r>
              <a:rPr lang="en-US" sz="600" kern="0" dirty="0" smtClean="0">
                <a:solidFill>
                  <a:srgbClr val="FFFFFF"/>
                </a:solidFill>
              </a:rPr>
              <a:t>nor </a:t>
            </a:r>
            <a:r>
              <a:rPr lang="en-US" sz="600" kern="0" dirty="0">
                <a:solidFill>
                  <a:srgbClr val="FFFFFF"/>
                </a:solidFill>
              </a:rPr>
              <a:t>any of its affiliates makes any warranty, express or implied, including merchantability or fitness for use, or accepts any liability in connection with this product, </a:t>
            </a:r>
            <a:r>
              <a:rPr lang="en-US" sz="600" kern="0" dirty="0" smtClean="0">
                <a:solidFill>
                  <a:srgbClr val="FFFFFF"/>
                </a:solidFill>
              </a:rPr>
              <a:t>related information </a:t>
            </a:r>
            <a:r>
              <a:rPr lang="en-US" sz="600" kern="0" dirty="0">
                <a:solidFill>
                  <a:srgbClr val="FFFFFF"/>
                </a:solidFill>
              </a:rPr>
              <a:t>or its use. Some applications of which Solvay’s products may be proposed to be used are regulated or restricted by applicable laws and regulations or by national or international </a:t>
            </a:r>
            <a:r>
              <a:rPr lang="en-US" sz="600" kern="0" dirty="0" smtClean="0">
                <a:solidFill>
                  <a:srgbClr val="FFFFFF"/>
                </a:solidFill>
              </a:rPr>
              <a:t>standards and </a:t>
            </a:r>
            <a:r>
              <a:rPr lang="en-US" sz="600" kern="0" dirty="0">
                <a:solidFill>
                  <a:srgbClr val="FFFFFF"/>
                </a:solidFill>
              </a:rPr>
              <a:t>in some cases by Solvay’s recommendation, including applications of food/feed, water treatment, medical, pharmaceuticals, and personal care. </a:t>
            </a:r>
            <a:r>
              <a:rPr lang="en-US" sz="600" kern="0" dirty="0" smtClean="0">
                <a:solidFill>
                  <a:srgbClr val="FFFFFF"/>
                </a:solidFill>
              </a:rPr>
              <a:t>family </a:t>
            </a:r>
            <a:r>
              <a:rPr lang="en-US" sz="600" kern="0" dirty="0">
                <a:solidFill>
                  <a:srgbClr val="FFFFFF"/>
                </a:solidFill>
              </a:rPr>
              <a:t>of biomaterials may be considered as candidates for use in implantable medical devices. The user alone must finally determine suitability of any information or products for any contemplated </a:t>
            </a:r>
            <a:r>
              <a:rPr lang="en-US" sz="600" kern="0" dirty="0" smtClean="0">
                <a:solidFill>
                  <a:srgbClr val="FFFFFF"/>
                </a:solidFill>
              </a:rPr>
              <a:t>use in </a:t>
            </a:r>
            <a:r>
              <a:rPr lang="en-US" sz="600" kern="0" dirty="0">
                <a:solidFill>
                  <a:srgbClr val="FFFFFF"/>
                </a:solidFill>
              </a:rPr>
              <a:t>compliance with applicable law, the manner of use and whether any patents are infringed. The information and the products are for use by technically skilled persons at their own discretion and </a:t>
            </a:r>
            <a:r>
              <a:rPr lang="en-US" sz="600" kern="0" dirty="0" smtClean="0">
                <a:solidFill>
                  <a:srgbClr val="FFFFFF"/>
                </a:solidFill>
              </a:rPr>
              <a:t>risk and </a:t>
            </a:r>
            <a:r>
              <a:rPr lang="en-US" sz="600" kern="0" dirty="0">
                <a:solidFill>
                  <a:srgbClr val="FFFFFF"/>
                </a:solidFill>
              </a:rPr>
              <a:t>does not relate to the use of this product in combination with any other substance or any other process. This is not a license under any patent or other proprietary right.</a:t>
            </a:r>
          </a:p>
          <a:p>
            <a:pPr fontAlgn="auto">
              <a:spcBef>
                <a:spcPts val="0"/>
              </a:spcBef>
              <a:spcAft>
                <a:spcPts val="0"/>
              </a:spcAft>
              <a:defRPr/>
            </a:pPr>
            <a:r>
              <a:rPr lang="en-US" sz="600" kern="0" dirty="0">
                <a:solidFill>
                  <a:srgbClr val="FFFFFF"/>
                </a:solidFill>
              </a:rPr>
              <a:t>All trademarks and registered trademarks are property of the companies that comprise the Solvay Group or their respective owners.</a:t>
            </a:r>
          </a:p>
          <a:p>
            <a:pPr fontAlgn="auto">
              <a:spcBef>
                <a:spcPts val="0"/>
              </a:spcBef>
              <a:spcAft>
                <a:spcPts val="0"/>
              </a:spcAft>
              <a:defRPr/>
            </a:pPr>
            <a:r>
              <a:rPr lang="en-US" sz="600" kern="0" dirty="0">
                <a:solidFill>
                  <a:srgbClr val="FFFFFF"/>
                </a:solidFill>
              </a:rPr>
              <a:t>© </a:t>
            </a:r>
            <a:r>
              <a:rPr lang="en-US" sz="600" kern="0" dirty="0" smtClean="0">
                <a:solidFill>
                  <a:srgbClr val="FFFFFF"/>
                </a:solidFill>
              </a:rPr>
              <a:t>2014 Solvay </a:t>
            </a:r>
            <a:r>
              <a:rPr lang="en-US" sz="600" kern="0" dirty="0">
                <a:solidFill>
                  <a:srgbClr val="FFFFFF"/>
                </a:solidFill>
              </a:rPr>
              <a:t>All rights reserved.</a:t>
            </a:r>
          </a:p>
        </p:txBody>
      </p:sp>
      <p:sp>
        <p:nvSpPr>
          <p:cNvPr id="12" name="TextBox 11"/>
          <p:cNvSpPr txBox="1"/>
          <p:nvPr/>
        </p:nvSpPr>
        <p:spPr>
          <a:xfrm>
            <a:off x="971600" y="4851991"/>
            <a:ext cx="5803192" cy="523220"/>
          </a:xfrm>
          <a:prstGeom prst="rect">
            <a:avLst/>
          </a:prstGeom>
          <a:noFill/>
        </p:spPr>
        <p:txBody>
          <a:bodyPr wrap="none" rtlCol="0">
            <a:spAutoFit/>
          </a:bodyPr>
          <a:lstStyle/>
          <a:p>
            <a:pPr fontAlgn="auto">
              <a:spcBef>
                <a:spcPts val="0"/>
              </a:spcBef>
              <a:spcAft>
                <a:spcPts val="0"/>
              </a:spcAft>
              <a:defRPr/>
            </a:pPr>
            <a:r>
              <a:rPr lang="en-US" sz="2800" b="1" i="1" kern="0" dirty="0" smtClean="0">
                <a:solidFill>
                  <a:srgbClr val="FFFFFF"/>
                </a:solidFill>
              </a:rPr>
              <a:t>Committed to </a:t>
            </a:r>
            <a:r>
              <a:rPr lang="en-US" sz="2800" b="1" i="1" kern="0" dirty="0" smtClean="0">
                <a:solidFill>
                  <a:srgbClr val="FFFFFF"/>
                </a:solidFill>
                <a:effectLst>
                  <a:outerShdw blurRad="38100" dist="38100" dir="2700000" algn="tl">
                    <a:srgbClr val="000000">
                      <a:alpha val="43137"/>
                    </a:srgbClr>
                  </a:outerShdw>
                </a:effectLst>
              </a:rPr>
              <a:t>YOUR</a:t>
            </a:r>
            <a:r>
              <a:rPr lang="en-US" sz="2800" b="1" i="1" kern="0" dirty="0" smtClean="0">
                <a:solidFill>
                  <a:srgbClr val="FFFFFF"/>
                </a:solidFill>
              </a:rPr>
              <a:t> coatings success!</a:t>
            </a:r>
            <a:endParaRPr lang="en-US" sz="2800" b="1" i="1" kern="0" dirty="0">
              <a:solidFill>
                <a:srgbClr val="FFFFFF"/>
              </a:solidFill>
            </a:endParaRPr>
          </a:p>
        </p:txBody>
      </p:sp>
      <p:sp>
        <p:nvSpPr>
          <p:cNvPr id="8" name="Text Box 7"/>
          <p:cNvSpPr txBox="1">
            <a:spLocks noChangeArrowheads="1"/>
          </p:cNvSpPr>
          <p:nvPr/>
        </p:nvSpPr>
        <p:spPr bwMode="auto">
          <a:xfrm>
            <a:off x="2544922" y="2924944"/>
            <a:ext cx="549381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bg1"/>
                </a:solidFill>
                <a:latin typeface="Arial" charset="0"/>
              </a:defRPr>
            </a:lvl1pPr>
            <a:lvl2pPr marL="742950" indent="-285750" eaLnBrk="0" hangingPunct="0">
              <a:defRPr sz="2000" b="1">
                <a:solidFill>
                  <a:schemeClr val="bg1"/>
                </a:solidFill>
                <a:latin typeface="Arial" charset="0"/>
              </a:defRPr>
            </a:lvl2pPr>
            <a:lvl3pPr marL="1143000" indent="-228600" eaLnBrk="0" hangingPunct="0">
              <a:defRPr sz="2000" b="1">
                <a:solidFill>
                  <a:schemeClr val="bg1"/>
                </a:solidFill>
                <a:latin typeface="Arial" charset="0"/>
              </a:defRPr>
            </a:lvl3pPr>
            <a:lvl4pPr marL="1600200" indent="-228600" eaLnBrk="0" hangingPunct="0">
              <a:defRPr sz="2000" b="1">
                <a:solidFill>
                  <a:schemeClr val="bg1"/>
                </a:solidFill>
                <a:latin typeface="Arial" charset="0"/>
              </a:defRPr>
            </a:lvl4pPr>
            <a:lvl5pPr marL="2057400" indent="-228600" eaLnBrk="0" hangingPunct="0">
              <a:defRPr sz="2000" b="1">
                <a:solidFill>
                  <a:schemeClr val="bg1"/>
                </a:solidFill>
                <a:latin typeface="Arial" charset="0"/>
              </a:defRPr>
            </a:lvl5pPr>
            <a:lvl6pPr marL="25146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6pPr>
            <a:lvl7pPr marL="29718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7pPr>
            <a:lvl8pPr marL="34290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8pPr>
            <a:lvl9pPr marL="38862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9pPr>
          </a:lstStyle>
          <a:p>
            <a:endParaRPr lang="en-US" dirty="0" smtClean="0">
              <a:solidFill>
                <a:srgbClr val="FFFFFF"/>
              </a:solidFill>
            </a:endParaRPr>
          </a:p>
          <a:p>
            <a:r>
              <a:rPr lang="en-US" sz="1600" i="1" dirty="0" smtClean="0">
                <a:solidFill>
                  <a:srgbClr val="FFFFFF"/>
                </a:solidFill>
              </a:rPr>
              <a:t>Linda Adamson - Technical Service Manager </a:t>
            </a:r>
            <a:r>
              <a:rPr lang="en-US" sz="1600" i="1" dirty="0">
                <a:solidFill>
                  <a:srgbClr val="FFFFFF"/>
                </a:solidFill>
              </a:rPr>
              <a:t>	</a:t>
            </a:r>
            <a:r>
              <a:rPr lang="en-US" sz="1600" i="1" dirty="0" smtClean="0">
                <a:solidFill>
                  <a:srgbClr val="FFFFFF"/>
                </a:solidFill>
              </a:rPr>
              <a:t>            </a:t>
            </a:r>
          </a:p>
          <a:p>
            <a:r>
              <a:rPr lang="en-US" sz="1600" i="1" dirty="0" smtClean="0">
                <a:solidFill>
                  <a:srgbClr val="FFFFFF"/>
                </a:solidFill>
                <a:hlinkClick r:id="rId3"/>
              </a:rPr>
              <a:t>Linda.adamson@solvay.com</a:t>
            </a:r>
            <a:endParaRPr lang="en-US" sz="1600" i="1" dirty="0" smtClean="0">
              <a:solidFill>
                <a:srgbClr val="FFFFFF"/>
              </a:solidFill>
            </a:endParaRPr>
          </a:p>
          <a:p>
            <a:r>
              <a:rPr lang="en-US" sz="1600" i="1" dirty="0" smtClean="0">
                <a:solidFill>
                  <a:srgbClr val="FFFFFF"/>
                </a:solidFill>
              </a:rPr>
              <a:t>215-285-6591</a:t>
            </a:r>
          </a:p>
          <a:p>
            <a:pPr fontAlgn="base">
              <a:spcBef>
                <a:spcPct val="0"/>
              </a:spcBef>
              <a:spcAft>
                <a:spcPct val="0"/>
              </a:spcAft>
            </a:pPr>
            <a:r>
              <a:rPr lang="en-US" sz="1600" i="1" dirty="0">
                <a:solidFill>
                  <a:srgbClr val="FFFFFF"/>
                </a:solidFill>
              </a:rPr>
              <a:t>		</a:t>
            </a:r>
            <a:endParaRPr lang="en-US" sz="1600" i="1" dirty="0" smtClean="0">
              <a:solidFill>
                <a:srgbClr val="FFFFFF"/>
              </a:solidFill>
            </a:endParaRPr>
          </a:p>
          <a:p>
            <a:pPr fontAlgn="base">
              <a:spcBef>
                <a:spcPct val="0"/>
              </a:spcBef>
              <a:spcAft>
                <a:spcPct val="0"/>
              </a:spcAft>
            </a:pPr>
            <a:endParaRPr lang="en-US" sz="1600" i="1" dirty="0" smtClean="0">
              <a:solidFill>
                <a:srgbClr val="FFFFFF"/>
              </a:solidFill>
            </a:endParaRPr>
          </a:p>
        </p:txBody>
      </p:sp>
    </p:spTree>
    <p:extLst>
      <p:ext uri="{BB962C8B-B14F-4D97-AF65-F5344CB8AC3E}">
        <p14:creationId xmlns:p14="http://schemas.microsoft.com/office/powerpoint/2010/main" val="20163034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3974655" cy="492443"/>
          </a:xfrm>
        </p:spPr>
        <p:txBody>
          <a:bodyPr/>
          <a:lstStyle/>
          <a:p>
            <a:r>
              <a:rPr lang="en-US" dirty="0" smtClean="0">
                <a:solidFill>
                  <a:srgbClr val="00B0F0"/>
                </a:solidFill>
              </a:rPr>
              <a:t>OUTLINE</a:t>
            </a:r>
            <a:endParaRPr lang="en-US" dirty="0">
              <a:solidFill>
                <a:srgbClr val="00B0F0"/>
              </a:solidFill>
            </a:endParaRPr>
          </a:p>
        </p:txBody>
      </p:sp>
      <p:sp>
        <p:nvSpPr>
          <p:cNvPr id="3" name="TextBox 2"/>
          <p:cNvSpPr txBox="1"/>
          <p:nvPr/>
        </p:nvSpPr>
        <p:spPr>
          <a:xfrm>
            <a:off x="228600" y="914400"/>
            <a:ext cx="5314340" cy="5355312"/>
          </a:xfrm>
          <a:prstGeom prst="rect">
            <a:avLst/>
          </a:prstGeom>
          <a:noFill/>
        </p:spPr>
        <p:txBody>
          <a:bodyPr wrap="none" rtlCol="0">
            <a:spAutoFit/>
          </a:bodyPr>
          <a:lstStyle/>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Ingredients in a Paint Can</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Surfactants</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 Definition</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 Key Features and Benefits</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APE- Containing Surfactants</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Move to APEO-free Surfactants</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New APEO-free Surfactant</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Performance in High Quality Flat (all Acrylic)</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 Performance in Premium Semigloss (all Acrylic)</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 Performance in Economy Flat (PVA)</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 Performance in Economy Flat (Styrene Acrylic)</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Summary</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299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52"/>
          <p:cNvSpPr txBox="1">
            <a:spLocks noChangeArrowheads="1"/>
          </p:cNvSpPr>
          <p:nvPr/>
        </p:nvSpPr>
        <p:spPr bwMode="auto">
          <a:xfrm>
            <a:off x="5686434" y="2235200"/>
            <a:ext cx="2187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defRPr/>
            </a:pPr>
            <a:endParaRPr lang="en-US" kern="0" smtClean="0">
              <a:solidFill>
                <a:srgbClr val="000000"/>
              </a:solidFill>
            </a:endParaRPr>
          </a:p>
        </p:txBody>
      </p:sp>
      <p:sp>
        <p:nvSpPr>
          <p:cNvPr id="26" name="Text Box 7"/>
          <p:cNvSpPr txBox="1">
            <a:spLocks noChangeArrowheads="1"/>
          </p:cNvSpPr>
          <p:nvPr/>
        </p:nvSpPr>
        <p:spPr bwMode="auto">
          <a:xfrm>
            <a:off x="4808766" y="104603"/>
            <a:ext cx="4011708" cy="2400657"/>
          </a:xfrm>
          <a:prstGeom prst="rect">
            <a:avLst/>
          </a:prstGeom>
          <a:solidFill>
            <a:schemeClr val="tx2">
              <a:lumMod val="20000"/>
              <a:lumOff val="80000"/>
            </a:schemeClr>
          </a:solidFill>
          <a:ln w="9525">
            <a:solidFill>
              <a:srgbClr val="000000"/>
            </a:solidFill>
            <a:miter lim="800000"/>
            <a:headEnd/>
            <a:tailEnd/>
          </a:ln>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defRPr/>
            </a:pPr>
            <a:r>
              <a:rPr lang="en-US" sz="1200" b="1" kern="0" dirty="0" smtClean="0">
                <a:solidFill>
                  <a:srgbClr val="000000"/>
                </a:solidFill>
              </a:rPr>
              <a:t>ADDITIVES – Performance, Processing, Storage, Application</a:t>
            </a:r>
          </a:p>
          <a:p>
            <a:pPr>
              <a:spcBef>
                <a:spcPct val="50000"/>
              </a:spcBef>
              <a:defRPr/>
            </a:pPr>
            <a:r>
              <a:rPr lang="en-US" sz="1200" kern="0" dirty="0" err="1" smtClean="0">
                <a:solidFill>
                  <a:srgbClr val="000000"/>
                </a:solidFill>
              </a:rPr>
              <a:t>Defoamer</a:t>
            </a:r>
            <a:r>
              <a:rPr lang="en-US" sz="1200" kern="0" dirty="0" smtClean="0">
                <a:solidFill>
                  <a:srgbClr val="000000"/>
                </a:solidFill>
              </a:rPr>
              <a:t> - Complex  mixtures</a:t>
            </a:r>
          </a:p>
          <a:p>
            <a:pPr>
              <a:spcBef>
                <a:spcPct val="50000"/>
              </a:spcBef>
              <a:defRPr/>
            </a:pPr>
            <a:r>
              <a:rPr lang="en-US" sz="1200" b="1" kern="0" dirty="0" smtClean="0">
                <a:solidFill>
                  <a:srgbClr val="000000"/>
                </a:solidFill>
              </a:rPr>
              <a:t>Surfactants- Hydrophobe/</a:t>
            </a:r>
            <a:r>
              <a:rPr lang="en-US" sz="1200" b="1" kern="0" dirty="0" err="1" smtClean="0">
                <a:solidFill>
                  <a:srgbClr val="000000"/>
                </a:solidFill>
              </a:rPr>
              <a:t>Hydrophile</a:t>
            </a:r>
            <a:endParaRPr lang="en-US" sz="1200" b="1" kern="0" dirty="0" smtClean="0">
              <a:solidFill>
                <a:srgbClr val="000000"/>
              </a:solidFill>
            </a:endParaRPr>
          </a:p>
          <a:p>
            <a:pPr>
              <a:spcBef>
                <a:spcPct val="50000"/>
              </a:spcBef>
              <a:defRPr/>
            </a:pPr>
            <a:r>
              <a:rPr lang="en-US" sz="1200" b="1" kern="0" dirty="0" smtClean="0">
                <a:solidFill>
                  <a:srgbClr val="000000"/>
                </a:solidFill>
              </a:rPr>
              <a:t>Dispersant-  monoacid, </a:t>
            </a:r>
            <a:r>
              <a:rPr lang="en-US" sz="1200" b="1" kern="0" dirty="0" err="1" smtClean="0">
                <a:solidFill>
                  <a:srgbClr val="000000"/>
                </a:solidFill>
              </a:rPr>
              <a:t>polyfunctional</a:t>
            </a:r>
            <a:r>
              <a:rPr lang="en-US" sz="1200" b="1" kern="0" dirty="0" smtClean="0">
                <a:solidFill>
                  <a:srgbClr val="000000"/>
                </a:solidFill>
              </a:rPr>
              <a:t> acid polymers,</a:t>
            </a:r>
            <a:r>
              <a:rPr lang="en-US" sz="1200" kern="0" dirty="0" smtClean="0">
                <a:solidFill>
                  <a:srgbClr val="000000"/>
                </a:solidFill>
              </a:rPr>
              <a:t> </a:t>
            </a:r>
          </a:p>
          <a:p>
            <a:pPr>
              <a:spcBef>
                <a:spcPct val="50000"/>
              </a:spcBef>
              <a:defRPr/>
            </a:pPr>
            <a:r>
              <a:rPr lang="en-US" sz="1200" kern="0" dirty="0" smtClean="0">
                <a:solidFill>
                  <a:srgbClr val="000000"/>
                </a:solidFill>
              </a:rPr>
              <a:t>Rheology modifier - Non-Associative, Associative, cellulosic</a:t>
            </a:r>
          </a:p>
          <a:p>
            <a:pPr>
              <a:spcBef>
                <a:spcPct val="50000"/>
              </a:spcBef>
              <a:defRPr/>
            </a:pPr>
            <a:r>
              <a:rPr lang="en-US" sz="1200" b="1" kern="0" dirty="0" smtClean="0">
                <a:solidFill>
                  <a:srgbClr val="000000"/>
                </a:solidFill>
              </a:rPr>
              <a:t>Specialty additives  - F/T, open time, adhesion promoters, block resistance, gloss, etc.</a:t>
            </a:r>
          </a:p>
        </p:txBody>
      </p:sp>
      <p:sp>
        <p:nvSpPr>
          <p:cNvPr id="27" name="Text Box 9"/>
          <p:cNvSpPr txBox="1">
            <a:spLocks noChangeArrowheads="1"/>
          </p:cNvSpPr>
          <p:nvPr/>
        </p:nvSpPr>
        <p:spPr bwMode="auto">
          <a:xfrm>
            <a:off x="4801138" y="4557720"/>
            <a:ext cx="4011708" cy="1661993"/>
          </a:xfrm>
          <a:prstGeom prst="rect">
            <a:avLst/>
          </a:prstGeom>
          <a:solidFill>
            <a:srgbClr val="C0C0C0"/>
          </a:solidFill>
          <a:ln w="9525">
            <a:solidFill>
              <a:srgbClr val="000000"/>
            </a:solidFill>
            <a:miter lim="800000"/>
            <a:headEnd/>
            <a:tailEnd/>
          </a:ln>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defRPr/>
            </a:pPr>
            <a:r>
              <a:rPr lang="en-US" sz="1200" b="1" kern="0" dirty="0" smtClean="0">
                <a:solidFill>
                  <a:srgbClr val="000000"/>
                </a:solidFill>
              </a:rPr>
              <a:t>BINDER – Continuous film, Adhesion, Durability</a:t>
            </a:r>
          </a:p>
          <a:p>
            <a:pPr>
              <a:spcBef>
                <a:spcPct val="50000"/>
              </a:spcBef>
              <a:defRPr/>
            </a:pPr>
            <a:r>
              <a:rPr lang="en-US" sz="1200" kern="0" dirty="0" smtClean="0">
                <a:solidFill>
                  <a:srgbClr val="000000"/>
                </a:solidFill>
              </a:rPr>
              <a:t>Acrylic – Exterior/Interior; Flat to gloss</a:t>
            </a:r>
          </a:p>
          <a:p>
            <a:pPr>
              <a:spcBef>
                <a:spcPct val="50000"/>
              </a:spcBef>
              <a:defRPr/>
            </a:pPr>
            <a:r>
              <a:rPr lang="en-US" sz="1200" kern="0" dirty="0" smtClean="0">
                <a:solidFill>
                  <a:srgbClr val="000000"/>
                </a:solidFill>
              </a:rPr>
              <a:t>Styrene Acrylic - Exterior/Interior; Flat to gloss</a:t>
            </a:r>
          </a:p>
          <a:p>
            <a:pPr>
              <a:spcBef>
                <a:spcPct val="50000"/>
              </a:spcBef>
              <a:defRPr/>
            </a:pPr>
            <a:r>
              <a:rPr lang="en-US" sz="1200" kern="0" dirty="0" smtClean="0">
                <a:solidFill>
                  <a:srgbClr val="000000"/>
                </a:solidFill>
              </a:rPr>
              <a:t>Vinyl Acrylic – Interior; Flat to gloss (blends for exterior)</a:t>
            </a:r>
          </a:p>
          <a:p>
            <a:pPr>
              <a:spcBef>
                <a:spcPct val="50000"/>
              </a:spcBef>
              <a:defRPr/>
            </a:pPr>
            <a:r>
              <a:rPr lang="en-US" sz="1200" kern="0" dirty="0" smtClean="0">
                <a:solidFill>
                  <a:srgbClr val="000000"/>
                </a:solidFill>
              </a:rPr>
              <a:t>VAE – Interior; flat to semi gloss (blends for exterior)</a:t>
            </a:r>
          </a:p>
          <a:p>
            <a:pPr>
              <a:spcBef>
                <a:spcPct val="50000"/>
              </a:spcBef>
              <a:defRPr/>
            </a:pPr>
            <a:r>
              <a:rPr lang="en-US" sz="1200" kern="0" dirty="0" smtClean="0">
                <a:solidFill>
                  <a:srgbClr val="000000"/>
                </a:solidFill>
              </a:rPr>
              <a:t>VA/VEOVA – Exterior Flat to gloss</a:t>
            </a:r>
          </a:p>
        </p:txBody>
      </p:sp>
      <p:sp>
        <p:nvSpPr>
          <p:cNvPr id="28" name="Text Box 12"/>
          <p:cNvSpPr txBox="1">
            <a:spLocks noChangeArrowheads="1"/>
          </p:cNvSpPr>
          <p:nvPr/>
        </p:nvSpPr>
        <p:spPr bwMode="auto">
          <a:xfrm>
            <a:off x="4775200" y="3350394"/>
            <a:ext cx="4045272" cy="1154162"/>
          </a:xfrm>
          <a:prstGeom prst="rect">
            <a:avLst/>
          </a:prstGeom>
          <a:solidFill>
            <a:srgbClr val="FF99CC"/>
          </a:solidFill>
          <a:ln w="9525">
            <a:solidFill>
              <a:srgbClr val="000000"/>
            </a:solidFill>
            <a:miter lim="800000"/>
            <a:headEnd/>
            <a:tailEnd/>
          </a:ln>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15000"/>
              </a:lnSpc>
              <a:defRPr/>
            </a:pPr>
            <a:r>
              <a:rPr lang="en-US" sz="1200" b="1" kern="0" dirty="0" smtClean="0">
                <a:solidFill>
                  <a:srgbClr val="000000"/>
                </a:solidFill>
              </a:rPr>
              <a:t>PIGMENTATION – Appearance, Gloss, Performance</a:t>
            </a:r>
          </a:p>
          <a:p>
            <a:pPr>
              <a:lnSpc>
                <a:spcPct val="115000"/>
              </a:lnSpc>
              <a:defRPr/>
            </a:pPr>
            <a:r>
              <a:rPr lang="en-US" sz="1200" kern="0" dirty="0" smtClean="0">
                <a:solidFill>
                  <a:srgbClr val="000000"/>
                </a:solidFill>
              </a:rPr>
              <a:t>TiO2</a:t>
            </a:r>
          </a:p>
          <a:p>
            <a:pPr>
              <a:lnSpc>
                <a:spcPct val="115000"/>
              </a:lnSpc>
              <a:defRPr/>
            </a:pPr>
            <a:r>
              <a:rPr lang="en-US" sz="1200" kern="0" dirty="0" smtClean="0">
                <a:solidFill>
                  <a:srgbClr val="000000"/>
                </a:solidFill>
              </a:rPr>
              <a:t>Extenders</a:t>
            </a:r>
          </a:p>
          <a:p>
            <a:pPr>
              <a:lnSpc>
                <a:spcPct val="115000"/>
              </a:lnSpc>
              <a:defRPr/>
            </a:pPr>
            <a:r>
              <a:rPr lang="en-US" sz="1200" kern="0" dirty="0" smtClean="0">
                <a:solidFill>
                  <a:srgbClr val="000000"/>
                </a:solidFill>
              </a:rPr>
              <a:t>Colorants</a:t>
            </a:r>
          </a:p>
          <a:p>
            <a:pPr>
              <a:lnSpc>
                <a:spcPct val="115000"/>
              </a:lnSpc>
              <a:defRPr/>
            </a:pPr>
            <a:r>
              <a:rPr lang="en-US" sz="1200" b="1" kern="0" dirty="0" smtClean="0">
                <a:solidFill>
                  <a:srgbClr val="000000"/>
                </a:solidFill>
              </a:rPr>
              <a:t>Additives</a:t>
            </a:r>
          </a:p>
        </p:txBody>
      </p:sp>
      <p:sp>
        <p:nvSpPr>
          <p:cNvPr id="29" name="Text Box 64"/>
          <p:cNvSpPr txBox="1">
            <a:spLocks noChangeArrowheads="1"/>
          </p:cNvSpPr>
          <p:nvPr/>
        </p:nvSpPr>
        <p:spPr bwMode="auto">
          <a:xfrm>
            <a:off x="4801138" y="2574904"/>
            <a:ext cx="4011708" cy="701731"/>
          </a:xfrm>
          <a:prstGeom prst="rect">
            <a:avLst/>
          </a:prstGeom>
          <a:solidFill>
            <a:srgbClr val="CCFFCC"/>
          </a:solidFill>
          <a:ln w="9525">
            <a:solidFill>
              <a:srgbClr val="000000"/>
            </a:solidFill>
            <a:miter lim="800000"/>
            <a:headEnd/>
            <a:tailEnd/>
          </a:ln>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110000"/>
              </a:lnSpc>
              <a:defRPr/>
            </a:pPr>
            <a:r>
              <a:rPr lang="en-US" sz="1200" b="1" kern="0" dirty="0" smtClean="0">
                <a:solidFill>
                  <a:srgbClr val="000000"/>
                </a:solidFill>
              </a:rPr>
              <a:t>LIQUID – Application and Fluidity</a:t>
            </a:r>
          </a:p>
          <a:p>
            <a:pPr>
              <a:lnSpc>
                <a:spcPct val="110000"/>
              </a:lnSpc>
              <a:defRPr/>
            </a:pPr>
            <a:r>
              <a:rPr lang="en-US" sz="1200" kern="0" dirty="0" smtClean="0">
                <a:solidFill>
                  <a:srgbClr val="000000"/>
                </a:solidFill>
              </a:rPr>
              <a:t>Water</a:t>
            </a:r>
          </a:p>
          <a:p>
            <a:pPr>
              <a:lnSpc>
                <a:spcPct val="110000"/>
              </a:lnSpc>
              <a:defRPr/>
            </a:pPr>
            <a:r>
              <a:rPr lang="en-US" sz="1200" kern="0" dirty="0" smtClean="0">
                <a:solidFill>
                  <a:srgbClr val="000000"/>
                </a:solidFill>
              </a:rPr>
              <a:t>Solvents – glycols, </a:t>
            </a:r>
            <a:r>
              <a:rPr lang="en-US" sz="1200" b="1" kern="0" dirty="0" smtClean="0">
                <a:solidFill>
                  <a:srgbClr val="000000"/>
                </a:solidFill>
              </a:rPr>
              <a:t>coalescing agents</a:t>
            </a:r>
          </a:p>
        </p:txBody>
      </p:sp>
      <p:sp>
        <p:nvSpPr>
          <p:cNvPr id="30" name="Text Box 68"/>
          <p:cNvSpPr txBox="1">
            <a:spLocks noChangeArrowheads="1"/>
          </p:cNvSpPr>
          <p:nvPr/>
        </p:nvSpPr>
        <p:spPr bwMode="auto">
          <a:xfrm>
            <a:off x="1890717" y="338137"/>
            <a:ext cx="1539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kern="0" smtClean="0">
              <a:solidFill>
                <a:srgbClr val="000000"/>
              </a:solidFill>
            </a:endParaRPr>
          </a:p>
        </p:txBody>
      </p:sp>
      <p:sp>
        <p:nvSpPr>
          <p:cNvPr id="31" name="Text Box 69"/>
          <p:cNvSpPr txBox="1">
            <a:spLocks noChangeArrowheads="1"/>
          </p:cNvSpPr>
          <p:nvPr/>
        </p:nvSpPr>
        <p:spPr bwMode="auto">
          <a:xfrm>
            <a:off x="762009" y="868373"/>
            <a:ext cx="184731"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endParaRPr lang="en-US" kern="0" smtClean="0">
              <a:solidFill>
                <a:srgbClr val="000000"/>
              </a:solidFill>
            </a:endParaRPr>
          </a:p>
          <a:p>
            <a:pPr>
              <a:defRPr/>
            </a:pPr>
            <a:endParaRPr lang="en-US" kern="0" smtClean="0">
              <a:solidFill>
                <a:srgbClr val="000000"/>
              </a:solidFill>
            </a:endParaRPr>
          </a:p>
          <a:p>
            <a:pPr>
              <a:defRPr/>
            </a:pPr>
            <a:endParaRPr lang="en-US" kern="0" smtClean="0">
              <a:solidFill>
                <a:srgbClr val="000000"/>
              </a:solidFill>
            </a:endParaRPr>
          </a:p>
          <a:p>
            <a:pPr>
              <a:defRPr/>
            </a:pPr>
            <a:endParaRPr lang="en-US" kern="0" smtClean="0">
              <a:solidFill>
                <a:srgbClr val="000000"/>
              </a:solidFill>
            </a:endParaRPr>
          </a:p>
          <a:p>
            <a:pPr>
              <a:defRPr/>
            </a:pPr>
            <a:endParaRPr lang="en-US" kern="0" smtClean="0">
              <a:solidFill>
                <a:srgbClr val="000000"/>
              </a:solidFill>
            </a:endParaRPr>
          </a:p>
          <a:p>
            <a:pPr>
              <a:defRPr/>
            </a:pPr>
            <a:endParaRPr lang="en-US" kern="0" smtClean="0">
              <a:solidFill>
                <a:srgbClr val="000000"/>
              </a:solidFill>
            </a:endParaRPr>
          </a:p>
          <a:p>
            <a:pPr>
              <a:defRPr/>
            </a:pPr>
            <a:endParaRPr lang="en-US" kern="0" smtClean="0">
              <a:solidFill>
                <a:srgbClr val="000000"/>
              </a:solidFill>
            </a:endParaRPr>
          </a:p>
          <a:p>
            <a:pPr>
              <a:defRPr/>
            </a:pPr>
            <a:endParaRPr lang="en-US" kern="0" smtClean="0">
              <a:solidFill>
                <a:srgbClr val="000000"/>
              </a:solidFill>
            </a:endParaRPr>
          </a:p>
          <a:p>
            <a:pPr>
              <a:defRPr/>
            </a:pPr>
            <a:endParaRPr lang="en-US" kern="0" smtClean="0">
              <a:solidFill>
                <a:srgbClr val="000000"/>
              </a:solidFill>
            </a:endParaRPr>
          </a:p>
          <a:p>
            <a:pPr>
              <a:defRPr/>
            </a:pPr>
            <a:endParaRPr lang="en-US" kern="0" smtClean="0">
              <a:solidFill>
                <a:srgbClr val="000000"/>
              </a:solidFill>
            </a:endParaRPr>
          </a:p>
          <a:p>
            <a:pPr>
              <a:defRPr/>
            </a:pPr>
            <a:endParaRPr lang="en-US" kern="0" smtClean="0">
              <a:solidFill>
                <a:srgbClr val="000000"/>
              </a:solidFill>
            </a:endParaRPr>
          </a:p>
          <a:p>
            <a:pPr>
              <a:defRPr/>
            </a:pPr>
            <a:endParaRPr lang="en-US" kern="0" smtClean="0">
              <a:solidFill>
                <a:srgbClr val="000000"/>
              </a:solidFill>
            </a:endParaRPr>
          </a:p>
          <a:p>
            <a:pPr>
              <a:defRPr/>
            </a:pPr>
            <a:endParaRPr lang="en-US" kern="0" smtClean="0">
              <a:solidFill>
                <a:srgbClr val="000000"/>
              </a:solidFill>
            </a:endParaRPr>
          </a:p>
          <a:p>
            <a:pPr>
              <a:defRPr/>
            </a:pPr>
            <a:endParaRPr lang="en-US" kern="0" smtClean="0">
              <a:solidFill>
                <a:srgbClr val="000000"/>
              </a:solidFill>
            </a:endParaRPr>
          </a:p>
          <a:p>
            <a:pPr>
              <a:defRPr/>
            </a:pPr>
            <a:endParaRPr lang="en-US" kern="0" smtClean="0">
              <a:solidFill>
                <a:srgbClr val="000000"/>
              </a:solidFill>
            </a:endParaRPr>
          </a:p>
        </p:txBody>
      </p:sp>
      <p:sp>
        <p:nvSpPr>
          <p:cNvPr id="32" name="Rectangle 79"/>
          <p:cNvSpPr>
            <a:spLocks noChangeArrowheads="1"/>
          </p:cNvSpPr>
          <p:nvPr/>
        </p:nvSpPr>
        <p:spPr bwMode="auto">
          <a:xfrm>
            <a:off x="3959227" y="2774953"/>
            <a:ext cx="787400" cy="338554"/>
          </a:xfrm>
          <a:prstGeom prst="rect">
            <a:avLst/>
          </a:prstGeom>
          <a:noFill/>
          <a:ln>
            <a:noFill/>
          </a:ln>
          <a:extLst>
            <a:ext uri="{909E8E84-426E-40DD-AFC4-6F175D3DCCD1}">
              <a14:hiddenFill xmlns:a14="http://schemas.microsoft.com/office/drawing/2010/main">
                <a:solidFill>
                  <a:srgbClr val="71B8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0000"/>
                </a:solidFill>
              </a:rPr>
              <a:t>~40%</a:t>
            </a:r>
          </a:p>
        </p:txBody>
      </p:sp>
      <p:sp>
        <p:nvSpPr>
          <p:cNvPr id="33" name="Rectangle 82"/>
          <p:cNvSpPr>
            <a:spLocks noChangeArrowheads="1"/>
          </p:cNvSpPr>
          <p:nvPr/>
        </p:nvSpPr>
        <p:spPr bwMode="auto">
          <a:xfrm>
            <a:off x="3959227" y="1200154"/>
            <a:ext cx="787400" cy="338554"/>
          </a:xfrm>
          <a:prstGeom prst="rect">
            <a:avLst/>
          </a:prstGeom>
          <a:noFill/>
          <a:ln>
            <a:noFill/>
          </a:ln>
          <a:extLst>
            <a:ext uri="{909E8E84-426E-40DD-AFC4-6F175D3DCCD1}">
              <a14:hiddenFill xmlns:a14="http://schemas.microsoft.com/office/drawing/2010/main">
                <a:solidFill>
                  <a:srgbClr val="71B8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solidFill>
                  <a:srgbClr val="000000"/>
                </a:solidFill>
              </a:rPr>
              <a:t>&lt; 5%</a:t>
            </a:r>
          </a:p>
        </p:txBody>
      </p:sp>
      <p:grpSp>
        <p:nvGrpSpPr>
          <p:cNvPr id="34" name="Group 11"/>
          <p:cNvGrpSpPr>
            <a:grpSpLocks/>
          </p:cNvGrpSpPr>
          <p:nvPr/>
        </p:nvGrpSpPr>
        <p:grpSpPr bwMode="auto">
          <a:xfrm>
            <a:off x="227018" y="338137"/>
            <a:ext cx="3705225" cy="5549900"/>
            <a:chOff x="430" y="390"/>
            <a:chExt cx="2334" cy="3496"/>
          </a:xfrm>
        </p:grpSpPr>
        <p:pic>
          <p:nvPicPr>
            <p:cNvPr id="35" name="Picture 71" descr="value_paint bucket 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 y="390"/>
              <a:ext cx="2334" cy="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73"/>
            <p:cNvSpPr>
              <a:spLocks noChangeArrowheads="1"/>
            </p:cNvSpPr>
            <p:nvPr/>
          </p:nvSpPr>
          <p:spPr bwMode="auto">
            <a:xfrm>
              <a:off x="1287" y="1490"/>
              <a:ext cx="54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000000"/>
                  </a:solidFill>
                </a:rPr>
                <a:t>Additives</a:t>
              </a:r>
            </a:p>
          </p:txBody>
        </p:sp>
        <p:sp>
          <p:nvSpPr>
            <p:cNvPr id="37" name="Rectangle 74"/>
            <p:cNvSpPr>
              <a:spLocks noChangeArrowheads="1"/>
            </p:cNvSpPr>
            <p:nvPr/>
          </p:nvSpPr>
          <p:spPr bwMode="auto">
            <a:xfrm>
              <a:off x="1305" y="2651"/>
              <a:ext cx="5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000000"/>
                  </a:solidFill>
                </a:rPr>
                <a:t>Pigments</a:t>
              </a:r>
            </a:p>
          </p:txBody>
        </p:sp>
        <p:sp>
          <p:nvSpPr>
            <p:cNvPr id="38" name="Rectangle 75"/>
            <p:cNvSpPr>
              <a:spLocks noChangeArrowheads="1"/>
            </p:cNvSpPr>
            <p:nvPr/>
          </p:nvSpPr>
          <p:spPr bwMode="auto">
            <a:xfrm>
              <a:off x="1218" y="2949"/>
              <a:ext cx="70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000000"/>
                  </a:solidFill>
                </a:rPr>
                <a:t>Binder/Resin</a:t>
              </a:r>
            </a:p>
          </p:txBody>
        </p:sp>
        <p:sp>
          <p:nvSpPr>
            <p:cNvPr id="39" name="Rectangle 85"/>
            <p:cNvSpPr>
              <a:spLocks noChangeArrowheads="1"/>
            </p:cNvSpPr>
            <p:nvPr/>
          </p:nvSpPr>
          <p:spPr bwMode="auto">
            <a:xfrm>
              <a:off x="1389" y="2102"/>
              <a:ext cx="39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000000"/>
                  </a:solidFill>
                </a:rPr>
                <a:t>Liquid</a:t>
              </a:r>
            </a:p>
          </p:txBody>
        </p:sp>
      </p:grpSp>
      <p:sp>
        <p:nvSpPr>
          <p:cNvPr id="40" name="Rectangle 83"/>
          <p:cNvSpPr>
            <a:spLocks noChangeArrowheads="1"/>
          </p:cNvSpPr>
          <p:nvPr/>
        </p:nvSpPr>
        <p:spPr bwMode="auto">
          <a:xfrm>
            <a:off x="3987802" y="3746502"/>
            <a:ext cx="787400" cy="338554"/>
          </a:xfrm>
          <a:prstGeom prst="rect">
            <a:avLst/>
          </a:prstGeom>
          <a:noFill/>
          <a:ln>
            <a:noFill/>
          </a:ln>
          <a:extLst>
            <a:ext uri="{909E8E84-426E-40DD-AFC4-6F175D3DCCD1}">
              <a14:hiddenFill xmlns:a14="http://schemas.microsoft.com/office/drawing/2010/main">
                <a:solidFill>
                  <a:srgbClr val="71B8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0000"/>
                </a:solidFill>
              </a:rPr>
              <a:t>~25%</a:t>
            </a:r>
          </a:p>
        </p:txBody>
      </p:sp>
      <p:sp>
        <p:nvSpPr>
          <p:cNvPr id="41" name="Rectangle 94"/>
          <p:cNvSpPr>
            <a:spLocks noChangeArrowheads="1"/>
          </p:cNvSpPr>
          <p:nvPr/>
        </p:nvSpPr>
        <p:spPr bwMode="auto">
          <a:xfrm>
            <a:off x="3959227" y="4956179"/>
            <a:ext cx="787400" cy="338554"/>
          </a:xfrm>
          <a:prstGeom prst="rect">
            <a:avLst/>
          </a:prstGeom>
          <a:noFill/>
          <a:ln>
            <a:noFill/>
          </a:ln>
          <a:extLst>
            <a:ext uri="{909E8E84-426E-40DD-AFC4-6F175D3DCCD1}">
              <a14:hiddenFill xmlns:a14="http://schemas.microsoft.com/office/drawing/2010/main">
                <a:solidFill>
                  <a:srgbClr val="71B8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0000"/>
                </a:solidFill>
              </a:rPr>
              <a:t>~25%</a:t>
            </a:r>
          </a:p>
        </p:txBody>
      </p:sp>
      <p:sp>
        <p:nvSpPr>
          <p:cNvPr id="43" name="Line 20"/>
          <p:cNvSpPr>
            <a:spLocks noChangeShapeType="1"/>
          </p:cNvSpPr>
          <p:nvPr/>
        </p:nvSpPr>
        <p:spPr bwMode="auto">
          <a:xfrm flipH="1">
            <a:off x="3294071" y="1304925"/>
            <a:ext cx="638175" cy="404812"/>
          </a:xfrm>
          <a:prstGeom prst="line">
            <a:avLst/>
          </a:prstGeom>
          <a:noFill/>
          <a:ln w="127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smtClean="0">
              <a:solidFill>
                <a:sysClr val="windowText" lastClr="000000"/>
              </a:solidFill>
            </a:endParaRPr>
          </a:p>
        </p:txBody>
      </p:sp>
      <p:sp>
        <p:nvSpPr>
          <p:cNvPr id="44" name="Line 21"/>
          <p:cNvSpPr>
            <a:spLocks noChangeShapeType="1"/>
          </p:cNvSpPr>
          <p:nvPr/>
        </p:nvSpPr>
        <p:spPr bwMode="auto">
          <a:xfrm flipH="1">
            <a:off x="3294064" y="2925762"/>
            <a:ext cx="493712" cy="12700"/>
          </a:xfrm>
          <a:prstGeom prst="line">
            <a:avLst/>
          </a:prstGeom>
          <a:noFill/>
          <a:ln w="127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smtClean="0">
              <a:solidFill>
                <a:sysClr val="windowText" lastClr="000000"/>
              </a:solidFill>
            </a:endParaRPr>
          </a:p>
        </p:txBody>
      </p:sp>
      <p:sp>
        <p:nvSpPr>
          <p:cNvPr id="45" name="Line 22"/>
          <p:cNvSpPr>
            <a:spLocks noChangeShapeType="1"/>
          </p:cNvSpPr>
          <p:nvPr/>
        </p:nvSpPr>
        <p:spPr bwMode="auto">
          <a:xfrm flipH="1">
            <a:off x="3294064" y="3862388"/>
            <a:ext cx="493712" cy="12700"/>
          </a:xfrm>
          <a:prstGeom prst="line">
            <a:avLst/>
          </a:prstGeom>
          <a:noFill/>
          <a:ln w="127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smtClean="0">
              <a:solidFill>
                <a:sysClr val="windowText" lastClr="000000"/>
              </a:solidFill>
            </a:endParaRPr>
          </a:p>
        </p:txBody>
      </p:sp>
      <p:sp>
        <p:nvSpPr>
          <p:cNvPr id="46" name="Line 23"/>
          <p:cNvSpPr>
            <a:spLocks noChangeShapeType="1"/>
          </p:cNvSpPr>
          <p:nvPr/>
        </p:nvSpPr>
        <p:spPr bwMode="auto">
          <a:xfrm flipH="1" flipV="1">
            <a:off x="3294065" y="4749802"/>
            <a:ext cx="577851" cy="349250"/>
          </a:xfrm>
          <a:prstGeom prst="line">
            <a:avLst/>
          </a:prstGeom>
          <a:noFill/>
          <a:ln w="127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smtClean="0">
              <a:solidFill>
                <a:sysClr val="windowText" lastClr="000000"/>
              </a:solidFill>
            </a:endParaRPr>
          </a:p>
        </p:txBody>
      </p:sp>
      <p:sp>
        <p:nvSpPr>
          <p:cNvPr id="2" name="Rectangle 1"/>
          <p:cNvSpPr/>
          <p:nvPr/>
        </p:nvSpPr>
        <p:spPr>
          <a:xfrm>
            <a:off x="153212" y="5383646"/>
            <a:ext cx="4572000" cy="954107"/>
          </a:xfrm>
          <a:prstGeom prst="rect">
            <a:avLst/>
          </a:prstGeom>
        </p:spPr>
        <p:txBody>
          <a:bodyPr>
            <a:spAutoFit/>
          </a:bodyPr>
          <a:lstStyle/>
          <a:p>
            <a:pPr lvl="1"/>
            <a:r>
              <a:rPr lang="en-US" sz="1400" b="1" dirty="0">
                <a:solidFill>
                  <a:srgbClr val="00B0F0"/>
                </a:solidFill>
                <a:latin typeface="Arial" panose="020B0604020202020204" pitchFamily="34" charset="0"/>
                <a:cs typeface="Arial" panose="020B0604020202020204" pitchFamily="34" charset="0"/>
              </a:rPr>
              <a:t>Additives </a:t>
            </a:r>
            <a:r>
              <a:rPr lang="en-US" sz="1400" dirty="0">
                <a:solidFill>
                  <a:srgbClr val="000000"/>
                </a:solidFill>
                <a:latin typeface="Arial" panose="020B0604020202020204" pitchFamily="34" charset="0"/>
                <a:cs typeface="Arial" panose="020B0604020202020204" pitchFamily="34" charset="0"/>
              </a:rPr>
              <a:t>– components of the paint that are added in small amount to provide special properties to the wet paint as well as the </a:t>
            </a:r>
            <a:r>
              <a:rPr lang="en-US" sz="1400" dirty="0" smtClean="0">
                <a:solidFill>
                  <a:srgbClr val="000000"/>
                </a:solidFill>
                <a:latin typeface="Arial" panose="020B0604020202020204" pitchFamily="34" charset="0"/>
                <a:cs typeface="Arial" panose="020B0604020202020204" pitchFamily="34" charset="0"/>
              </a:rPr>
              <a:t>dry </a:t>
            </a:r>
            <a:r>
              <a:rPr lang="en-US" sz="1400" dirty="0">
                <a:solidFill>
                  <a:srgbClr val="000000"/>
                </a:solidFill>
                <a:latin typeface="Arial" panose="020B0604020202020204" pitchFamily="34" charset="0"/>
                <a:cs typeface="Arial" panose="020B0604020202020204" pitchFamily="34" charset="0"/>
              </a:rPr>
              <a:t>film –</a:t>
            </a:r>
            <a:r>
              <a:rPr lang="en-US" sz="1400" dirty="0">
                <a:solidFill>
                  <a:srgbClr val="009DE0">
                    <a:lumMod val="50000"/>
                  </a:srgbClr>
                </a:solidFill>
                <a:latin typeface="Arial" panose="020B0604020202020204" pitchFamily="34" charset="0"/>
                <a:cs typeface="Arial" panose="020B0604020202020204" pitchFamily="34" charset="0"/>
              </a:rPr>
              <a:t> </a:t>
            </a:r>
            <a:r>
              <a:rPr lang="en-US" sz="1400" b="1" dirty="0">
                <a:solidFill>
                  <a:srgbClr val="00B0F0"/>
                </a:solidFill>
                <a:latin typeface="Arial" panose="020B0604020202020204" pitchFamily="34" charset="0"/>
                <a:cs typeface="Arial" panose="020B0604020202020204" pitchFamily="34" charset="0"/>
              </a:rPr>
              <a:t>“</a:t>
            </a:r>
            <a:r>
              <a:rPr lang="en-US" sz="1400" b="1" i="1" dirty="0">
                <a:solidFill>
                  <a:srgbClr val="00B0F0"/>
                </a:solidFill>
                <a:latin typeface="Arial" panose="020B0604020202020204" pitchFamily="34" charset="0"/>
                <a:cs typeface="Arial" panose="020B0604020202020204" pitchFamily="34" charset="0"/>
              </a:rPr>
              <a:t>Small does make a big difference”</a:t>
            </a:r>
            <a:r>
              <a:rPr lang="en-US" sz="1400" b="1" dirty="0">
                <a:solidFill>
                  <a:srgbClr val="00B0F0"/>
                </a:solidFill>
                <a:latin typeface="Arial" panose="020B0604020202020204" pitchFamily="34" charset="0"/>
                <a:cs typeface="Arial" panose="020B0604020202020204" pitchFamily="34" charset="0"/>
              </a:rPr>
              <a:t>.</a:t>
            </a:r>
          </a:p>
        </p:txBody>
      </p:sp>
      <p:sp>
        <p:nvSpPr>
          <p:cNvPr id="47" name="Text Box 19"/>
          <p:cNvSpPr txBox="1">
            <a:spLocks noChangeArrowheads="1"/>
          </p:cNvSpPr>
          <p:nvPr/>
        </p:nvSpPr>
        <p:spPr bwMode="auto">
          <a:xfrm>
            <a:off x="107179" y="76535"/>
            <a:ext cx="4745979" cy="584775"/>
          </a:xfrm>
          <a:prstGeom prst="rect">
            <a:avLst/>
          </a:prstGeom>
          <a:noFill/>
          <a:ln>
            <a:noFill/>
          </a:ln>
          <a:effectLst/>
          <a:extLst>
            <a:ext uri="{909E8E84-426E-40DD-AFC4-6F175D3DCCD1}">
              <a14:hiddenFill xmlns:a14="http://schemas.microsoft.com/office/drawing/2010/main">
                <a:solidFill>
                  <a:srgbClr val="821982"/>
                </a:solidFill>
              </a14:hiddenFill>
            </a:ext>
            <a:ext uri="{91240B29-F687-4F45-9708-019B960494DF}">
              <a14:hiddenLine xmlns:a14="http://schemas.microsoft.com/office/drawing/2010/main" w="50800" algn="ctr">
                <a:solidFill>
                  <a:srgbClr val="82198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smtClean="0">
                <a:solidFill>
                  <a:srgbClr val="00B0F0"/>
                </a:solidFill>
                <a:latin typeface="Arial" panose="020B0604020202020204" pitchFamily="34" charset="0"/>
                <a:cs typeface="Arial" panose="020B0604020202020204" pitchFamily="34" charset="0"/>
              </a:rPr>
              <a:t>Waterborne Latex Paint</a:t>
            </a:r>
            <a:endParaRPr lang="en-US" sz="3200" b="1" dirty="0">
              <a:solidFill>
                <a:srgbClr val="00B0F0"/>
              </a:solidFill>
              <a:latin typeface="Arial" panose="020B0604020202020204" pitchFamily="34" charset="0"/>
              <a:cs typeface="Arial" panose="020B0604020202020204" pitchFamily="34" charset="0"/>
            </a:endParaRPr>
          </a:p>
        </p:txBody>
      </p:sp>
      <p:sp>
        <p:nvSpPr>
          <p:cNvPr id="42" name="Title 1"/>
          <p:cNvSpPr txBox="1">
            <a:spLocks/>
          </p:cNvSpPr>
          <p:nvPr/>
        </p:nvSpPr>
        <p:spPr bwMode="auto">
          <a:xfrm>
            <a:off x="220223" y="599755"/>
            <a:ext cx="3960769" cy="3989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95000"/>
              </a:lnSpc>
              <a:spcBef>
                <a:spcPct val="0"/>
              </a:spcBef>
              <a:spcAft>
                <a:spcPct val="0"/>
              </a:spcAft>
              <a:defRPr sz="2400" b="1">
                <a:solidFill>
                  <a:schemeClr val="tx1"/>
                </a:solidFill>
                <a:latin typeface="Arial"/>
                <a:ea typeface="+mj-ea"/>
                <a:cs typeface="Arial"/>
              </a:defRPr>
            </a:lvl1pPr>
            <a:lvl2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2pPr>
            <a:lvl3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3pPr>
            <a:lvl4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4pPr>
            <a:lvl5pPr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5pPr>
            <a:lvl6pPr marL="4572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6pPr>
            <a:lvl7pPr marL="9144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7pPr>
            <a:lvl8pPr marL="13716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8pPr>
            <a:lvl9pPr marL="1828800" algn="l" rtl="0" eaLnBrk="1" fontAlgn="base" hangingPunct="1">
              <a:spcBef>
                <a:spcPct val="0"/>
              </a:spcBef>
              <a:spcAft>
                <a:spcPct val="0"/>
              </a:spcAft>
              <a:defRPr sz="2600" b="1">
                <a:solidFill>
                  <a:schemeClr val="tx2"/>
                </a:solidFill>
                <a:latin typeface="Tahoma" charset="0"/>
                <a:ea typeface="ＭＳ Ｐゴシック" charset="-128"/>
                <a:cs typeface="ＭＳ Ｐゴシック" charset="-128"/>
              </a:defRPr>
            </a:lvl9pPr>
          </a:lstStyle>
          <a:p>
            <a:pPr marL="2914650" indent="-2914650">
              <a:tabLst>
                <a:tab pos="2628900" algn="l"/>
              </a:tabLst>
            </a:pPr>
            <a:r>
              <a:rPr lang="en-US" sz="1400" dirty="0">
                <a:solidFill>
                  <a:srgbClr val="000000"/>
                </a:solidFill>
                <a:latin typeface="Arial" charset="0"/>
              </a:rPr>
              <a:t>Four key ingredient categories in </a:t>
            </a:r>
            <a:r>
              <a:rPr lang="en-US" sz="1400" dirty="0" smtClean="0">
                <a:solidFill>
                  <a:srgbClr val="000000"/>
                </a:solidFill>
                <a:latin typeface="Arial" charset="0"/>
              </a:rPr>
              <a:t>latex paint</a:t>
            </a:r>
            <a:endParaRPr lang="en-US" sz="1400" dirty="0">
              <a:solidFill>
                <a:srgbClr val="000000"/>
              </a:solidFill>
              <a:latin typeface="Arial" charset="0"/>
            </a:endParaRPr>
          </a:p>
        </p:txBody>
      </p:sp>
    </p:spTree>
    <p:extLst>
      <p:ext uri="{BB962C8B-B14F-4D97-AF65-F5344CB8AC3E}">
        <p14:creationId xmlns:p14="http://schemas.microsoft.com/office/powerpoint/2010/main" val="345525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9873" y="6294207"/>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2</a:t>
            </a:r>
            <a:endParaRPr sz="1800">
              <a:latin typeface="Arial"/>
              <a:cs typeface="Arial"/>
            </a:endParaRPr>
          </a:p>
        </p:txBody>
      </p:sp>
      <p:sp>
        <p:nvSpPr>
          <p:cNvPr id="3" name="object 3"/>
          <p:cNvSpPr txBox="1"/>
          <p:nvPr/>
        </p:nvSpPr>
        <p:spPr>
          <a:xfrm>
            <a:off x="1002528" y="6312999"/>
            <a:ext cx="1327150" cy="361315"/>
          </a:xfrm>
          <a:prstGeom prst="rect">
            <a:avLst/>
          </a:prstGeom>
        </p:spPr>
        <p:txBody>
          <a:bodyPr vert="horz" wrap="square" lIns="0" tIns="0" rIns="0" bIns="0" rtlCol="0">
            <a:spAutoFit/>
          </a:bodyPr>
          <a:lstStyle/>
          <a:p>
            <a:pPr>
              <a:lnSpc>
                <a:spcPts val="1100"/>
              </a:lnSpc>
            </a:pPr>
            <a:r>
              <a:rPr sz="1000" spc="-10" dirty="0">
                <a:latin typeface="Arial"/>
                <a:cs typeface="Arial"/>
              </a:rPr>
              <a:t>Novecare</a:t>
            </a:r>
            <a:r>
              <a:rPr sz="1000" spc="-5" dirty="0">
                <a:latin typeface="Arial"/>
                <a:cs typeface="Arial"/>
              </a:rPr>
              <a:t> </a:t>
            </a:r>
            <a:r>
              <a:rPr sz="1000" spc="-10" dirty="0">
                <a:latin typeface="Arial"/>
                <a:cs typeface="Arial"/>
              </a:rPr>
              <a:t>(Confidential)</a:t>
            </a:r>
            <a:endParaRPr sz="1000">
              <a:latin typeface="Arial"/>
              <a:cs typeface="Arial"/>
            </a:endParaRPr>
          </a:p>
          <a:p>
            <a:pPr>
              <a:lnSpc>
                <a:spcPct val="100000"/>
              </a:lnSpc>
              <a:spcBef>
                <a:spcPts val="530"/>
              </a:spcBef>
            </a:pPr>
            <a:r>
              <a:rPr sz="1000" spc="-5" dirty="0">
                <a:latin typeface="Arial"/>
                <a:cs typeface="Arial"/>
              </a:rPr>
              <a:t>4 </a:t>
            </a:r>
            <a:r>
              <a:rPr sz="1000" spc="-10" dirty="0">
                <a:latin typeface="Arial"/>
                <a:cs typeface="Arial"/>
              </a:rPr>
              <a:t>May</a:t>
            </a:r>
            <a:r>
              <a:rPr sz="1000" spc="-75" dirty="0">
                <a:latin typeface="Arial"/>
                <a:cs typeface="Arial"/>
              </a:rPr>
              <a:t> </a:t>
            </a:r>
            <a:r>
              <a:rPr sz="1000" spc="-10" dirty="0">
                <a:latin typeface="Arial"/>
                <a:cs typeface="Arial"/>
              </a:rPr>
              <a:t>2018</a:t>
            </a:r>
            <a:endParaRPr sz="1000">
              <a:latin typeface="Arial"/>
              <a:cs typeface="Arial"/>
            </a:endParaRPr>
          </a:p>
        </p:txBody>
      </p:sp>
      <p:sp>
        <p:nvSpPr>
          <p:cNvPr id="4" name="object 4"/>
          <p:cNvSpPr/>
          <p:nvPr/>
        </p:nvSpPr>
        <p:spPr>
          <a:xfrm>
            <a:off x="971600" y="6219494"/>
            <a:ext cx="1440180" cy="502920"/>
          </a:xfrm>
          <a:custGeom>
            <a:avLst/>
            <a:gdLst/>
            <a:ahLst/>
            <a:cxnLst/>
            <a:rect l="l" t="t" r="r" b="b"/>
            <a:pathLst>
              <a:path w="1440180" h="502920">
                <a:moveTo>
                  <a:pt x="0" y="0"/>
                </a:moveTo>
                <a:lnTo>
                  <a:pt x="1440154" y="0"/>
                </a:lnTo>
                <a:lnTo>
                  <a:pt x="1440154" y="502920"/>
                </a:lnTo>
                <a:lnTo>
                  <a:pt x="0" y="502920"/>
                </a:lnTo>
                <a:lnTo>
                  <a:pt x="0" y="0"/>
                </a:lnTo>
                <a:close/>
              </a:path>
            </a:pathLst>
          </a:custGeom>
          <a:solidFill>
            <a:srgbClr val="F2F2F2"/>
          </a:solidFill>
        </p:spPr>
        <p:txBody>
          <a:bodyPr wrap="square" lIns="0" tIns="0" rIns="0" bIns="0" rtlCol="0"/>
          <a:lstStyle/>
          <a:p>
            <a:endParaRPr/>
          </a:p>
        </p:txBody>
      </p:sp>
      <p:sp>
        <p:nvSpPr>
          <p:cNvPr id="5" name="object 5"/>
          <p:cNvSpPr txBox="1"/>
          <p:nvPr/>
        </p:nvSpPr>
        <p:spPr>
          <a:xfrm>
            <a:off x="76200" y="495683"/>
            <a:ext cx="8763000" cy="3206006"/>
          </a:xfrm>
          <a:prstGeom prst="rect">
            <a:avLst/>
          </a:prstGeom>
        </p:spPr>
        <p:txBody>
          <a:bodyPr vert="horz" wrap="square" lIns="0" tIns="12700" rIns="0" bIns="0" rtlCol="0">
            <a:spAutoFit/>
          </a:bodyPr>
          <a:lstStyle/>
          <a:p>
            <a:pPr marL="12700" marR="5080">
              <a:lnSpc>
                <a:spcPct val="100000"/>
              </a:lnSpc>
              <a:spcBef>
                <a:spcPts val="100"/>
              </a:spcBef>
              <a:buClr>
                <a:srgbClr val="009EFE"/>
              </a:buClr>
              <a:tabLst>
                <a:tab pos="299085" algn="l"/>
                <a:tab pos="299720" algn="l"/>
              </a:tabLst>
            </a:pPr>
            <a:r>
              <a:rPr lang="en-US" sz="2200" b="1" i="1" spc="-5" dirty="0" smtClean="0">
                <a:solidFill>
                  <a:srgbClr val="FF0000"/>
                </a:solidFill>
                <a:latin typeface="Arial"/>
                <a:cs typeface="Arial"/>
              </a:rPr>
              <a:t>Surfactants: </a:t>
            </a:r>
            <a:r>
              <a:rPr lang="en-US" i="1" spc="-5" dirty="0" smtClean="0">
                <a:latin typeface="Arial"/>
                <a:cs typeface="Arial"/>
              </a:rPr>
              <a:t>contracted from </a:t>
            </a:r>
            <a:r>
              <a:rPr lang="en-US" b="1" spc="-5" dirty="0" smtClean="0">
                <a:latin typeface="Arial"/>
                <a:cs typeface="Arial"/>
              </a:rPr>
              <a:t>SURFACE ACTIVE AGENTS, </a:t>
            </a:r>
            <a:r>
              <a:rPr lang="en-US" i="1" spc="-5" dirty="0" smtClean="0">
                <a:latin typeface="Arial"/>
                <a:cs typeface="Arial"/>
              </a:rPr>
              <a:t>these are </a:t>
            </a:r>
            <a:r>
              <a:rPr lang="en-US" b="1" spc="-5" dirty="0" smtClean="0">
                <a:latin typeface="Arial"/>
                <a:cs typeface="Arial"/>
              </a:rPr>
              <a:t>ADDITIVES </a:t>
            </a:r>
            <a:r>
              <a:rPr lang="en-US" i="1" spc="-5" dirty="0" smtClean="0">
                <a:latin typeface="Arial"/>
                <a:cs typeface="Arial"/>
              </a:rPr>
              <a:t>which reduce surface tension of a liquid  and may form micelles thereby :</a:t>
            </a:r>
          </a:p>
          <a:p>
            <a:pPr marL="755650" marR="5080" lvl="1" indent="-285750">
              <a:spcBef>
                <a:spcPts val="100"/>
              </a:spcBef>
              <a:buClr>
                <a:srgbClr val="009EFE"/>
              </a:buClr>
              <a:buFont typeface="Wingdings" panose="05000000000000000000" pitchFamily="2" charset="2"/>
              <a:buChar char="§"/>
              <a:tabLst>
                <a:tab pos="571500" algn="l"/>
                <a:tab pos="685800" algn="l"/>
              </a:tabLst>
            </a:pPr>
            <a:r>
              <a:rPr lang="en-US" i="1" spc="-5" dirty="0" smtClean="0">
                <a:latin typeface="Arial"/>
                <a:cs typeface="Arial"/>
              </a:rPr>
              <a:t>improve</a:t>
            </a:r>
            <a:r>
              <a:rPr lang="en-US" b="1" spc="-5" dirty="0" smtClean="0">
                <a:latin typeface="Arial"/>
                <a:cs typeface="Arial"/>
              </a:rPr>
              <a:t> WETTING (wetting agents)</a:t>
            </a:r>
          </a:p>
          <a:p>
            <a:pPr marL="469900" marR="5080" lvl="1">
              <a:spcBef>
                <a:spcPts val="100"/>
              </a:spcBef>
              <a:buClr>
                <a:srgbClr val="009EFE"/>
              </a:buClr>
              <a:tabLst>
                <a:tab pos="571500" algn="l"/>
                <a:tab pos="685800" algn="l"/>
              </a:tabLst>
            </a:pPr>
            <a:r>
              <a:rPr lang="en-US" sz="1600" spc="-5" dirty="0">
                <a:latin typeface="Arial"/>
                <a:cs typeface="Arial"/>
              </a:rPr>
              <a:t> </a:t>
            </a:r>
            <a:r>
              <a:rPr lang="en-US" sz="1600" spc="-5" dirty="0" smtClean="0">
                <a:latin typeface="Arial"/>
                <a:cs typeface="Arial"/>
              </a:rPr>
              <a:t>      - overcome the cohesive tendency of water</a:t>
            </a:r>
          </a:p>
          <a:p>
            <a:pPr marL="755650" marR="5080" lvl="1" indent="-285750">
              <a:spcBef>
                <a:spcPts val="100"/>
              </a:spcBef>
              <a:buClr>
                <a:srgbClr val="009EFE"/>
              </a:buClr>
              <a:buFont typeface="Wingdings" panose="05000000000000000000" pitchFamily="2" charset="2"/>
              <a:buChar char="§"/>
              <a:tabLst>
                <a:tab pos="299085" algn="l"/>
                <a:tab pos="299720" algn="l"/>
              </a:tabLst>
            </a:pPr>
            <a:r>
              <a:rPr lang="en-US" i="1" spc="-5" dirty="0" smtClean="0">
                <a:latin typeface="Arial"/>
                <a:cs typeface="Arial"/>
              </a:rPr>
              <a:t>help </a:t>
            </a:r>
            <a:r>
              <a:rPr lang="en-US" b="1" spc="-5" dirty="0" smtClean="0">
                <a:latin typeface="Arial"/>
                <a:cs typeface="Arial"/>
              </a:rPr>
              <a:t>DIPSERSE </a:t>
            </a:r>
            <a:r>
              <a:rPr lang="en-US" i="1" spc="-5" dirty="0" smtClean="0">
                <a:latin typeface="Arial"/>
                <a:cs typeface="Arial"/>
              </a:rPr>
              <a:t>pigments</a:t>
            </a:r>
            <a:r>
              <a:rPr lang="en-US" b="1" spc="-5" dirty="0" smtClean="0">
                <a:latin typeface="Arial"/>
                <a:cs typeface="Arial"/>
              </a:rPr>
              <a:t> (DISPERSANTS)</a:t>
            </a:r>
          </a:p>
          <a:p>
            <a:pPr marL="469900" marR="5080" lvl="1">
              <a:spcBef>
                <a:spcPts val="100"/>
              </a:spcBef>
              <a:buClr>
                <a:srgbClr val="009EFE"/>
              </a:buClr>
              <a:tabLst>
                <a:tab pos="299085" algn="l"/>
                <a:tab pos="299720" algn="l"/>
              </a:tabLst>
            </a:pPr>
            <a:r>
              <a:rPr lang="en-US" b="1" spc="-5" dirty="0">
                <a:latin typeface="Arial"/>
                <a:cs typeface="Arial"/>
              </a:rPr>
              <a:t> </a:t>
            </a:r>
            <a:r>
              <a:rPr lang="en-US" b="1" spc="-5" dirty="0" smtClean="0">
                <a:latin typeface="Arial"/>
                <a:cs typeface="Arial"/>
              </a:rPr>
              <a:t>      </a:t>
            </a:r>
            <a:r>
              <a:rPr lang="en-US" sz="1600" spc="-5" dirty="0" smtClean="0">
                <a:latin typeface="Arial"/>
                <a:cs typeface="Arial"/>
              </a:rPr>
              <a:t>- absorbs onto pigment and assists in its wetting in water</a:t>
            </a:r>
          </a:p>
          <a:p>
            <a:pPr marL="469900" marR="5080" lvl="1">
              <a:spcBef>
                <a:spcPts val="100"/>
              </a:spcBef>
              <a:buClr>
                <a:srgbClr val="009EFE"/>
              </a:buClr>
              <a:tabLst>
                <a:tab pos="299085" algn="l"/>
                <a:tab pos="299720" algn="l"/>
              </a:tabLst>
            </a:pPr>
            <a:r>
              <a:rPr lang="en-US" sz="1600" b="1" spc="-5" dirty="0">
                <a:latin typeface="Arial"/>
                <a:cs typeface="Arial"/>
              </a:rPr>
              <a:t> </a:t>
            </a:r>
            <a:r>
              <a:rPr lang="en-US" sz="1600" b="1" spc="-5" dirty="0" smtClean="0">
                <a:latin typeface="Arial"/>
                <a:cs typeface="Arial"/>
              </a:rPr>
              <a:t>       </a:t>
            </a:r>
            <a:r>
              <a:rPr lang="en-US" sz="1600" spc="-5" dirty="0" smtClean="0">
                <a:latin typeface="Arial"/>
                <a:cs typeface="Arial"/>
              </a:rPr>
              <a:t>- facilitates wetting of gases on pigment surface which cannot be removed via grinding</a:t>
            </a:r>
            <a:endParaRPr lang="en-US" b="1" spc="-5" dirty="0" smtClean="0">
              <a:latin typeface="Arial"/>
              <a:cs typeface="Arial"/>
            </a:endParaRPr>
          </a:p>
          <a:p>
            <a:pPr marL="755650" marR="5080" lvl="1" indent="-285750">
              <a:spcBef>
                <a:spcPts val="100"/>
              </a:spcBef>
              <a:buClr>
                <a:srgbClr val="009EFE"/>
              </a:buClr>
              <a:buFont typeface="Wingdings" panose="05000000000000000000" pitchFamily="2" charset="2"/>
              <a:buChar char="§"/>
              <a:tabLst>
                <a:tab pos="299085" algn="l"/>
                <a:tab pos="299720" algn="l"/>
              </a:tabLst>
            </a:pPr>
            <a:r>
              <a:rPr lang="en-US" i="1" spc="-5" dirty="0" smtClean="0">
                <a:latin typeface="Arial"/>
                <a:cs typeface="Arial"/>
              </a:rPr>
              <a:t>inhibit foam</a:t>
            </a:r>
            <a:r>
              <a:rPr lang="en-US" b="1" i="1" spc="-5" dirty="0" smtClean="0">
                <a:latin typeface="Arial"/>
                <a:cs typeface="Arial"/>
              </a:rPr>
              <a:t> </a:t>
            </a:r>
            <a:r>
              <a:rPr lang="en-US" b="1" spc="-5" dirty="0" smtClean="0">
                <a:latin typeface="Arial"/>
                <a:cs typeface="Arial"/>
              </a:rPr>
              <a:t>(DEFOAMERS)</a:t>
            </a:r>
          </a:p>
          <a:p>
            <a:pPr marL="755650" marR="5080" lvl="1" indent="-285750">
              <a:spcBef>
                <a:spcPts val="100"/>
              </a:spcBef>
              <a:buClr>
                <a:srgbClr val="009EFE"/>
              </a:buClr>
              <a:buFont typeface="Wingdings" panose="05000000000000000000" pitchFamily="2" charset="2"/>
              <a:buChar char="§"/>
              <a:tabLst>
                <a:tab pos="299085" algn="l"/>
                <a:tab pos="299720" algn="l"/>
              </a:tabLst>
            </a:pPr>
            <a:r>
              <a:rPr lang="en-US" i="1" spc="-5" dirty="0" smtClean="0">
                <a:latin typeface="Arial"/>
                <a:cs typeface="Arial"/>
              </a:rPr>
              <a:t>emulsify </a:t>
            </a:r>
            <a:r>
              <a:rPr lang="en-US" b="1" spc="-5" dirty="0" smtClean="0">
                <a:latin typeface="Arial"/>
                <a:cs typeface="Arial"/>
              </a:rPr>
              <a:t>(EMULSIFERS) </a:t>
            </a:r>
          </a:p>
          <a:p>
            <a:pPr marL="12700" marR="5080">
              <a:lnSpc>
                <a:spcPct val="100000"/>
              </a:lnSpc>
              <a:spcBef>
                <a:spcPts val="100"/>
              </a:spcBef>
              <a:buClr>
                <a:srgbClr val="009EFE"/>
              </a:buClr>
              <a:tabLst>
                <a:tab pos="299085" algn="l"/>
                <a:tab pos="299720" algn="l"/>
              </a:tabLst>
            </a:pPr>
            <a:r>
              <a:rPr lang="en-US" b="1" spc="-5" dirty="0">
                <a:latin typeface="Arial"/>
                <a:cs typeface="Arial"/>
              </a:rPr>
              <a:t> </a:t>
            </a:r>
            <a:r>
              <a:rPr lang="en-US" b="1" spc="-5" dirty="0" smtClean="0">
                <a:latin typeface="Arial"/>
                <a:cs typeface="Arial"/>
              </a:rPr>
              <a:t>               -</a:t>
            </a:r>
            <a:r>
              <a:rPr lang="en-US" sz="1600" spc="-5" dirty="0" smtClean="0">
                <a:latin typeface="Arial"/>
                <a:cs typeface="Arial"/>
              </a:rPr>
              <a:t> lower interfacial tension and stabilize polymer particles</a:t>
            </a:r>
            <a:endParaRPr lang="en-US" b="1" spc="-5" dirty="0" smtClean="0">
              <a:latin typeface="Arial"/>
              <a:cs typeface="Arial"/>
            </a:endParaRPr>
          </a:p>
          <a:p>
            <a:pPr marL="299085" marR="5080" indent="-286385">
              <a:lnSpc>
                <a:spcPct val="100000"/>
              </a:lnSpc>
              <a:spcBef>
                <a:spcPts val="100"/>
              </a:spcBef>
              <a:buClr>
                <a:srgbClr val="009EFE"/>
              </a:buClr>
              <a:buFont typeface="Arial"/>
              <a:buChar char="•"/>
              <a:tabLst>
                <a:tab pos="299085" algn="l"/>
                <a:tab pos="299720" algn="l"/>
              </a:tabLst>
            </a:pPr>
            <a:endParaRPr lang="en-US" sz="1800" b="1" spc="-5" dirty="0">
              <a:latin typeface="Arial"/>
              <a:cs typeface="Arial"/>
            </a:endParaRPr>
          </a:p>
        </p:txBody>
      </p:sp>
      <p:sp>
        <p:nvSpPr>
          <p:cNvPr id="10" name="object 10"/>
          <p:cNvSpPr/>
          <p:nvPr/>
        </p:nvSpPr>
        <p:spPr>
          <a:xfrm>
            <a:off x="4762504" y="35055"/>
            <a:ext cx="649223" cy="902207"/>
          </a:xfrm>
          <a:prstGeom prst="rect">
            <a:avLst/>
          </a:prstGeom>
          <a:blipFill>
            <a:blip r:embed="rId2"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76200" y="76200"/>
            <a:ext cx="8788400" cy="505267"/>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B0F0"/>
                </a:solidFill>
              </a:rPr>
              <a:t>Surfactants </a:t>
            </a:r>
            <a:r>
              <a:rPr lang="en-US" dirty="0" smtClean="0">
                <a:solidFill>
                  <a:srgbClr val="00B0F0"/>
                </a:solidFill>
              </a:rPr>
              <a:t>–</a:t>
            </a:r>
            <a:r>
              <a:rPr spc="-70" dirty="0" smtClean="0">
                <a:solidFill>
                  <a:srgbClr val="00B0F0"/>
                </a:solidFill>
              </a:rPr>
              <a:t> </a:t>
            </a:r>
            <a:r>
              <a:rPr lang="en-US" spc="-5" dirty="0" smtClean="0">
                <a:solidFill>
                  <a:srgbClr val="00B0F0"/>
                </a:solidFill>
              </a:rPr>
              <a:t>Definition</a:t>
            </a:r>
            <a:endParaRPr spc="-5" dirty="0">
              <a:solidFill>
                <a:srgbClr val="00B0F0"/>
              </a:solidFill>
            </a:endParaRPr>
          </a:p>
        </p:txBody>
      </p:sp>
      <p:sp>
        <p:nvSpPr>
          <p:cNvPr id="15" name="Rectangle 14"/>
          <p:cNvSpPr/>
          <p:nvPr/>
        </p:nvSpPr>
        <p:spPr>
          <a:xfrm>
            <a:off x="47625" y="3429000"/>
            <a:ext cx="7673527" cy="1590179"/>
          </a:xfrm>
          <a:prstGeom prst="rect">
            <a:avLst/>
          </a:prstGeom>
        </p:spPr>
        <p:txBody>
          <a:bodyPr wrap="square">
            <a:spAutoFit/>
          </a:bodyPr>
          <a:lstStyle/>
          <a:p>
            <a:pPr marL="12700" marR="5080">
              <a:lnSpc>
                <a:spcPct val="100000"/>
              </a:lnSpc>
              <a:spcBef>
                <a:spcPts val="100"/>
              </a:spcBef>
              <a:buClr>
                <a:srgbClr val="009EFE"/>
              </a:buClr>
              <a:tabLst>
                <a:tab pos="299085" algn="l"/>
                <a:tab pos="299720" algn="l"/>
              </a:tabLst>
            </a:pPr>
            <a:r>
              <a:rPr lang="en-US" sz="2200" b="1" i="1" spc="-5" dirty="0">
                <a:solidFill>
                  <a:srgbClr val="FF0000"/>
                </a:solidFill>
                <a:latin typeface="Arial"/>
                <a:cs typeface="Arial"/>
              </a:rPr>
              <a:t>Surfactants</a:t>
            </a:r>
            <a:r>
              <a:rPr lang="en-US" sz="2000" b="1" spc="-5" dirty="0">
                <a:latin typeface="Arial"/>
                <a:cs typeface="Arial"/>
              </a:rPr>
              <a:t> </a:t>
            </a:r>
            <a:r>
              <a:rPr lang="en-US" sz="2000" spc="-5" dirty="0">
                <a:latin typeface="Arial"/>
                <a:cs typeface="Arial"/>
              </a:rPr>
              <a:t>are classified by their charge</a:t>
            </a:r>
          </a:p>
          <a:p>
            <a:pPr marL="12700" marR="5080">
              <a:lnSpc>
                <a:spcPct val="100000"/>
              </a:lnSpc>
              <a:spcBef>
                <a:spcPts val="100"/>
              </a:spcBef>
              <a:buClr>
                <a:srgbClr val="009EFE"/>
              </a:buClr>
              <a:tabLst>
                <a:tab pos="299085" algn="l"/>
                <a:tab pos="299720" algn="l"/>
              </a:tabLst>
            </a:pPr>
            <a:r>
              <a:rPr lang="en-US" b="1" spc="-5" dirty="0">
                <a:latin typeface="Arial"/>
                <a:cs typeface="Arial"/>
              </a:rPr>
              <a:t>     - ANIONIC: </a:t>
            </a:r>
            <a:r>
              <a:rPr lang="en-US" b="1" i="1" spc="-5" dirty="0">
                <a:latin typeface="Arial"/>
                <a:cs typeface="Arial"/>
              </a:rPr>
              <a:t>negatively</a:t>
            </a:r>
            <a:r>
              <a:rPr lang="en-US" spc="-5" dirty="0">
                <a:latin typeface="Arial"/>
                <a:cs typeface="Arial"/>
              </a:rPr>
              <a:t> charged </a:t>
            </a:r>
            <a:r>
              <a:rPr lang="en-US" spc="-5" dirty="0" err="1">
                <a:latin typeface="Arial"/>
                <a:cs typeface="Arial"/>
              </a:rPr>
              <a:t>hydrophile</a:t>
            </a:r>
            <a:endParaRPr lang="en-US" spc="-5" dirty="0">
              <a:latin typeface="Arial"/>
              <a:cs typeface="Arial"/>
            </a:endParaRPr>
          </a:p>
          <a:p>
            <a:pPr marL="12700" marR="5080">
              <a:lnSpc>
                <a:spcPct val="100000"/>
              </a:lnSpc>
              <a:spcBef>
                <a:spcPts val="100"/>
              </a:spcBef>
              <a:buClr>
                <a:srgbClr val="009EFE"/>
              </a:buClr>
              <a:tabLst>
                <a:tab pos="299085" algn="l"/>
                <a:tab pos="299720" algn="l"/>
              </a:tabLst>
            </a:pPr>
            <a:r>
              <a:rPr lang="en-US" b="1" spc="-5" dirty="0">
                <a:latin typeface="Arial"/>
                <a:cs typeface="Arial"/>
              </a:rPr>
              <a:t>     - CATIONIC: </a:t>
            </a:r>
            <a:r>
              <a:rPr lang="en-US" b="1" i="1" spc="-5" dirty="0">
                <a:latin typeface="Arial"/>
                <a:cs typeface="Arial"/>
              </a:rPr>
              <a:t>positively </a:t>
            </a:r>
            <a:r>
              <a:rPr lang="en-US" spc="-5" dirty="0">
                <a:latin typeface="Arial"/>
                <a:cs typeface="Arial"/>
              </a:rPr>
              <a:t>charged </a:t>
            </a:r>
            <a:r>
              <a:rPr lang="en-US" spc="-5" dirty="0" err="1">
                <a:latin typeface="Arial"/>
                <a:cs typeface="Arial"/>
              </a:rPr>
              <a:t>hydrophile</a:t>
            </a:r>
            <a:endParaRPr lang="en-US" spc="-5" dirty="0">
              <a:latin typeface="Arial"/>
              <a:cs typeface="Arial"/>
            </a:endParaRPr>
          </a:p>
          <a:p>
            <a:pPr marL="12700" marR="5080">
              <a:lnSpc>
                <a:spcPct val="100000"/>
              </a:lnSpc>
              <a:spcBef>
                <a:spcPts val="100"/>
              </a:spcBef>
              <a:buClr>
                <a:srgbClr val="009EFE"/>
              </a:buClr>
              <a:tabLst>
                <a:tab pos="299085" algn="l"/>
                <a:tab pos="299720" algn="l"/>
              </a:tabLst>
            </a:pPr>
            <a:r>
              <a:rPr lang="en-US" b="1" spc="-5" dirty="0">
                <a:latin typeface="Arial"/>
                <a:cs typeface="Arial"/>
              </a:rPr>
              <a:t>     - NONIONIC: </a:t>
            </a:r>
            <a:r>
              <a:rPr lang="en-US" spc="-5" dirty="0" err="1">
                <a:latin typeface="Arial"/>
                <a:cs typeface="Arial"/>
              </a:rPr>
              <a:t>hydrophile</a:t>
            </a:r>
            <a:r>
              <a:rPr lang="en-US" spc="-5" dirty="0">
                <a:latin typeface="Arial"/>
                <a:cs typeface="Arial"/>
              </a:rPr>
              <a:t> with </a:t>
            </a:r>
            <a:r>
              <a:rPr lang="en-US" b="1" i="1" spc="-5" dirty="0">
                <a:latin typeface="Arial"/>
                <a:cs typeface="Arial"/>
              </a:rPr>
              <a:t>NO charge</a:t>
            </a:r>
            <a:endParaRPr lang="en-US" i="1" spc="-5" dirty="0">
              <a:latin typeface="Arial"/>
              <a:cs typeface="Arial"/>
            </a:endParaRPr>
          </a:p>
          <a:p>
            <a:pPr marL="12700" marR="5080">
              <a:lnSpc>
                <a:spcPct val="100000"/>
              </a:lnSpc>
              <a:spcBef>
                <a:spcPts val="100"/>
              </a:spcBef>
              <a:buClr>
                <a:srgbClr val="009EFE"/>
              </a:buClr>
              <a:tabLst>
                <a:tab pos="299085" algn="l"/>
                <a:tab pos="299720" algn="l"/>
              </a:tabLst>
            </a:pPr>
            <a:r>
              <a:rPr lang="en-US" b="1" spc="-5" dirty="0">
                <a:latin typeface="Arial"/>
                <a:cs typeface="Arial"/>
              </a:rPr>
              <a:t>     - AMPHOTERIC: charge on </a:t>
            </a:r>
            <a:r>
              <a:rPr lang="en-US" b="1" spc="-5" dirty="0" err="1">
                <a:latin typeface="Arial"/>
                <a:cs typeface="Arial"/>
              </a:rPr>
              <a:t>hydrophile</a:t>
            </a:r>
            <a:r>
              <a:rPr lang="en-US" b="1" spc="-5" dirty="0">
                <a:latin typeface="Arial"/>
                <a:cs typeface="Arial"/>
              </a:rPr>
              <a:t> dependent upon pH</a:t>
            </a:r>
            <a:endParaRPr lang="en-US" dirty="0"/>
          </a:p>
        </p:txBody>
      </p:sp>
      <p:sp>
        <p:nvSpPr>
          <p:cNvPr id="16" name="object 12"/>
          <p:cNvSpPr/>
          <p:nvPr/>
        </p:nvSpPr>
        <p:spPr>
          <a:xfrm>
            <a:off x="2286000" y="4990604"/>
            <a:ext cx="3962392" cy="438147"/>
          </a:xfrm>
          <a:prstGeom prst="rect">
            <a:avLst/>
          </a:prstGeom>
          <a:blipFill>
            <a:blip r:embed="rId3" cstate="print"/>
            <a:stretch>
              <a:fillRect/>
            </a:stretch>
          </a:blipFill>
        </p:spPr>
        <p:txBody>
          <a:bodyPr wrap="square" lIns="0" tIns="0" rIns="0" bIns="0" rtlCol="0"/>
          <a:lstStyle/>
          <a:p>
            <a:endParaRPr/>
          </a:p>
        </p:txBody>
      </p:sp>
      <p:sp>
        <p:nvSpPr>
          <p:cNvPr id="17" name="object 13"/>
          <p:cNvSpPr txBox="1"/>
          <p:nvPr/>
        </p:nvSpPr>
        <p:spPr>
          <a:xfrm>
            <a:off x="1538654" y="5428751"/>
            <a:ext cx="6182498" cy="1206099"/>
          </a:xfrm>
          <a:prstGeom prst="rect">
            <a:avLst/>
          </a:prstGeom>
        </p:spPr>
        <p:txBody>
          <a:bodyPr vert="horz" wrap="square" lIns="0" tIns="13335" rIns="0" bIns="0" rtlCol="0">
            <a:spAutoFit/>
          </a:bodyPr>
          <a:lstStyle/>
          <a:p>
            <a:pPr marL="12700">
              <a:lnSpc>
                <a:spcPct val="100000"/>
              </a:lnSpc>
              <a:spcBef>
                <a:spcPts val="105"/>
              </a:spcBef>
              <a:tabLst>
                <a:tab pos="3517265" algn="l"/>
              </a:tabLst>
            </a:pPr>
            <a:r>
              <a:rPr sz="1400" u="heavy" spc="-5" dirty="0">
                <a:latin typeface="Arial"/>
                <a:cs typeface="Arial"/>
              </a:rPr>
              <a:t>Hydrophilic Head</a:t>
            </a:r>
            <a:r>
              <a:rPr sz="1400" spc="-5" dirty="0">
                <a:latin typeface="Arial"/>
                <a:cs typeface="Arial"/>
              </a:rPr>
              <a:t>	</a:t>
            </a:r>
            <a:r>
              <a:rPr sz="1400" u="heavy" spc="-5" dirty="0">
                <a:latin typeface="Arial"/>
                <a:cs typeface="Arial"/>
              </a:rPr>
              <a:t>Hydrophobic</a:t>
            </a:r>
            <a:r>
              <a:rPr sz="1400" u="heavy" spc="-120" dirty="0">
                <a:latin typeface="Arial"/>
                <a:cs typeface="Arial"/>
              </a:rPr>
              <a:t> </a:t>
            </a:r>
            <a:r>
              <a:rPr sz="1400" u="heavy" spc="-45" dirty="0">
                <a:latin typeface="Arial"/>
                <a:cs typeface="Arial"/>
              </a:rPr>
              <a:t>Tail</a:t>
            </a:r>
            <a:endParaRPr sz="1400" dirty="0">
              <a:latin typeface="Arial"/>
              <a:cs typeface="Arial"/>
            </a:endParaRPr>
          </a:p>
          <a:p>
            <a:pPr>
              <a:lnSpc>
                <a:spcPct val="100000"/>
              </a:lnSpc>
              <a:spcBef>
                <a:spcPts val="45"/>
              </a:spcBef>
            </a:pPr>
            <a:endParaRPr sz="2150" dirty="0">
              <a:latin typeface="Times New Roman"/>
              <a:cs typeface="Times New Roman"/>
            </a:endParaRPr>
          </a:p>
          <a:p>
            <a:pPr marL="658495" indent="-161290">
              <a:lnSpc>
                <a:spcPct val="100000"/>
              </a:lnSpc>
              <a:buChar char="•"/>
              <a:tabLst>
                <a:tab pos="659130" algn="l"/>
              </a:tabLst>
            </a:pPr>
            <a:r>
              <a:rPr sz="1400" spc="-5" dirty="0" err="1" smtClean="0">
                <a:latin typeface="Arial"/>
                <a:cs typeface="Arial"/>
              </a:rPr>
              <a:t>Hydrophillic</a:t>
            </a:r>
            <a:r>
              <a:rPr sz="1400" spc="-5" dirty="0" smtClean="0">
                <a:latin typeface="Arial"/>
                <a:cs typeface="Arial"/>
              </a:rPr>
              <a:t> </a:t>
            </a:r>
            <a:r>
              <a:rPr sz="1400" spc="-5" dirty="0">
                <a:latin typeface="Arial"/>
                <a:cs typeface="Arial"/>
              </a:rPr>
              <a:t>Groups  </a:t>
            </a:r>
            <a:r>
              <a:rPr sz="1400" dirty="0">
                <a:latin typeface="Arial"/>
                <a:cs typeface="Arial"/>
              </a:rPr>
              <a:t>- </a:t>
            </a:r>
            <a:r>
              <a:rPr sz="1400" spc="-10" dirty="0">
                <a:latin typeface="Arial"/>
                <a:cs typeface="Arial"/>
              </a:rPr>
              <a:t>Water </a:t>
            </a:r>
            <a:r>
              <a:rPr lang="en-US" sz="1400" spc="-10" dirty="0" smtClean="0">
                <a:latin typeface="Arial"/>
                <a:cs typeface="Arial"/>
              </a:rPr>
              <a:t>“loving” ,polar, </a:t>
            </a:r>
            <a:r>
              <a:rPr sz="1400" spc="-5" dirty="0" smtClean="0">
                <a:latin typeface="Arial"/>
                <a:cs typeface="Arial"/>
              </a:rPr>
              <a:t>soluble</a:t>
            </a:r>
            <a:r>
              <a:rPr sz="1400" spc="-65" dirty="0" smtClean="0">
                <a:latin typeface="Arial"/>
                <a:cs typeface="Arial"/>
              </a:rPr>
              <a:t> </a:t>
            </a:r>
            <a:r>
              <a:rPr sz="1400" spc="-5" dirty="0" smtClean="0">
                <a:latin typeface="Arial"/>
                <a:cs typeface="Arial"/>
              </a:rPr>
              <a:t>groups</a:t>
            </a:r>
            <a:r>
              <a:rPr lang="en-US" sz="1400" spc="-5" dirty="0" smtClean="0">
                <a:latin typeface="Arial"/>
                <a:cs typeface="Arial"/>
              </a:rPr>
              <a:t> Hydrophobic Groups </a:t>
            </a:r>
            <a:r>
              <a:rPr lang="en-US" sz="1400" dirty="0" smtClean="0">
                <a:latin typeface="Arial"/>
                <a:cs typeface="Arial"/>
              </a:rPr>
              <a:t>- </a:t>
            </a:r>
            <a:r>
              <a:rPr lang="en-US" sz="1400" spc="-10" dirty="0" smtClean="0">
                <a:latin typeface="Arial"/>
                <a:cs typeface="Arial"/>
              </a:rPr>
              <a:t>Water </a:t>
            </a:r>
            <a:r>
              <a:rPr lang="en-US" sz="1400" spc="-5" dirty="0" smtClean="0">
                <a:latin typeface="Arial"/>
                <a:cs typeface="Arial"/>
              </a:rPr>
              <a:t>insoluble (hydrocarbon chain)</a:t>
            </a:r>
            <a:r>
              <a:rPr lang="en-US" sz="1400" spc="-110" dirty="0" smtClean="0">
                <a:latin typeface="Arial"/>
                <a:cs typeface="Arial"/>
              </a:rPr>
              <a:t> </a:t>
            </a:r>
            <a:r>
              <a:rPr lang="en-US" sz="1400" spc="-5" dirty="0" smtClean="0">
                <a:latin typeface="Arial"/>
                <a:cs typeface="Arial"/>
              </a:rPr>
              <a:t>groups</a:t>
            </a:r>
            <a:endParaRPr lang="en-US" sz="1400" dirty="0" smtClean="0">
              <a:latin typeface="Arial"/>
              <a:cs typeface="Arial"/>
            </a:endParaRPr>
          </a:p>
          <a:p>
            <a:pPr marL="658495" indent="-161290">
              <a:lnSpc>
                <a:spcPct val="100000"/>
              </a:lnSpc>
              <a:buChar char="•"/>
              <a:tabLst>
                <a:tab pos="659130" algn="l"/>
              </a:tabLst>
            </a:pPr>
            <a:endParaRPr sz="1400" dirty="0">
              <a:latin typeface="Arial"/>
              <a:cs typeface="Arial"/>
            </a:endParaRPr>
          </a:p>
        </p:txBody>
      </p:sp>
    </p:spTree>
    <p:extLst>
      <p:ext uri="{BB962C8B-B14F-4D97-AF65-F5344CB8AC3E}">
        <p14:creationId xmlns:p14="http://schemas.microsoft.com/office/powerpoint/2010/main" val="1952490300"/>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152400"/>
            <a:ext cx="4074379" cy="537785"/>
          </a:xfrm>
          <a:prstGeom prst="rect">
            <a:avLst/>
          </a:prstGeom>
          <a:noFill/>
          <a:ln>
            <a:miter lim="800000"/>
            <a:headEnd/>
            <a:tailEnd/>
          </a:ln>
        </p:spPr>
        <p:txBody>
          <a:bodyPr vert="horz" wrap="none" lIns="56131" tIns="22452" rIns="56131" bIns="22452" numCol="1" anchor="t" anchorCtr="0" compatLnSpc="1">
            <a:prstTxWarp prst="textNoShape">
              <a:avLst/>
            </a:prstTxWarp>
            <a:spAutoFit/>
          </a:bodyPr>
          <a:lstStyle>
            <a:lvl1pPr>
              <a:defRPr sz="3200" b="1" i="0">
                <a:solidFill>
                  <a:srgbClr val="004F7F"/>
                </a:solidFill>
                <a:latin typeface="Arial"/>
                <a:ea typeface="+mj-ea"/>
                <a:cs typeface="Arial"/>
              </a:defRPr>
            </a:lvl1pPr>
          </a:lstStyle>
          <a:p>
            <a:r>
              <a:rPr lang="en-US" kern="0" dirty="0" smtClean="0">
                <a:solidFill>
                  <a:srgbClr val="00B0F0"/>
                </a:solidFill>
              </a:rPr>
              <a:t>Surfactant Features </a:t>
            </a:r>
            <a:endParaRPr lang="en-US" kern="0" dirty="0">
              <a:solidFill>
                <a:srgbClr val="00B0F0"/>
              </a:solidFill>
            </a:endParaRPr>
          </a:p>
        </p:txBody>
      </p:sp>
      <p:sp>
        <p:nvSpPr>
          <p:cNvPr id="5" name="TextBox 4"/>
          <p:cNvSpPr txBox="1"/>
          <p:nvPr/>
        </p:nvSpPr>
        <p:spPr>
          <a:xfrm>
            <a:off x="76200" y="671135"/>
            <a:ext cx="8501045" cy="1200329"/>
          </a:xfrm>
          <a:prstGeom prst="rect">
            <a:avLst/>
          </a:prstGeom>
          <a:noFill/>
        </p:spPr>
        <p:txBody>
          <a:bodyPr wrap="none" rtlCol="0">
            <a:spAutoFit/>
          </a:bodyPr>
          <a:lstStyle/>
          <a:p>
            <a:r>
              <a:rPr lang="en-US" b="1" u="sng" dirty="0" smtClean="0">
                <a:latin typeface="Arial" panose="020B0604020202020204" pitchFamily="34" charset="0"/>
                <a:cs typeface="Arial" panose="020B0604020202020204" pitchFamily="34" charset="0"/>
              </a:rPr>
              <a:t>Dynamic Surface Tension Reduction</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Nature and concentration of the Surfactant determines </a:t>
            </a:r>
            <a:r>
              <a:rPr lang="en-US" b="1" i="1" dirty="0" smtClean="0">
                <a:latin typeface="Arial" panose="020B0604020202020204" pitchFamily="34" charset="0"/>
                <a:cs typeface="Arial" panose="020B0604020202020204" pitchFamily="34" charset="0"/>
              </a:rPr>
              <a:t>how much </a:t>
            </a:r>
            <a:r>
              <a:rPr lang="en-US" dirty="0" smtClean="0">
                <a:latin typeface="Arial" panose="020B0604020202020204" pitchFamily="34" charset="0"/>
                <a:cs typeface="Arial" panose="020B0604020202020204" pitchFamily="34" charset="0"/>
              </a:rPr>
              <a:t>the surface </a:t>
            </a:r>
          </a:p>
          <a:p>
            <a:r>
              <a:rPr lang="en-US" dirty="0" smtClean="0">
                <a:latin typeface="Arial" panose="020B0604020202020204" pitchFamily="34" charset="0"/>
                <a:cs typeface="Arial" panose="020B0604020202020204" pitchFamily="34" charset="0"/>
              </a:rPr>
              <a:t>     tension can be reduced</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Speed of diffusion determines </a:t>
            </a:r>
            <a:r>
              <a:rPr lang="en-US" b="1" i="1" dirty="0" smtClean="0">
                <a:latin typeface="Arial" panose="020B0604020202020204" pitchFamily="34" charset="0"/>
                <a:cs typeface="Arial" panose="020B0604020202020204" pitchFamily="34" charset="0"/>
              </a:rPr>
              <a:t>how fast </a:t>
            </a:r>
            <a:r>
              <a:rPr lang="en-US" dirty="0" smtClean="0">
                <a:latin typeface="Arial" panose="020B0604020202020204" pitchFamily="34" charset="0"/>
                <a:cs typeface="Arial" panose="020B0604020202020204" pitchFamily="34" charset="0"/>
              </a:rPr>
              <a:t>wetting/surfactant migration  will occur</a:t>
            </a:r>
            <a:endParaRPr lang="en-US" dirty="0">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308" y="2790825"/>
            <a:ext cx="3455987"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6"/>
          <p:cNvSpPr txBox="1">
            <a:spLocks noChangeArrowheads="1"/>
          </p:cNvSpPr>
          <p:nvPr/>
        </p:nvSpPr>
        <p:spPr bwMode="auto">
          <a:xfrm>
            <a:off x="5042738" y="5715000"/>
            <a:ext cx="360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eaLnBrk="1" hangingPunct="1"/>
            <a:r>
              <a:rPr lang="en-US" sz="1000" b="1" dirty="0">
                <a:solidFill>
                  <a:srgbClr val="1F497D"/>
                </a:solidFill>
                <a:cs typeface="Arial" pitchFamily="34" charset="0"/>
              </a:rPr>
              <a:t>Quick surface tension drop indicates quick migration of surfactant to interfaces.</a:t>
            </a:r>
            <a:endParaRPr lang="en-US" sz="1400" b="1" dirty="0">
              <a:solidFill>
                <a:srgbClr val="1F497D"/>
              </a:solidFill>
              <a:cs typeface="Arial" pitchFamily="34" charset="0"/>
            </a:endParaRPr>
          </a:p>
        </p:txBody>
      </p:sp>
      <p:sp>
        <p:nvSpPr>
          <p:cNvPr id="6" name="TextBox 5"/>
          <p:cNvSpPr txBox="1"/>
          <p:nvPr/>
        </p:nvSpPr>
        <p:spPr>
          <a:xfrm>
            <a:off x="76200" y="1981200"/>
            <a:ext cx="9067800" cy="638636"/>
          </a:xfrm>
          <a:prstGeom prst="rect">
            <a:avLst/>
          </a:prstGeom>
          <a:noFill/>
        </p:spPr>
        <p:txBody>
          <a:bodyPr wrap="square" rtlCol="0">
            <a:spAutoFit/>
          </a:bodyPr>
          <a:lstStyle/>
          <a:p>
            <a:r>
              <a:rPr lang="en-US" sz="1750" b="1" i="1" dirty="0" smtClean="0">
                <a:solidFill>
                  <a:srgbClr val="FF0000"/>
                </a:solidFill>
                <a:latin typeface="Arial" panose="020B0604020202020204" pitchFamily="34" charset="0"/>
                <a:cs typeface="Arial" panose="020B0604020202020204" pitchFamily="34" charset="0"/>
              </a:rPr>
              <a:t>Coating systems need good leveling and flow  to  have an appealing appearance!</a:t>
            </a:r>
          </a:p>
          <a:p>
            <a:endParaRPr lang="en-US" dirty="0" smtClean="0">
              <a:latin typeface="Arial" panose="020B0604020202020204" pitchFamily="34" charset="0"/>
              <a:cs typeface="Arial" panose="020B0604020202020204" pitchFamily="34" charset="0"/>
            </a:endParaRPr>
          </a:p>
        </p:txBody>
      </p:sp>
      <p:sp>
        <p:nvSpPr>
          <p:cNvPr id="8" name="TextBox 7"/>
          <p:cNvSpPr txBox="1"/>
          <p:nvPr/>
        </p:nvSpPr>
        <p:spPr>
          <a:xfrm>
            <a:off x="228600" y="2895600"/>
            <a:ext cx="4809843" cy="2031325"/>
          </a:xfrm>
          <a:prstGeom prst="rect">
            <a:avLst/>
          </a:prstGeom>
          <a:noFill/>
        </p:spPr>
        <p:txBody>
          <a:bodyPr wrap="none" rtlCol="0">
            <a:spAutoFit/>
          </a:bodyPr>
          <a:lstStyle/>
          <a:p>
            <a:r>
              <a:rPr lang="en-US" b="1" u="sng" dirty="0" smtClean="0">
                <a:latin typeface="Arial" panose="020B0604020202020204" pitchFamily="34" charset="0"/>
                <a:cs typeface="Arial" panose="020B0604020202020204" pitchFamily="34" charset="0"/>
              </a:rPr>
              <a:t>Surface Tension related paint film defects</a:t>
            </a:r>
            <a:r>
              <a:rPr lang="en-US"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Orange Peel</a:t>
            </a: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Fish-eyes</a:t>
            </a: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Craters</a:t>
            </a: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De-wetting/Crawling</a:t>
            </a: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Pinholes</a:t>
            </a:r>
          </a:p>
          <a:p>
            <a:pPr marL="285750" indent="-285750">
              <a:buFont typeface="Wingdings" panose="05000000000000000000" pitchFamily="2" charset="2"/>
              <a:buChar char="Ø"/>
            </a:pPr>
            <a:r>
              <a:rPr lang="en-US" dirty="0" err="1" smtClean="0">
                <a:latin typeface="Arial" panose="020B0604020202020204" pitchFamily="34" charset="0"/>
                <a:cs typeface="Arial" panose="020B0604020202020204" pitchFamily="34" charset="0"/>
              </a:rPr>
              <a:t>Silking</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7543800" y="3449597"/>
            <a:ext cx="914400" cy="392415"/>
          </a:xfrm>
          <a:prstGeom prst="rect">
            <a:avLst/>
          </a:prstGeom>
          <a:solidFill>
            <a:schemeClr val="bg1"/>
          </a:solidFill>
        </p:spPr>
        <p:txBody>
          <a:bodyPr wrap="square" rtlCol="0">
            <a:spAutoFit/>
          </a:bodyPr>
          <a:lstStyle/>
          <a:p>
            <a:r>
              <a:rPr lang="en-US" sz="650" dirty="0" smtClean="0">
                <a:latin typeface="Arial" panose="020B0604020202020204" pitchFamily="34" charset="0"/>
                <a:cs typeface="Arial" panose="020B0604020202020204" pitchFamily="34" charset="0"/>
              </a:rPr>
              <a:t>Product #1</a:t>
            </a:r>
          </a:p>
          <a:p>
            <a:r>
              <a:rPr lang="en-US" sz="650" dirty="0" smtClean="0">
                <a:latin typeface="Arial" panose="020B0604020202020204" pitchFamily="34" charset="0"/>
                <a:cs typeface="Arial" panose="020B0604020202020204" pitchFamily="34" charset="0"/>
              </a:rPr>
              <a:t>Product #2</a:t>
            </a:r>
          </a:p>
          <a:p>
            <a:r>
              <a:rPr lang="en-US" sz="650" dirty="0" smtClean="0">
                <a:latin typeface="Arial" panose="020B0604020202020204" pitchFamily="34" charset="0"/>
                <a:cs typeface="Arial" panose="020B0604020202020204" pitchFamily="34" charset="0"/>
              </a:rPr>
              <a:t>Product #3</a:t>
            </a:r>
            <a:endParaRPr lang="en-US" sz="6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270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bwMode="auto">
          <a:xfrm>
            <a:off x="152400" y="152400"/>
            <a:ext cx="5690206" cy="537785"/>
          </a:xfrm>
          <a:noFill/>
          <a:ln>
            <a:miter lim="800000"/>
            <a:headEnd/>
            <a:tailEnd/>
          </a:ln>
        </p:spPr>
        <p:txBody>
          <a:bodyPr vert="horz" wrap="none" lIns="56131" tIns="22452" rIns="56131" bIns="22452" numCol="1" anchor="t" anchorCtr="0" compatLnSpc="1">
            <a:prstTxWarp prst="textNoShape">
              <a:avLst/>
            </a:prstTxWarp>
            <a:spAutoFit/>
          </a:bodyPr>
          <a:lstStyle/>
          <a:p>
            <a:pPr>
              <a:lnSpc>
                <a:spcPct val="100000"/>
              </a:lnSpc>
            </a:pPr>
            <a:r>
              <a:rPr lang="en-US" dirty="0" smtClean="0">
                <a:solidFill>
                  <a:srgbClr val="00B0F0"/>
                </a:solidFill>
              </a:rPr>
              <a:t>Surfactants in the Paint Can</a:t>
            </a:r>
            <a:endParaRPr lang="en-US" dirty="0">
              <a:solidFill>
                <a:srgbClr val="00B0F0"/>
              </a:solidFill>
            </a:endParaRPr>
          </a:p>
        </p:txBody>
      </p:sp>
      <p:sp>
        <p:nvSpPr>
          <p:cNvPr id="557059" name="Rectangle 3"/>
          <p:cNvSpPr>
            <a:spLocks noGrp="1" noChangeArrowheads="1"/>
          </p:cNvSpPr>
          <p:nvPr>
            <p:ph type="body" idx="4294967295"/>
          </p:nvPr>
        </p:nvSpPr>
        <p:spPr bwMode="auto">
          <a:xfrm>
            <a:off x="152400" y="746777"/>
            <a:ext cx="8631238" cy="5788057"/>
          </a:xfrm>
          <a:prstGeom prst="rect">
            <a:avLst/>
          </a:prstGeom>
          <a:noFill/>
          <a:ln>
            <a:miter lim="800000"/>
            <a:headEnd/>
            <a:tailEnd/>
          </a:ln>
        </p:spPr>
        <p:txBody>
          <a:bodyPr vert="horz" wrap="square" lIns="108520" tIns="54260" rIns="108520" bIns="54260" numCol="1" anchor="t" anchorCtr="0" compatLnSpc="1">
            <a:prstTxWarp prst="textNoShape">
              <a:avLst/>
            </a:prstTxWarp>
          </a:bodyPr>
          <a:lstStyle/>
          <a:p>
            <a:pPr marL="342900" indent="-342900">
              <a:lnSpc>
                <a:spcPct val="100000"/>
              </a:lnSpc>
              <a:spcBef>
                <a:spcPct val="0"/>
              </a:spcBef>
              <a:spcAft>
                <a:spcPct val="50000"/>
              </a:spcAft>
              <a:buClr>
                <a:schemeClr val="tx2"/>
              </a:buClr>
              <a:buSzPct val="75000"/>
            </a:pPr>
            <a:r>
              <a:rPr lang="en-US" b="0" dirty="0" smtClean="0">
                <a:solidFill>
                  <a:schemeClr val="tx1"/>
                </a:solidFill>
                <a:latin typeface="Arial" panose="020B0604020202020204" pitchFamily="34" charset="0"/>
                <a:cs typeface="Arial" panose="020B0604020202020204" pitchFamily="34" charset="0"/>
              </a:rPr>
              <a:t>Improve substrate wetting</a:t>
            </a:r>
          </a:p>
          <a:p>
            <a:pPr marL="342900" indent="-342900">
              <a:lnSpc>
                <a:spcPct val="100000"/>
              </a:lnSpc>
              <a:spcBef>
                <a:spcPct val="0"/>
              </a:spcBef>
              <a:spcAft>
                <a:spcPct val="50000"/>
              </a:spcAft>
              <a:buClr>
                <a:schemeClr val="tx2"/>
              </a:buClr>
              <a:buSzPct val="75000"/>
            </a:pPr>
            <a:r>
              <a:rPr lang="en-US" b="0" dirty="0" smtClean="0">
                <a:solidFill>
                  <a:schemeClr val="tx1"/>
                </a:solidFill>
                <a:latin typeface="Arial" panose="020B0604020202020204" pitchFamily="34" charset="0"/>
                <a:cs typeface="Arial" panose="020B0604020202020204" pitchFamily="34" charset="0"/>
              </a:rPr>
              <a:t>Development of Color Strength</a:t>
            </a:r>
          </a:p>
          <a:p>
            <a:pPr marL="800100" marR="0" lvl="1" indent="-342900" defTabSz="914400" eaLnBrk="1" fontAlgn="auto" latinLnBrk="0" hangingPunct="1">
              <a:lnSpc>
                <a:spcPct val="100000"/>
              </a:lnSpc>
              <a:spcBef>
                <a:spcPct val="0"/>
              </a:spcBef>
              <a:spcAft>
                <a:spcPct val="50000"/>
              </a:spcAft>
              <a:buClrTx/>
              <a:buSzPct val="75000"/>
              <a:buFont typeface="Wingdings" panose="05000000000000000000" pitchFamily="2" charset="2"/>
              <a:buChar char="§"/>
              <a:tabLst/>
              <a:defRPr/>
            </a:pPr>
            <a:r>
              <a:rPr lang="en-US" dirty="0" smtClean="0">
                <a:latin typeface="Arial" panose="020B0604020202020204" pitchFamily="34" charset="0"/>
                <a:cs typeface="Arial" panose="020B0604020202020204" pitchFamily="34" charset="0"/>
              </a:rPr>
              <a:t>Nonionic </a:t>
            </a:r>
            <a:r>
              <a:rPr lang="en-US" dirty="0">
                <a:latin typeface="Arial" panose="020B0604020202020204" pitchFamily="34" charset="0"/>
                <a:cs typeface="Arial" panose="020B0604020202020204" pitchFamily="34" charset="0"/>
              </a:rPr>
              <a:t>surfactants work </a:t>
            </a:r>
            <a:r>
              <a:rPr lang="en-US" dirty="0" smtClean="0">
                <a:latin typeface="Arial" panose="020B0604020202020204" pitchFamily="34" charset="0"/>
                <a:cs typeface="Arial" panose="020B0604020202020204" pitchFamily="34" charset="0"/>
              </a:rPr>
              <a:t>best</a:t>
            </a:r>
          </a:p>
          <a:p>
            <a:pPr marL="800100" marR="0" lvl="1" indent="-342900" defTabSz="914400" eaLnBrk="1" fontAlgn="auto" latinLnBrk="0" hangingPunct="1">
              <a:lnSpc>
                <a:spcPct val="100000"/>
              </a:lnSpc>
              <a:spcBef>
                <a:spcPct val="0"/>
              </a:spcBef>
              <a:spcAft>
                <a:spcPct val="50000"/>
              </a:spcAft>
              <a:buClrTx/>
              <a:buSzPct val="75000"/>
              <a:buFont typeface="Wingdings" panose="05000000000000000000" pitchFamily="2" charset="2"/>
              <a:buChar char="§"/>
              <a:tabLst/>
              <a:defRPr/>
            </a:pPr>
            <a:r>
              <a:rPr lang="en-US" dirty="0" smtClean="0">
                <a:latin typeface="Arial" panose="020B0604020202020204" pitchFamily="34" charset="0"/>
                <a:cs typeface="Arial" panose="020B0604020202020204" pitchFamily="34" charset="0"/>
              </a:rPr>
              <a:t>Surfactants </a:t>
            </a:r>
            <a:r>
              <a:rPr lang="en-US" dirty="0" smtClean="0">
                <a:latin typeface="Arial" panose="020B0604020202020204" pitchFamily="34" charset="0"/>
                <a:cs typeface="Arial" panose="020B0604020202020204" pitchFamily="34" charset="0"/>
              </a:rPr>
              <a:t>can help with dark rub up (colorant flocculation) or light rub up (pigment flocculation</a:t>
            </a:r>
            <a:r>
              <a:rPr lang="en-US" dirty="0" smtClean="0">
                <a:latin typeface="Arial" panose="020B0604020202020204" pitchFamily="34" charset="0"/>
                <a:cs typeface="Arial" panose="020B0604020202020204" pitchFamily="34" charset="0"/>
              </a:rPr>
              <a:t>)</a:t>
            </a:r>
          </a:p>
          <a:p>
            <a:pPr marL="800100" marR="0" lvl="1" indent="-342900" defTabSz="914400" eaLnBrk="1" fontAlgn="auto" latinLnBrk="0" hangingPunct="1">
              <a:lnSpc>
                <a:spcPct val="100000"/>
              </a:lnSpc>
              <a:spcBef>
                <a:spcPct val="0"/>
              </a:spcBef>
              <a:spcAft>
                <a:spcPct val="50000"/>
              </a:spcAft>
              <a:buClrTx/>
              <a:buSzPct val="75000"/>
              <a:buFont typeface="Wingdings" panose="05000000000000000000" pitchFamily="2" charset="2"/>
              <a:buChar char="§"/>
              <a:tabLst/>
              <a:defRPr/>
            </a:pPr>
            <a:r>
              <a:rPr lang="en-US" dirty="0" smtClean="0">
                <a:latin typeface="Arial" panose="020B0604020202020204" pitchFamily="34" charset="0"/>
                <a:cs typeface="Arial" panose="020B0604020202020204" pitchFamily="34" charset="0"/>
              </a:rPr>
              <a:t>Stability</a:t>
            </a:r>
            <a:endParaRPr lang="en-US" sz="2400" dirty="0">
              <a:latin typeface="Arial" panose="020B0604020202020204" pitchFamily="34" charset="0"/>
              <a:cs typeface="Arial" panose="020B0604020202020204" pitchFamily="34" charset="0"/>
            </a:endParaRPr>
          </a:p>
          <a:p>
            <a:pPr marL="342900" indent="-342900">
              <a:lnSpc>
                <a:spcPct val="100000"/>
              </a:lnSpc>
              <a:spcBef>
                <a:spcPct val="0"/>
              </a:spcBef>
              <a:spcAft>
                <a:spcPct val="50000"/>
              </a:spcAft>
              <a:buClr>
                <a:schemeClr val="tx2"/>
              </a:buClr>
              <a:buSzPct val="75000"/>
            </a:pPr>
            <a:r>
              <a:rPr lang="en-US" sz="2400" dirty="0" smtClean="0">
                <a:solidFill>
                  <a:srgbClr val="00B0F0"/>
                </a:solidFill>
                <a:latin typeface="Arial" panose="020B0604020202020204" pitchFamily="34" charset="0"/>
                <a:cs typeface="Arial" panose="020B0604020202020204" pitchFamily="34" charset="0"/>
              </a:rPr>
              <a:t>Need to Monitor Use Level</a:t>
            </a:r>
            <a:r>
              <a:rPr lang="en-US" sz="2400" b="1" dirty="0" smtClean="0">
                <a:solidFill>
                  <a:srgbClr val="00B0F0"/>
                </a:solidFill>
                <a:latin typeface="Arial" panose="020B0604020202020204" pitchFamily="34" charset="0"/>
                <a:cs typeface="Arial" panose="020B0604020202020204" pitchFamily="34" charset="0"/>
              </a:rPr>
              <a:t>….</a:t>
            </a:r>
          </a:p>
          <a:p>
            <a:pPr marL="342900" indent="-342900">
              <a:lnSpc>
                <a:spcPct val="100000"/>
              </a:lnSpc>
              <a:spcBef>
                <a:spcPct val="0"/>
              </a:spcBef>
              <a:spcAft>
                <a:spcPct val="50000"/>
              </a:spcAft>
              <a:buClr>
                <a:schemeClr val="tx2"/>
              </a:buClr>
              <a:buSzPct val="75000"/>
            </a:pPr>
            <a:r>
              <a:rPr lang="en-US" b="1" dirty="0" smtClean="0">
                <a:solidFill>
                  <a:schemeClr val="tx1"/>
                </a:solidFill>
                <a:latin typeface="Arial" panose="020B0604020202020204" pitchFamily="34" charset="0"/>
                <a:cs typeface="Arial" panose="020B0604020202020204" pitchFamily="34" charset="0"/>
              </a:rPr>
              <a:t>Foaming</a:t>
            </a:r>
            <a:endParaRPr lang="en-US" b="1" dirty="0">
              <a:solidFill>
                <a:schemeClr val="tx1"/>
              </a:solidFill>
              <a:latin typeface="Arial" panose="020B0604020202020204" pitchFamily="34" charset="0"/>
              <a:cs typeface="Arial" panose="020B0604020202020204" pitchFamily="34" charset="0"/>
            </a:endParaRPr>
          </a:p>
          <a:p>
            <a:pPr marL="800100" lvl="1" indent="-342900">
              <a:lnSpc>
                <a:spcPct val="100000"/>
              </a:lnSpc>
              <a:spcBef>
                <a:spcPct val="0"/>
              </a:spcBef>
              <a:spcAft>
                <a:spcPct val="50000"/>
              </a:spcAft>
              <a:buSzPct val="75000"/>
              <a:buFont typeface="Wingdings" panose="05000000000000000000" pitchFamily="2" charset="2"/>
              <a:buChar char="§"/>
            </a:pPr>
            <a:r>
              <a:rPr lang="en-US" dirty="0">
                <a:latin typeface="Arial" panose="020B0604020202020204" pitchFamily="34" charset="0"/>
                <a:cs typeface="Arial" panose="020B0604020202020204" pitchFamily="34" charset="0"/>
              </a:rPr>
              <a:t>use as little as possible</a:t>
            </a:r>
          </a:p>
          <a:p>
            <a:pPr marL="800100" lvl="1" indent="-342900">
              <a:lnSpc>
                <a:spcPct val="100000"/>
              </a:lnSpc>
              <a:spcBef>
                <a:spcPct val="0"/>
              </a:spcBef>
              <a:spcAft>
                <a:spcPct val="50000"/>
              </a:spcAft>
              <a:buSzPct val="75000"/>
              <a:buFont typeface="Wingdings" panose="05000000000000000000" pitchFamily="2" charset="2"/>
              <a:buChar char="§"/>
            </a:pPr>
            <a:r>
              <a:rPr lang="en-US" dirty="0">
                <a:latin typeface="Arial" panose="020B0604020202020204" pitchFamily="34" charset="0"/>
                <a:cs typeface="Arial" panose="020B0604020202020204" pitchFamily="34" charset="0"/>
              </a:rPr>
              <a:t>use appropriate defoamer</a:t>
            </a:r>
          </a:p>
          <a:p>
            <a:pPr marL="342900" indent="-342900">
              <a:lnSpc>
                <a:spcPct val="100000"/>
              </a:lnSpc>
              <a:spcBef>
                <a:spcPct val="0"/>
              </a:spcBef>
              <a:spcAft>
                <a:spcPct val="50000"/>
              </a:spcAft>
              <a:buClr>
                <a:schemeClr val="tx2"/>
              </a:buClr>
              <a:buSzPct val="75000"/>
            </a:pPr>
            <a:r>
              <a:rPr lang="en-US" b="1" dirty="0">
                <a:solidFill>
                  <a:schemeClr val="tx1"/>
                </a:solidFill>
                <a:latin typeface="Arial" panose="020B0604020202020204" pitchFamily="34" charset="0"/>
                <a:cs typeface="Arial" panose="020B0604020202020204" pitchFamily="34" charset="0"/>
              </a:rPr>
              <a:t>Water sensitivity</a:t>
            </a:r>
          </a:p>
          <a:p>
            <a:pPr marL="800100" lvl="1" indent="-342900">
              <a:lnSpc>
                <a:spcPct val="100000"/>
              </a:lnSpc>
              <a:spcBef>
                <a:spcPct val="0"/>
              </a:spcBef>
              <a:spcAft>
                <a:spcPct val="50000"/>
              </a:spcAft>
              <a:buSzPct val="75000"/>
              <a:buFont typeface="Wingdings" panose="05000000000000000000" pitchFamily="2" charset="2"/>
              <a:buChar char="§"/>
            </a:pPr>
            <a:r>
              <a:rPr lang="en-US" dirty="0">
                <a:latin typeface="Arial" panose="020B0604020202020204" pitchFamily="34" charset="0"/>
                <a:cs typeface="Arial" panose="020B0604020202020204" pitchFamily="34" charset="0"/>
              </a:rPr>
              <a:t>use as little as possible</a:t>
            </a:r>
          </a:p>
          <a:p>
            <a:pPr marL="800100" lvl="1" indent="-342900">
              <a:lnSpc>
                <a:spcPct val="100000"/>
              </a:lnSpc>
              <a:spcBef>
                <a:spcPct val="0"/>
              </a:spcBef>
              <a:spcAft>
                <a:spcPct val="50000"/>
              </a:spcAft>
              <a:buSzPct val="75000"/>
              <a:buFont typeface="Wingdings" panose="05000000000000000000" pitchFamily="2" charset="2"/>
              <a:buChar char="§"/>
            </a:pPr>
            <a:r>
              <a:rPr lang="en-US" dirty="0" err="1">
                <a:latin typeface="Arial" panose="020B0604020202020204" pitchFamily="34" charset="0"/>
                <a:cs typeface="Arial" panose="020B0604020202020204" pitchFamily="34" charset="0"/>
              </a:rPr>
              <a:t>nonionics</a:t>
            </a:r>
            <a:r>
              <a:rPr lang="en-US" dirty="0">
                <a:latin typeface="Arial" panose="020B0604020202020204" pitchFamily="34" charset="0"/>
                <a:cs typeface="Arial" panose="020B0604020202020204" pitchFamily="34" charset="0"/>
              </a:rPr>
              <a:t> less troublesome than </a:t>
            </a:r>
            <a:r>
              <a:rPr lang="en-US" dirty="0" err="1">
                <a:latin typeface="Arial" panose="020B0604020202020204" pitchFamily="34" charset="0"/>
                <a:cs typeface="Arial" panose="020B0604020202020204" pitchFamily="34" charset="0"/>
              </a:rPr>
              <a:t>anionics</a:t>
            </a:r>
            <a:r>
              <a:rPr lang="en-US" dirty="0">
                <a:latin typeface="Arial" panose="020B0604020202020204" pitchFamily="34" charset="0"/>
                <a:cs typeface="Arial" panose="020B0604020202020204" pitchFamily="34" charset="0"/>
              </a:rPr>
              <a:t>, but are also usually less efficient and must be used at higher </a:t>
            </a:r>
            <a:r>
              <a:rPr lang="en-US" dirty="0" smtClean="0">
                <a:latin typeface="Arial" panose="020B0604020202020204" pitchFamily="34" charset="0"/>
                <a:cs typeface="Arial" panose="020B0604020202020204" pitchFamily="34" charset="0"/>
              </a:rPr>
              <a:t>concentrations</a:t>
            </a:r>
          </a:p>
        </p:txBody>
      </p:sp>
    </p:spTree>
    <p:extLst>
      <p:ext uri="{BB962C8B-B14F-4D97-AF65-F5344CB8AC3E}">
        <p14:creationId xmlns:p14="http://schemas.microsoft.com/office/powerpoint/2010/main" val="199287521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Substrate Wetting</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75" t="53165" r="22806" b="12566"/>
          <a:stretch/>
        </p:blipFill>
        <p:spPr bwMode="auto">
          <a:xfrm>
            <a:off x="647703" y="3276600"/>
            <a:ext cx="3540125" cy="1433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42" t="62239" r="4784" b="13852"/>
          <a:stretch/>
        </p:blipFill>
        <p:spPr bwMode="auto">
          <a:xfrm>
            <a:off x="4495800" y="3276601"/>
            <a:ext cx="3840480" cy="145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4" y="1066800"/>
            <a:ext cx="7613651" cy="923330"/>
          </a:xfrm>
          <a:prstGeom prst="rect">
            <a:avLst/>
          </a:prstGeom>
          <a:solidFill>
            <a:schemeClr val="accent2"/>
          </a:solidFill>
        </p:spPr>
        <p:txBody>
          <a:bodyPr wrap="square">
            <a:spAutoFit/>
          </a:bodyPr>
          <a:lstStyle/>
          <a:p>
            <a:pPr fontAlgn="auto">
              <a:spcBef>
                <a:spcPts val="0"/>
              </a:spcBef>
              <a:spcAft>
                <a:spcPts val="0"/>
              </a:spcAft>
            </a:pPr>
            <a:r>
              <a:rPr lang="en-US" dirty="0" smtClean="0">
                <a:solidFill>
                  <a:prstClr val="white"/>
                </a:solidFill>
                <a:latin typeface="Arial"/>
              </a:rPr>
              <a:t>Paint</a:t>
            </a:r>
            <a:r>
              <a:rPr lang="en-US" dirty="0">
                <a:solidFill>
                  <a:prstClr val="white"/>
                </a:solidFill>
                <a:latin typeface="Arial"/>
              </a:rPr>
              <a:t>		White “Satin” </a:t>
            </a:r>
            <a:r>
              <a:rPr lang="en-US" dirty="0" smtClean="0">
                <a:solidFill>
                  <a:prstClr val="white"/>
                </a:solidFill>
                <a:latin typeface="Arial"/>
              </a:rPr>
              <a:t>paint</a:t>
            </a:r>
            <a:endParaRPr lang="en-US" dirty="0">
              <a:solidFill>
                <a:prstClr val="white"/>
              </a:solidFill>
              <a:latin typeface="Arial"/>
            </a:endParaRPr>
          </a:p>
          <a:p>
            <a:pPr fontAlgn="auto">
              <a:spcBef>
                <a:spcPts val="0"/>
              </a:spcBef>
              <a:spcAft>
                <a:spcPts val="0"/>
              </a:spcAft>
            </a:pPr>
            <a:r>
              <a:rPr lang="en-US" dirty="0">
                <a:solidFill>
                  <a:prstClr val="white"/>
                </a:solidFill>
                <a:latin typeface="Arial"/>
              </a:rPr>
              <a:t>Substrate 	Silicone release paper</a:t>
            </a:r>
          </a:p>
          <a:p>
            <a:pPr fontAlgn="auto">
              <a:spcBef>
                <a:spcPts val="0"/>
              </a:spcBef>
              <a:spcAft>
                <a:spcPts val="0"/>
              </a:spcAft>
            </a:pPr>
            <a:r>
              <a:rPr lang="en-US" dirty="0">
                <a:solidFill>
                  <a:prstClr val="white"/>
                </a:solidFill>
                <a:latin typeface="Arial"/>
              </a:rPr>
              <a:t>Additive	</a:t>
            </a:r>
            <a:r>
              <a:rPr lang="en-US" dirty="0" smtClean="0">
                <a:solidFill>
                  <a:prstClr val="white"/>
                </a:solidFill>
                <a:latin typeface="Arial"/>
              </a:rPr>
              <a:t>	1</a:t>
            </a:r>
            <a:r>
              <a:rPr lang="en-US" dirty="0">
                <a:solidFill>
                  <a:prstClr val="white"/>
                </a:solidFill>
                <a:latin typeface="Arial"/>
              </a:rPr>
              <a:t>% </a:t>
            </a:r>
            <a:r>
              <a:rPr lang="en-US" dirty="0" smtClean="0">
                <a:solidFill>
                  <a:prstClr val="white"/>
                </a:solidFill>
                <a:latin typeface="Arial"/>
              </a:rPr>
              <a:t>(active) </a:t>
            </a:r>
            <a:r>
              <a:rPr lang="en-US" dirty="0">
                <a:solidFill>
                  <a:prstClr val="white"/>
                </a:solidFill>
                <a:latin typeface="Arial"/>
              </a:rPr>
              <a:t>based on total paint</a:t>
            </a:r>
          </a:p>
        </p:txBody>
      </p:sp>
      <p:sp>
        <p:nvSpPr>
          <p:cNvPr id="3" name="Rectangle 2"/>
          <p:cNvSpPr/>
          <p:nvPr/>
        </p:nvSpPr>
        <p:spPr>
          <a:xfrm>
            <a:off x="533400" y="2469722"/>
            <a:ext cx="3581400" cy="646331"/>
          </a:xfrm>
          <a:prstGeom prst="rect">
            <a:avLst/>
          </a:prstGeom>
        </p:spPr>
        <p:txBody>
          <a:bodyPr wrap="square">
            <a:spAutoFit/>
          </a:bodyPr>
          <a:lstStyle/>
          <a:p>
            <a:pPr fontAlgn="auto">
              <a:spcBef>
                <a:spcPts val="0"/>
              </a:spcBef>
              <a:spcAft>
                <a:spcPts val="0"/>
              </a:spcAft>
            </a:pPr>
            <a:r>
              <a:rPr lang="fr-FR" b="1" dirty="0" smtClean="0">
                <a:cs typeface="Arial" pitchFamily="34" charset="0"/>
              </a:rPr>
              <a:t>DD </a:t>
            </a:r>
            <a:r>
              <a:rPr lang="fr-FR" b="1" dirty="0" err="1" smtClean="0">
                <a:cs typeface="Arial" pitchFamily="34" charset="0"/>
              </a:rPr>
              <a:t>Blade</a:t>
            </a:r>
            <a:r>
              <a:rPr lang="fr-FR" b="1" dirty="0" smtClean="0">
                <a:cs typeface="Arial" pitchFamily="34" charset="0"/>
              </a:rPr>
              <a:t> </a:t>
            </a:r>
            <a:r>
              <a:rPr lang="fr-FR" b="1" dirty="0" err="1">
                <a:cs typeface="Arial" pitchFamily="34" charset="0"/>
              </a:rPr>
              <a:t>with</a:t>
            </a:r>
            <a:r>
              <a:rPr lang="fr-FR" b="1" dirty="0">
                <a:cs typeface="Arial" pitchFamily="34" charset="0"/>
              </a:rPr>
              <a:t> </a:t>
            </a:r>
            <a:r>
              <a:rPr lang="fr-FR" b="1" dirty="0" err="1">
                <a:cs typeface="Arial" pitchFamily="34" charset="0"/>
              </a:rPr>
              <a:t>depth</a:t>
            </a:r>
            <a:r>
              <a:rPr lang="fr-FR" b="1" dirty="0">
                <a:cs typeface="Arial" pitchFamily="34" charset="0"/>
              </a:rPr>
              <a:t> </a:t>
            </a:r>
          </a:p>
          <a:p>
            <a:pPr fontAlgn="auto">
              <a:spcBef>
                <a:spcPts val="0"/>
              </a:spcBef>
              <a:spcAft>
                <a:spcPts val="0"/>
              </a:spcAft>
            </a:pPr>
            <a:r>
              <a:rPr lang="fr-FR" b="1" dirty="0">
                <a:cs typeface="Arial" pitchFamily="34" charset="0"/>
              </a:rPr>
              <a:t>of </a:t>
            </a:r>
            <a:r>
              <a:rPr lang="fr-FR" b="1" dirty="0" err="1">
                <a:cs typeface="Arial" pitchFamily="34" charset="0"/>
              </a:rPr>
              <a:t>cut</a:t>
            </a:r>
            <a:r>
              <a:rPr lang="fr-FR" b="1" dirty="0">
                <a:cs typeface="Arial" pitchFamily="34" charset="0"/>
              </a:rPr>
              <a:t> = 150 </a:t>
            </a:r>
            <a:r>
              <a:rPr lang="fr-FR" b="1" dirty="0">
                <a:cs typeface="Arial" pitchFamily="34" charset="0"/>
                <a:sym typeface="Symbol" pitchFamily="18" charset="2"/>
              </a:rPr>
              <a:t></a:t>
            </a:r>
            <a:r>
              <a:rPr lang="fr-FR" b="1" dirty="0" smtClean="0">
                <a:cs typeface="Arial" pitchFamily="34" charset="0"/>
                <a:sym typeface="Symbol" pitchFamily="18" charset="2"/>
              </a:rPr>
              <a:t>m (~5 mils)</a:t>
            </a:r>
            <a:endParaRPr lang="fr-FR" b="1" dirty="0">
              <a:cs typeface="Arial" pitchFamily="34" charset="0"/>
            </a:endParaRPr>
          </a:p>
        </p:txBody>
      </p:sp>
      <p:sp>
        <p:nvSpPr>
          <p:cNvPr id="4" name="Rectangle 3"/>
          <p:cNvSpPr/>
          <p:nvPr/>
        </p:nvSpPr>
        <p:spPr>
          <a:xfrm>
            <a:off x="5029200" y="2469714"/>
            <a:ext cx="2480166" cy="369332"/>
          </a:xfrm>
          <a:prstGeom prst="rect">
            <a:avLst/>
          </a:prstGeom>
        </p:spPr>
        <p:txBody>
          <a:bodyPr wrap="none">
            <a:spAutoFit/>
          </a:bodyPr>
          <a:lstStyle/>
          <a:p>
            <a:pPr fontAlgn="auto">
              <a:spcBef>
                <a:spcPts val="0"/>
              </a:spcBef>
              <a:spcAft>
                <a:spcPts val="0"/>
              </a:spcAft>
            </a:pPr>
            <a:r>
              <a:rPr lang="fr-FR" b="1" dirty="0">
                <a:cs typeface="Arial" pitchFamily="34" charset="0"/>
              </a:rPr>
              <a:t>Application by </a:t>
            </a:r>
            <a:r>
              <a:rPr lang="fr-FR" b="1" dirty="0" err="1">
                <a:cs typeface="Arial" pitchFamily="34" charset="0"/>
              </a:rPr>
              <a:t>brush</a:t>
            </a:r>
            <a:endParaRPr lang="fr-FR" b="1" dirty="0">
              <a:cs typeface="Arial" pitchFamily="34" charset="0"/>
            </a:endParaRPr>
          </a:p>
        </p:txBody>
      </p:sp>
      <p:sp>
        <p:nvSpPr>
          <p:cNvPr id="6" name="TextBox 5"/>
          <p:cNvSpPr txBox="1"/>
          <p:nvPr/>
        </p:nvSpPr>
        <p:spPr>
          <a:xfrm>
            <a:off x="647700" y="4953000"/>
            <a:ext cx="7609776" cy="369332"/>
          </a:xfrm>
          <a:prstGeom prst="rect">
            <a:avLst/>
          </a:prstGeom>
          <a:noFill/>
        </p:spPr>
        <p:txBody>
          <a:bodyPr wrap="none" rtlCol="0">
            <a:spAutoFit/>
          </a:bodyPr>
          <a:lstStyle/>
          <a:p>
            <a:r>
              <a:rPr lang="en-US" dirty="0" smtClean="0"/>
              <a:t>Surfactant              No Surfactant          </a:t>
            </a:r>
            <a:r>
              <a:rPr lang="en-US" dirty="0" err="1" smtClean="0"/>
              <a:t>Surfactant</a:t>
            </a:r>
            <a:r>
              <a:rPr lang="en-US" dirty="0" smtClean="0"/>
              <a:t>               No Surfactant</a:t>
            </a:r>
            <a:endParaRPr lang="en-US" dirty="0"/>
          </a:p>
        </p:txBody>
      </p:sp>
    </p:spTree>
    <p:extLst>
      <p:ext uri="{BB962C8B-B14F-4D97-AF65-F5344CB8AC3E}">
        <p14:creationId xmlns:p14="http://schemas.microsoft.com/office/powerpoint/2010/main" val="1249666049"/>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sers\akhan\Pictures\Drawdown with poor color rub-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5848858" y="1538512"/>
            <a:ext cx="2799338" cy="3773021"/>
          </a:xfrm>
          <a:prstGeom prst="rect">
            <a:avLst/>
          </a:prstGeom>
          <a:noFill/>
          <a:ln w="22225">
            <a:noFill/>
          </a:ln>
          <a:effectLst/>
          <a:extLst>
            <a:ext uri="{909E8E84-426E-40DD-AFC4-6F175D3DCCD1}">
              <a14:hiddenFill xmlns:a14="http://schemas.microsoft.com/office/drawing/2010/main">
                <a:solidFill>
                  <a:srgbClr val="FFFFFF"/>
                </a:solidFill>
              </a14:hiddenFill>
            </a:ext>
          </a:extLst>
        </p:spPr>
      </p:pic>
      <p:pic>
        <p:nvPicPr>
          <p:cNvPr id="88067" name="Picture 3" descr="C:\Users\akhan\Pictures\Color float multiple colora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57475"/>
            <a:ext cx="4814046" cy="2521884"/>
          </a:xfrm>
          <a:prstGeom prst="rect">
            <a:avLst/>
          </a:prstGeom>
          <a:noFill/>
          <a:ln w="22225">
            <a:noFill/>
          </a:ln>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9525" y="76203"/>
            <a:ext cx="83518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b="1">
                <a:solidFill>
                  <a:schemeClr val="bg1"/>
                </a:solidFill>
                <a:latin typeface="Arial" charset="0"/>
              </a:defRPr>
            </a:lvl1pPr>
            <a:lvl2pPr marL="742950" indent="-285750" eaLnBrk="0" hangingPunct="0">
              <a:defRPr sz="2000" b="1">
                <a:solidFill>
                  <a:schemeClr val="bg1"/>
                </a:solidFill>
                <a:latin typeface="Arial" charset="0"/>
              </a:defRPr>
            </a:lvl2pPr>
            <a:lvl3pPr marL="1143000" indent="-228600" eaLnBrk="0" hangingPunct="0">
              <a:defRPr sz="2000" b="1">
                <a:solidFill>
                  <a:schemeClr val="bg1"/>
                </a:solidFill>
                <a:latin typeface="Arial" charset="0"/>
              </a:defRPr>
            </a:lvl3pPr>
            <a:lvl4pPr marL="1600200" indent="-228600" eaLnBrk="0" hangingPunct="0">
              <a:defRPr sz="2000" b="1">
                <a:solidFill>
                  <a:schemeClr val="bg1"/>
                </a:solidFill>
                <a:latin typeface="Arial" charset="0"/>
              </a:defRPr>
            </a:lvl4pPr>
            <a:lvl5pPr marL="2057400" indent="-228600" eaLnBrk="0" hangingPunct="0">
              <a:defRPr sz="2000" b="1">
                <a:solidFill>
                  <a:schemeClr val="bg1"/>
                </a:solidFill>
                <a:latin typeface="Arial" charset="0"/>
              </a:defRPr>
            </a:lvl5pPr>
            <a:lvl6pPr marL="25146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6pPr>
            <a:lvl7pPr marL="29718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7pPr>
            <a:lvl8pPr marL="34290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8pPr>
            <a:lvl9pPr marL="3886200" indent="-228600" algn="ctr" eaLnBrk="0" fontAlgn="base" hangingPunct="0">
              <a:spcBef>
                <a:spcPct val="0"/>
              </a:spcBef>
              <a:spcAft>
                <a:spcPct val="10000"/>
              </a:spcAft>
              <a:buClr>
                <a:srgbClr val="FF0000"/>
              </a:buClr>
              <a:buFont typeface="Monotype Sorts" pitchFamily="2" charset="2"/>
              <a:defRPr sz="2000" b="1">
                <a:solidFill>
                  <a:schemeClr val="bg1"/>
                </a:solidFill>
                <a:latin typeface="Arial" charset="0"/>
              </a:defRPr>
            </a:lvl9pPr>
          </a:lstStyle>
          <a:p>
            <a:pPr>
              <a:lnSpc>
                <a:spcPct val="90000"/>
              </a:lnSpc>
              <a:buClr>
                <a:srgbClr val="FF0000"/>
              </a:buClr>
              <a:buFont typeface="Monotype Sorts" pitchFamily="2" charset="2"/>
              <a:buNone/>
            </a:pPr>
            <a:r>
              <a:rPr lang="en-US" altLang="zh-CN" sz="3200" dirty="0" smtClean="0">
                <a:solidFill>
                  <a:srgbClr val="00B0F0"/>
                </a:solidFill>
                <a:latin typeface="Helvetica" pitchFamily="34" charset="0"/>
                <a:ea typeface="SimSun" pitchFamily="2" charset="-122"/>
              </a:rPr>
              <a:t>Color Issues</a:t>
            </a:r>
            <a:endParaRPr lang="en-US" altLang="zh-CN" sz="3200" dirty="0">
              <a:solidFill>
                <a:srgbClr val="00B0F0"/>
              </a:solidFill>
              <a:latin typeface="Helvetica" pitchFamily="34" charset="0"/>
              <a:ea typeface="SimSun" pitchFamily="2" charset="-122"/>
            </a:endParaRPr>
          </a:p>
        </p:txBody>
      </p:sp>
      <p:sp>
        <p:nvSpPr>
          <p:cNvPr id="10" name="Content Placeholder 2"/>
          <p:cNvSpPr>
            <a:spLocks noGrp="1"/>
          </p:cNvSpPr>
          <p:nvPr>
            <p:ph sz="half" idx="4294967295"/>
          </p:nvPr>
        </p:nvSpPr>
        <p:spPr>
          <a:xfrm>
            <a:off x="76199" y="796928"/>
            <a:ext cx="8696325" cy="1908175"/>
          </a:xfrm>
          <a:prstGeom prst="rect">
            <a:avLst/>
          </a:prstGeom>
        </p:spPr>
        <p:txBody>
          <a:bodyPr/>
          <a:lstStyle/>
          <a:p>
            <a:pPr marL="285750" indent="-285750">
              <a:buClr>
                <a:schemeClr val="accent2"/>
              </a:buClr>
              <a:buFont typeface="Wingdings" pitchFamily="2" charset="2"/>
              <a:buChar char="Ø"/>
            </a:pPr>
            <a:r>
              <a:rPr lang="en-US" altLang="zh-CN" sz="2400" dirty="0" smtClean="0">
                <a:solidFill>
                  <a:schemeClr val="accent2"/>
                </a:solidFill>
                <a:ea typeface="SimSun" pitchFamily="2" charset="-122"/>
                <a:cs typeface="Arial" charset="0"/>
              </a:rPr>
              <a:t>Some common challenges when colorant is added to paint…</a:t>
            </a:r>
          </a:p>
          <a:p>
            <a:pPr marL="685800" lvl="1">
              <a:buClr>
                <a:srgbClr val="1F497D"/>
              </a:buClr>
              <a:buFont typeface="Wingdings" pitchFamily="2" charset="2"/>
              <a:buChar char="Ø"/>
            </a:pPr>
            <a:r>
              <a:rPr lang="en-US" altLang="zh-CN" sz="2000" dirty="0" smtClean="0">
                <a:solidFill>
                  <a:srgbClr val="1F497D"/>
                </a:solidFill>
                <a:ea typeface="SimSun" pitchFamily="2" charset="-122"/>
                <a:cs typeface="Arial" charset="0"/>
              </a:rPr>
              <a:t>Color Float</a:t>
            </a:r>
          </a:p>
          <a:p>
            <a:pPr marL="685800" lvl="1">
              <a:buClr>
                <a:srgbClr val="1F497D"/>
              </a:buClr>
              <a:buFont typeface="Wingdings" pitchFamily="2" charset="2"/>
              <a:buChar char="Ø"/>
            </a:pPr>
            <a:r>
              <a:rPr lang="en-US" altLang="zh-CN" sz="2000" b="0" dirty="0" smtClean="0">
                <a:solidFill>
                  <a:srgbClr val="1F497D"/>
                </a:solidFill>
                <a:ea typeface="SimSun" pitchFamily="2" charset="-122"/>
                <a:cs typeface="Arial" charset="0"/>
              </a:rPr>
              <a:t>Color Acceptance</a:t>
            </a:r>
          </a:p>
          <a:p>
            <a:pPr marL="685800" lvl="1">
              <a:buClr>
                <a:srgbClr val="1F497D"/>
              </a:buClr>
              <a:buFont typeface="Wingdings" pitchFamily="2" charset="2"/>
              <a:buChar char="Ø"/>
            </a:pPr>
            <a:r>
              <a:rPr lang="en-US" altLang="zh-CN" sz="2000" dirty="0" smtClean="0">
                <a:solidFill>
                  <a:srgbClr val="1F497D"/>
                </a:solidFill>
                <a:ea typeface="SimSun" pitchFamily="2" charset="-122"/>
                <a:cs typeface="Arial" charset="0"/>
              </a:rPr>
              <a:t>Color Development</a:t>
            </a:r>
            <a:endParaRPr lang="en-US" altLang="zh-CN" sz="2000" b="0" dirty="0" smtClean="0">
              <a:solidFill>
                <a:srgbClr val="1F497D"/>
              </a:solidFill>
              <a:ea typeface="SimSun" pitchFamily="2" charset="-122"/>
              <a:cs typeface="Arial" charset="0"/>
            </a:endParaRPr>
          </a:p>
          <a:p>
            <a:pPr marL="685800" lvl="1">
              <a:buClr>
                <a:schemeClr val="accent2"/>
              </a:buClr>
              <a:buFont typeface="Wingdings" pitchFamily="2" charset="2"/>
              <a:buChar char="Ø"/>
            </a:pPr>
            <a:endParaRPr lang="zh-CN" altLang="en-US" sz="2000" b="0" dirty="0" smtClean="0">
              <a:solidFill>
                <a:schemeClr val="accent2"/>
              </a:solidFill>
              <a:ea typeface="SimSun" pitchFamily="2" charset="-122"/>
              <a:cs typeface="Arial" charset="0"/>
            </a:endParaRPr>
          </a:p>
        </p:txBody>
      </p:sp>
      <p:sp>
        <p:nvSpPr>
          <p:cNvPr id="12" name="Rectangle 11"/>
          <p:cNvSpPr/>
          <p:nvPr/>
        </p:nvSpPr>
        <p:spPr>
          <a:xfrm>
            <a:off x="457200" y="5189433"/>
            <a:ext cx="4814046" cy="552089"/>
          </a:xfrm>
          <a:prstGeom prst="rect">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ct val="10000"/>
              </a:spcAft>
              <a:buClr>
                <a:srgbClr val="FF0000"/>
              </a:buClr>
              <a:buFont typeface="Monotype Sorts" pitchFamily="2" charset="2"/>
              <a:buNone/>
            </a:pPr>
            <a:r>
              <a:rPr lang="en-US" dirty="0">
                <a:solidFill>
                  <a:srgbClr val="1F497D"/>
                </a:solidFill>
                <a:ea typeface="SimSun" pitchFamily="2" charset="-122"/>
                <a:cs typeface="Arial" charset="0"/>
              </a:rPr>
              <a:t>Poor </a:t>
            </a:r>
            <a:r>
              <a:rPr lang="en-US" dirty="0" smtClean="0">
                <a:solidFill>
                  <a:srgbClr val="1F497D"/>
                </a:solidFill>
                <a:ea typeface="SimSun" pitchFamily="2" charset="-122"/>
                <a:cs typeface="Arial" charset="0"/>
              </a:rPr>
              <a:t>vs. Excellent resistance </a:t>
            </a:r>
            <a:r>
              <a:rPr lang="en-US" dirty="0">
                <a:solidFill>
                  <a:srgbClr val="1F497D"/>
                </a:solidFill>
                <a:ea typeface="SimSun" pitchFamily="2" charset="-122"/>
                <a:cs typeface="Arial" charset="0"/>
              </a:rPr>
              <a:t>to colorant float</a:t>
            </a:r>
            <a:endParaRPr lang="en-US" dirty="0">
              <a:solidFill>
                <a:srgbClr val="1F497D"/>
              </a:solidFill>
            </a:endParaRPr>
          </a:p>
        </p:txBody>
      </p:sp>
      <p:sp>
        <p:nvSpPr>
          <p:cNvPr id="13" name="Rectangle 12"/>
          <p:cNvSpPr/>
          <p:nvPr/>
        </p:nvSpPr>
        <p:spPr>
          <a:xfrm>
            <a:off x="5848858" y="4827973"/>
            <a:ext cx="2799338" cy="1025353"/>
          </a:xfrm>
          <a:prstGeom prst="rect">
            <a:avLst/>
          </a:prstGeom>
          <a:solidFill>
            <a:schemeClr val="bg1"/>
          </a:solid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ct val="10000"/>
              </a:spcAft>
              <a:buClr>
                <a:srgbClr val="FF0000"/>
              </a:buClr>
              <a:buFont typeface="Monotype Sorts" pitchFamily="2" charset="2"/>
              <a:buNone/>
            </a:pPr>
            <a:r>
              <a:rPr lang="en-US" dirty="0" smtClean="0">
                <a:solidFill>
                  <a:srgbClr val="1F497D"/>
                </a:solidFill>
                <a:ea typeface="SimSun" pitchFamily="2" charset="-122"/>
                <a:cs typeface="Arial" charset="0"/>
              </a:rPr>
              <a:t>Poor vs. Excellent color development and acceptance</a:t>
            </a:r>
            <a:endParaRPr lang="en-US" dirty="0">
              <a:solidFill>
                <a:srgbClr val="1F497D"/>
              </a:solidFill>
            </a:endParaRPr>
          </a:p>
        </p:txBody>
      </p:sp>
      <p:sp>
        <p:nvSpPr>
          <p:cNvPr id="7" name="Curved Right Arrow 6"/>
          <p:cNvSpPr/>
          <p:nvPr/>
        </p:nvSpPr>
        <p:spPr>
          <a:xfrm flipV="1">
            <a:off x="76202" y="3191377"/>
            <a:ext cx="619125" cy="1949887"/>
          </a:xfrm>
          <a:prstGeom prst="curvedRightArrow">
            <a:avLst/>
          </a:prstGeom>
          <a:solidFill>
            <a:schemeClr val="bg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ct val="10000"/>
              </a:spcAft>
              <a:buClr>
                <a:srgbClr val="FF0000"/>
              </a:buClr>
              <a:buFont typeface="Monotype Sorts" pitchFamily="2" charset="2"/>
              <a:buNone/>
            </a:pPr>
            <a:endParaRPr lang="en-US" sz="2000" b="1">
              <a:solidFill>
                <a:prstClr val="black"/>
              </a:solidFill>
            </a:endParaRPr>
          </a:p>
        </p:txBody>
      </p:sp>
      <p:sp>
        <p:nvSpPr>
          <p:cNvPr id="18" name="Oval 17"/>
          <p:cNvSpPr/>
          <p:nvPr/>
        </p:nvSpPr>
        <p:spPr>
          <a:xfrm>
            <a:off x="5753100" y="1295400"/>
            <a:ext cx="2990850" cy="1276350"/>
          </a:xfrm>
          <a:prstGeom prst="ellipse">
            <a:avLst/>
          </a:prstGeom>
          <a:noFill/>
          <a:ln>
            <a:solidFill>
              <a:schemeClr val="bg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ct val="10000"/>
              </a:spcAft>
              <a:buClr>
                <a:srgbClr val="FF0000"/>
              </a:buClr>
              <a:buFont typeface="Monotype Sorts" pitchFamily="2" charset="2"/>
              <a:buNone/>
            </a:pPr>
            <a:endParaRPr lang="en-US" sz="2000" b="1">
              <a:solidFill>
                <a:prstClr val="black"/>
              </a:solidFill>
            </a:endParaRPr>
          </a:p>
        </p:txBody>
      </p:sp>
      <p:sp>
        <p:nvSpPr>
          <p:cNvPr id="2" name="TextBox 1"/>
          <p:cNvSpPr txBox="1"/>
          <p:nvPr/>
        </p:nvSpPr>
        <p:spPr>
          <a:xfrm>
            <a:off x="223680" y="5867949"/>
            <a:ext cx="8379217" cy="646331"/>
          </a:xfrm>
          <a:prstGeom prst="rect">
            <a:avLst/>
          </a:prstGeom>
          <a:solidFill>
            <a:schemeClr val="accent1">
              <a:lumMod val="50000"/>
            </a:schemeClr>
          </a:solidFill>
        </p:spPr>
        <p:txBody>
          <a:bodyPr wrap="none" rtlCol="0">
            <a:spAutoFit/>
          </a:bodyPr>
          <a:lstStyle/>
          <a:p>
            <a:pPr algn="ctr"/>
            <a:r>
              <a:rPr lang="en-US" b="1" dirty="0" smtClean="0"/>
              <a:t>The right surfactant package in the paint formulation can help minimize or </a:t>
            </a:r>
          </a:p>
          <a:p>
            <a:pPr algn="ctr"/>
            <a:r>
              <a:rPr lang="en-US" b="1" dirty="0"/>
              <a:t>e</a:t>
            </a:r>
            <a:r>
              <a:rPr lang="en-US" b="1" dirty="0" smtClean="0"/>
              <a:t>liminate  these problems</a:t>
            </a:r>
            <a:endParaRPr lang="en-US" b="1" dirty="0"/>
          </a:p>
        </p:txBody>
      </p:sp>
    </p:spTree>
    <p:extLst>
      <p:ext uri="{BB962C8B-B14F-4D97-AF65-F5344CB8AC3E}">
        <p14:creationId xmlns:p14="http://schemas.microsoft.com/office/powerpoint/2010/main" val="458137415"/>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title"/>
          </p:nvPr>
        </p:nvSpPr>
        <p:spPr bwMode="auto">
          <a:xfrm>
            <a:off x="53786" y="152400"/>
            <a:ext cx="82520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sz="3200" b="1" dirty="0" err="1" smtClean="0">
                <a:solidFill>
                  <a:srgbClr val="00B0F0"/>
                </a:solidFill>
                <a:cs typeface="Helvetica" panose="020B0604020202020204" pitchFamily="34" charset="0"/>
              </a:rPr>
              <a:t>Alkylphenol</a:t>
            </a:r>
            <a:r>
              <a:rPr lang="en-US" sz="3200" b="1" dirty="0" smtClean="0">
                <a:solidFill>
                  <a:srgbClr val="00B0F0"/>
                </a:solidFill>
                <a:cs typeface="Helvetica" panose="020B0604020202020204" pitchFamily="34" charset="0"/>
              </a:rPr>
              <a:t> </a:t>
            </a:r>
            <a:r>
              <a:rPr lang="en-US" sz="3200" b="1" dirty="0" smtClean="0">
                <a:solidFill>
                  <a:srgbClr val="00B0F0"/>
                </a:solidFill>
                <a:cs typeface="Helvetica" panose="020B0604020202020204" pitchFamily="34" charset="0"/>
              </a:rPr>
              <a:t>Ethoxylates (APE)</a:t>
            </a:r>
            <a:endParaRPr lang="en-US" sz="3200" b="1" dirty="0">
              <a:solidFill>
                <a:srgbClr val="00B0F0"/>
              </a:solidFill>
              <a:cs typeface="Helvetica" panose="020B0604020202020204" pitchFamily="34" charset="0"/>
            </a:endParaRPr>
          </a:p>
        </p:txBody>
      </p:sp>
      <p:sp>
        <p:nvSpPr>
          <p:cNvPr id="5" name="TextBox 4"/>
          <p:cNvSpPr txBox="1"/>
          <p:nvPr/>
        </p:nvSpPr>
        <p:spPr>
          <a:xfrm>
            <a:off x="152400" y="914400"/>
            <a:ext cx="4140877"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t>Have been around a long time</a:t>
            </a:r>
          </a:p>
          <a:p>
            <a:pPr marL="285750" indent="-285750">
              <a:buFont typeface="Arial" panose="020B0604020202020204" pitchFamily="34" charset="0"/>
              <a:buChar char="•"/>
            </a:pPr>
            <a:r>
              <a:rPr lang="en-US" dirty="0" smtClean="0"/>
              <a:t>Versatile</a:t>
            </a:r>
            <a:r>
              <a:rPr lang="en-US" dirty="0" smtClean="0"/>
              <a:t>, cost effective surfactants</a:t>
            </a:r>
          </a:p>
          <a:p>
            <a:pPr marL="285750" indent="-285750">
              <a:buFont typeface="Arial" panose="020B0604020202020204" pitchFamily="34" charset="0"/>
              <a:buChar char="•"/>
            </a:pPr>
            <a:r>
              <a:rPr lang="en-US" dirty="0" smtClean="0"/>
              <a:t>Use in a wide variety of applications</a:t>
            </a:r>
          </a:p>
        </p:txBody>
      </p:sp>
      <p:sp>
        <p:nvSpPr>
          <p:cNvPr id="6" name="TextBox 5"/>
          <p:cNvSpPr txBox="1"/>
          <p:nvPr/>
        </p:nvSpPr>
        <p:spPr>
          <a:xfrm>
            <a:off x="155643" y="1600200"/>
            <a:ext cx="6494085" cy="3631763"/>
          </a:xfrm>
          <a:prstGeom prst="rect">
            <a:avLst/>
          </a:prstGeom>
          <a:noFill/>
        </p:spPr>
        <p:txBody>
          <a:bodyPr wrap="none" rtlCol="0">
            <a:spAutoFit/>
          </a:bodyPr>
          <a:lstStyle/>
          <a:p>
            <a:r>
              <a:rPr lang="en-US" sz="3200" b="1" dirty="0" smtClean="0">
                <a:solidFill>
                  <a:srgbClr val="00B0F0"/>
                </a:solidFill>
              </a:rPr>
              <a:t>Concerns</a:t>
            </a:r>
          </a:p>
          <a:p>
            <a:pPr marL="285750" indent="-285750">
              <a:buFont typeface="Arial" panose="020B0604020202020204" pitchFamily="34" charset="0"/>
              <a:buChar char="•"/>
            </a:pPr>
            <a:r>
              <a:rPr lang="en-US" dirty="0" smtClean="0"/>
              <a:t>Biodegradability</a:t>
            </a:r>
          </a:p>
          <a:p>
            <a:r>
              <a:rPr lang="en-US" dirty="0" smtClean="0"/>
              <a:t>     - “60% minimum biodegraded within 28 days”</a:t>
            </a:r>
          </a:p>
          <a:p>
            <a:pPr marL="285750" indent="-285750">
              <a:buFont typeface="Arial" panose="020B0604020202020204" pitchFamily="34" charset="0"/>
              <a:buChar char="•"/>
            </a:pPr>
            <a:r>
              <a:rPr lang="en-US" dirty="0" smtClean="0"/>
              <a:t>Toxicity of degradation products</a:t>
            </a:r>
          </a:p>
          <a:p>
            <a:pPr marL="285750" indent="-285750">
              <a:buFont typeface="Arial" panose="020B0604020202020204" pitchFamily="34" charset="0"/>
              <a:buChar char="•"/>
            </a:pPr>
            <a:r>
              <a:rPr lang="en-US" dirty="0" smtClean="0"/>
              <a:t>Bioaccumulation</a:t>
            </a:r>
          </a:p>
          <a:p>
            <a:r>
              <a:rPr lang="en-US" dirty="0" smtClean="0"/>
              <a:t>     - low mole APEO’s are not water soluble</a:t>
            </a:r>
          </a:p>
          <a:p>
            <a:r>
              <a:rPr lang="en-US" dirty="0"/>
              <a:t> </a:t>
            </a:r>
            <a:r>
              <a:rPr lang="en-US" dirty="0" smtClean="0"/>
              <a:t>    - readily absorbed onto surfaces</a:t>
            </a:r>
          </a:p>
          <a:p>
            <a:r>
              <a:rPr lang="en-US" dirty="0"/>
              <a:t> </a:t>
            </a:r>
            <a:r>
              <a:rPr lang="en-US" dirty="0" smtClean="0"/>
              <a:t>    - can lead to accumulation and sediment in waterways</a:t>
            </a:r>
          </a:p>
          <a:p>
            <a:r>
              <a:rPr lang="en-US" dirty="0"/>
              <a:t> </a:t>
            </a:r>
            <a:r>
              <a:rPr lang="en-US" dirty="0" smtClean="0"/>
              <a:t>    - can lead to accumulation in aquatic species</a:t>
            </a:r>
          </a:p>
          <a:p>
            <a:pPr marL="285750" indent="-285750">
              <a:buFont typeface="Arial" panose="020B0604020202020204" pitchFamily="34" charset="0"/>
              <a:buChar char="•"/>
            </a:pPr>
            <a:r>
              <a:rPr lang="en-US" dirty="0" smtClean="0"/>
              <a:t>Viewed as an </a:t>
            </a:r>
            <a:r>
              <a:rPr lang="en-US" dirty="0" smtClean="0"/>
              <a:t>Endocrine </a:t>
            </a:r>
            <a:r>
              <a:rPr lang="en-US" dirty="0" smtClean="0"/>
              <a:t>Disruptor</a:t>
            </a:r>
          </a:p>
          <a:p>
            <a:r>
              <a:rPr lang="en-US" dirty="0"/>
              <a:t> </a:t>
            </a:r>
            <a:r>
              <a:rPr lang="en-US" dirty="0" smtClean="0"/>
              <a:t>    - chemicals that interfere with hormone systems in animals</a:t>
            </a:r>
          </a:p>
          <a:p>
            <a:r>
              <a:rPr lang="en-US" dirty="0"/>
              <a:t> </a:t>
            </a:r>
            <a:r>
              <a:rPr lang="en-US" dirty="0" smtClean="0"/>
              <a:t>    - can cause cancerous tumors, birth defects, etc.</a:t>
            </a:r>
            <a:endParaRPr lang="en-US" dirty="0"/>
          </a:p>
        </p:txBody>
      </p:sp>
      <p:pic>
        <p:nvPicPr>
          <p:cNvPr id="6148" name="Picture 4" descr="https://upload.wikimedia.org/wikipedia/commons/a/a2/NonylphenolEstradio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5231963"/>
            <a:ext cx="2817614" cy="10058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67000" y="6258880"/>
            <a:ext cx="3884414" cy="246221"/>
          </a:xfrm>
          <a:prstGeom prst="rect">
            <a:avLst/>
          </a:prstGeom>
        </p:spPr>
        <p:txBody>
          <a:bodyPr wrap="square">
            <a:spAutoFit/>
          </a:bodyPr>
          <a:lstStyle/>
          <a:p>
            <a:r>
              <a:rPr lang="en-US" sz="1000" dirty="0"/>
              <a:t>Structure of the hormone estradiol and one of the </a:t>
            </a:r>
            <a:r>
              <a:rPr lang="en-US" sz="1000" dirty="0" err="1"/>
              <a:t>nonylphenols</a:t>
            </a:r>
            <a:r>
              <a:rPr lang="en-US" sz="1000" dirty="0"/>
              <a:t>.</a:t>
            </a:r>
          </a:p>
        </p:txBody>
      </p:sp>
    </p:spTree>
    <p:extLst>
      <p:ext uri="{BB962C8B-B14F-4D97-AF65-F5344CB8AC3E}">
        <p14:creationId xmlns:p14="http://schemas.microsoft.com/office/powerpoint/2010/main" val="4238440182"/>
      </p:ext>
    </p:extLst>
  </p:cSld>
  <p:clrMapOvr>
    <a:masterClrMapping/>
  </p:clrMapOvr>
  <p:transition spd="slow">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WIBvfOrTgU2NPEtBOwau9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rIdaPAs2EezyBTsQ_gMk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q5VJuIjdkeVVnIbt599I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esgkTy4CEiKL4QECI_hN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L03z_C04E..is5ynEV00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URpKASFayUuTT3o0ImiFd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WIBvfOrTgU2NPEtBOwau9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arIdaPAs2EezyBTsQ_gMk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Dq5VJuIjdkeVVnIbt599I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RpKASFayUuTT3o0ImiFd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AesgkTy4CEiKL4QECI_hN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pL03z_C04E..is5ynEV00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URpKASFayUuTT3o0ImiFd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WIBvfOrTgU2NPEtBOwau9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arIdaPAs2EezyBTsQ_gMk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q5VJuIjdkeVVnIbt599I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AesgkTy4CEiKL4QECI_hN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pL03z_C04E..is5ynEV00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IBvfOrTgU2NPEtBOwau9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rIdaPAs2EezyBTsQ_gMk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q5VJuIjdkeVVnIbt599I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esgkTy4CEiKL4QECI_hN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L03z_C04E..is5ynEV00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RpKASFayUuTT3o0ImiFd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Solvay2013">
  <a:themeElements>
    <a:clrScheme name="Solvay Custom2">
      <a:dk1>
        <a:sysClr val="windowText" lastClr="000000"/>
      </a:dk1>
      <a:lt1>
        <a:sysClr val="window" lastClr="FFFFFF"/>
      </a:lt1>
      <a:dk2>
        <a:srgbClr val="699604"/>
      </a:dk2>
      <a:lt2>
        <a:srgbClr val="521771"/>
      </a:lt2>
      <a:accent1>
        <a:srgbClr val="90DCFE"/>
      </a:accent1>
      <a:accent2>
        <a:srgbClr val="009EFE"/>
      </a:accent2>
      <a:accent3>
        <a:srgbClr val="1F497D"/>
      </a:accent3>
      <a:accent4>
        <a:srgbClr val="F5B413"/>
      </a:accent4>
      <a:accent5>
        <a:srgbClr val="B6DC56"/>
      </a:accent5>
      <a:accent6>
        <a:srgbClr val="5F497A"/>
      </a:accent6>
      <a:hlink>
        <a:srgbClr val="0033CC"/>
      </a:hlink>
      <a:folHlink>
        <a:srgbClr val="E54343"/>
      </a:folHlink>
    </a:clrScheme>
    <a:fontScheme name="SOLVAY_visuel_ble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outerShdw blurRad="50800" dist="38100" dir="2700000" algn="tl" rotWithShape="0">
            <a:prstClr val="black">
              <a:alpha val="40000"/>
            </a:prstClr>
          </a:outerShdw>
        </a:effectLst>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OLVAY_visuel_ble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OLVAY_visuel_ble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OLVAY_visuel_ble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OLVAY_visuel_ble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OLVAY_visuel_ble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OLVAY_visuel_ble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OLVAY_visuel_ble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OLVAY_visuel_ble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OLVAY_visuel_ble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OLVAY_visuel_ble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OLVAY_visuel_ble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OLVAY_visuel_ble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Solvay2013">
  <a:themeElements>
    <a:clrScheme name="Solvay Custom2">
      <a:dk1>
        <a:sysClr val="windowText" lastClr="000000"/>
      </a:dk1>
      <a:lt1>
        <a:sysClr val="window" lastClr="FFFFFF"/>
      </a:lt1>
      <a:dk2>
        <a:srgbClr val="699604"/>
      </a:dk2>
      <a:lt2>
        <a:srgbClr val="521771"/>
      </a:lt2>
      <a:accent1>
        <a:srgbClr val="90DCFE"/>
      </a:accent1>
      <a:accent2>
        <a:srgbClr val="009EFE"/>
      </a:accent2>
      <a:accent3>
        <a:srgbClr val="1F497D"/>
      </a:accent3>
      <a:accent4>
        <a:srgbClr val="F5B413"/>
      </a:accent4>
      <a:accent5>
        <a:srgbClr val="B6DC56"/>
      </a:accent5>
      <a:accent6>
        <a:srgbClr val="5F497A"/>
      </a:accent6>
      <a:hlink>
        <a:srgbClr val="0033CC"/>
      </a:hlink>
      <a:folHlink>
        <a:srgbClr val="E54343"/>
      </a:folHlink>
    </a:clrScheme>
    <a:fontScheme name="SOLVAY_visuel_ble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outerShdw blurRad="50800" dist="38100" dir="2700000" algn="tl" rotWithShape="0">
            <a:prstClr val="black">
              <a:alpha val="40000"/>
            </a:prstClr>
          </a:outerShdw>
        </a:effectLst>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OLVAY_visuel_ble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OLVAY_visuel_ble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OLVAY_visuel_ble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OLVAY_visuel_ble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OLVAY_visuel_ble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OLVAY_visuel_ble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OLVAY_visuel_ble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OLVAY_visuel_ble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OLVAY_visuel_ble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OLVAY_visuel_ble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OLVAY_visuel_ble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OLVAY_visuel_ble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Solvay2013">
  <a:themeElements>
    <a:clrScheme name="Solvay Custom2">
      <a:dk1>
        <a:sysClr val="windowText" lastClr="000000"/>
      </a:dk1>
      <a:lt1>
        <a:sysClr val="window" lastClr="FFFFFF"/>
      </a:lt1>
      <a:dk2>
        <a:srgbClr val="699604"/>
      </a:dk2>
      <a:lt2>
        <a:srgbClr val="521771"/>
      </a:lt2>
      <a:accent1>
        <a:srgbClr val="90DCFE"/>
      </a:accent1>
      <a:accent2>
        <a:srgbClr val="009EFE"/>
      </a:accent2>
      <a:accent3>
        <a:srgbClr val="1F497D"/>
      </a:accent3>
      <a:accent4>
        <a:srgbClr val="F5B413"/>
      </a:accent4>
      <a:accent5>
        <a:srgbClr val="B6DC56"/>
      </a:accent5>
      <a:accent6>
        <a:srgbClr val="5F497A"/>
      </a:accent6>
      <a:hlink>
        <a:srgbClr val="0033CC"/>
      </a:hlink>
      <a:folHlink>
        <a:srgbClr val="E54343"/>
      </a:folHlink>
    </a:clrScheme>
    <a:fontScheme name="SOLVAY_visuel_ble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outerShdw blurRad="50800" dist="38100" dir="2700000" algn="tl" rotWithShape="0">
            <a:prstClr val="black">
              <a:alpha val="40000"/>
            </a:prstClr>
          </a:outerShdw>
        </a:effectLst>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OLVAY_visuel_ble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OLVAY_visuel_ble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OLVAY_visuel_ble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OLVAY_visuel_ble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OLVAY_visuel_ble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OLVAY_visuel_ble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OLVAY_visuel_ble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OLVAY_visuel_ble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OLVAY_visuel_ble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OLVAY_visuel_ble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OLVAY_visuel_ble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OLVAY_visuel_ble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Solvay2013">
  <a:themeElements>
    <a:clrScheme name="Solvay Custom2">
      <a:dk1>
        <a:sysClr val="windowText" lastClr="000000"/>
      </a:dk1>
      <a:lt1>
        <a:sysClr val="window" lastClr="FFFFFF"/>
      </a:lt1>
      <a:dk2>
        <a:srgbClr val="699604"/>
      </a:dk2>
      <a:lt2>
        <a:srgbClr val="521771"/>
      </a:lt2>
      <a:accent1>
        <a:srgbClr val="90DCFE"/>
      </a:accent1>
      <a:accent2>
        <a:srgbClr val="009EFE"/>
      </a:accent2>
      <a:accent3>
        <a:srgbClr val="1F497D"/>
      </a:accent3>
      <a:accent4>
        <a:srgbClr val="F5B413"/>
      </a:accent4>
      <a:accent5>
        <a:srgbClr val="B6DC56"/>
      </a:accent5>
      <a:accent6>
        <a:srgbClr val="5F497A"/>
      </a:accent6>
      <a:hlink>
        <a:srgbClr val="0033CC"/>
      </a:hlink>
      <a:folHlink>
        <a:srgbClr val="E54343"/>
      </a:folHlink>
    </a:clrScheme>
    <a:fontScheme name="SOLVAY_visuel_ble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outerShdw blurRad="50800" dist="38100" dir="2700000" algn="tl" rotWithShape="0">
            <a:prstClr val="black">
              <a:alpha val="40000"/>
            </a:prstClr>
          </a:outerShdw>
        </a:effectLst>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OLVAY_visuel_ble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OLVAY_visuel_ble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OLVAY_visuel_ble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OLVAY_visuel_ble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OLVAY_visuel_ble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OLVAY_visuel_ble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OLVAY_visuel_ble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OLVAY_visuel_ble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OLVAY_visuel_ble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OLVAY_visuel_ble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OLVAY_visuel_ble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OLVAY_visuel_ble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olvay2013">
  <a:themeElements>
    <a:clrScheme name="Solvay Custom2">
      <a:dk1>
        <a:sysClr val="windowText" lastClr="000000"/>
      </a:dk1>
      <a:lt1>
        <a:sysClr val="window" lastClr="FFFFFF"/>
      </a:lt1>
      <a:dk2>
        <a:srgbClr val="699604"/>
      </a:dk2>
      <a:lt2>
        <a:srgbClr val="521771"/>
      </a:lt2>
      <a:accent1>
        <a:srgbClr val="90DCFE"/>
      </a:accent1>
      <a:accent2>
        <a:srgbClr val="009EFE"/>
      </a:accent2>
      <a:accent3>
        <a:srgbClr val="1F497D"/>
      </a:accent3>
      <a:accent4>
        <a:srgbClr val="F5B413"/>
      </a:accent4>
      <a:accent5>
        <a:srgbClr val="B6DC56"/>
      </a:accent5>
      <a:accent6>
        <a:srgbClr val="5F497A"/>
      </a:accent6>
      <a:hlink>
        <a:srgbClr val="0033CC"/>
      </a:hlink>
      <a:folHlink>
        <a:srgbClr val="E54343"/>
      </a:folHlink>
    </a:clrScheme>
    <a:fontScheme name="SOLVAY_visuel_ble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outerShdw blurRad="50800" dist="38100" dir="2700000" algn="tl" rotWithShape="0">
            <a:prstClr val="black">
              <a:alpha val="40000"/>
            </a:prstClr>
          </a:outerShdw>
        </a:effectLst>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OLVAY_visuel_ble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OLVAY_visuel_ble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OLVAY_visuel_ble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OLVAY_visuel_ble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OLVAY_visuel_ble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OLVAY_visuel_ble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OLVAY_visuel_ble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OLVAY_visuel_ble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OLVAY_visuel_ble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OLVAY_visuel_ble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OLVAY_visuel_ble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OLVAY_visuel_ble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1308</TotalTime>
  <Words>1565</Words>
  <Application>Microsoft Office PowerPoint</Application>
  <PresentationFormat>On-screen Show (4:3)</PresentationFormat>
  <Paragraphs>255</Paragraphs>
  <Slides>18</Slides>
  <Notes>1</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18</vt:i4>
      </vt:variant>
    </vt:vector>
  </HeadingPairs>
  <TitlesOfParts>
    <vt:vector size="25" baseType="lpstr">
      <vt:lpstr>Office Theme</vt:lpstr>
      <vt:lpstr>7_Solvay2013</vt:lpstr>
      <vt:lpstr>8_Solvay2013</vt:lpstr>
      <vt:lpstr>9_Solvay2013</vt:lpstr>
      <vt:lpstr>10_Solvay2013</vt:lpstr>
      <vt:lpstr>Solvay2013</vt:lpstr>
      <vt:lpstr>think-cell Slide</vt:lpstr>
      <vt:lpstr>PowerPoint Presentation</vt:lpstr>
      <vt:lpstr>OUTLINE</vt:lpstr>
      <vt:lpstr>PowerPoint Presentation</vt:lpstr>
      <vt:lpstr>Surfactants – Definition</vt:lpstr>
      <vt:lpstr>PowerPoint Presentation</vt:lpstr>
      <vt:lpstr>Surfactants in the Paint Can</vt:lpstr>
      <vt:lpstr>Substrate Wetting</vt:lpstr>
      <vt:lpstr>PowerPoint Presentation</vt:lpstr>
      <vt:lpstr>Alkylphenol Ethoxylates (APE)</vt:lpstr>
      <vt:lpstr>Move to APEO-free Surfactants</vt:lpstr>
      <vt:lpstr>“New” Rhodoline® Wetting Agent</vt:lpstr>
      <vt:lpstr>PowerPoint Presentation</vt:lpstr>
      <vt:lpstr>PowerPoint Presentation</vt:lpstr>
      <vt:lpstr>PowerPoint Presentation</vt:lpstr>
      <vt:lpstr>NAM: Economy Flat : Styrene/Acrylic 76% PVC/31% VS; ~33 g/L VOC; HEC/HASE</vt:lpstr>
      <vt:lpstr>PowerPoint Presentation</vt:lpstr>
      <vt:lpstr>New” Rhodoline® Wetting Agent Features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Joey.Ruiz@solvay.com</dc:creator>
  <cp:lastModifiedBy>Adamson, Linda</cp:lastModifiedBy>
  <cp:revision>79</cp:revision>
  <cp:lastPrinted>2018-10-04T15:54:58Z</cp:lastPrinted>
  <dcterms:created xsi:type="dcterms:W3CDTF">2018-07-23T15:27:27Z</dcterms:created>
  <dcterms:modified xsi:type="dcterms:W3CDTF">2018-10-06T22:47:46Z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2018-05-04T00:00:00Z</vt:filetime>
  </property>
  <property fmtid="{D5CDD505-2E9C-101B-9397-08002B2CF9AE}" pid="3" name="Creator">
    <vt:lpwstr>Acrobat PDFMaker 17 for PowerPoint</vt:lpwstr>
  </property>
  <property fmtid="{D5CDD505-2E9C-101B-9397-08002B2CF9AE}" pid="4" name="LastSaved">
    <vt:filetime>2018-07-23T00:00:00Z</vt:filetime>
  </property>
</Properties>
</file>