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notesSlides/notesSlide9.xml" ContentType="application/vnd.openxmlformats-officedocument.presentationml.notesSlide+xml"/>
  <Override PartName="/ppt/charts/chart24.xml" ContentType="application/vnd.openxmlformats-officedocument.drawingml.chart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45" r:id="rId1"/>
    <p:sldMasterId id="2147483788" r:id="rId2"/>
    <p:sldMasterId id="2147483831" r:id="rId3"/>
  </p:sldMasterIdLst>
  <p:notesMasterIdLst>
    <p:notesMasterId r:id="rId51"/>
  </p:notesMasterIdLst>
  <p:handoutMasterIdLst>
    <p:handoutMasterId r:id="rId52"/>
  </p:handoutMasterIdLst>
  <p:sldIdLst>
    <p:sldId id="257" r:id="rId4"/>
    <p:sldId id="501" r:id="rId5"/>
    <p:sldId id="489" r:id="rId6"/>
    <p:sldId id="469" r:id="rId7"/>
    <p:sldId id="493" r:id="rId8"/>
    <p:sldId id="471" r:id="rId9"/>
    <p:sldId id="530" r:id="rId10"/>
    <p:sldId id="485" r:id="rId11"/>
    <p:sldId id="531" r:id="rId12"/>
    <p:sldId id="474" r:id="rId13"/>
    <p:sldId id="477" r:id="rId14"/>
    <p:sldId id="427" r:id="rId15"/>
    <p:sldId id="428" r:id="rId16"/>
    <p:sldId id="429" r:id="rId17"/>
    <p:sldId id="502" r:id="rId18"/>
    <p:sldId id="430" r:id="rId19"/>
    <p:sldId id="431" r:id="rId20"/>
    <p:sldId id="532" r:id="rId21"/>
    <p:sldId id="494" r:id="rId22"/>
    <p:sldId id="495" r:id="rId23"/>
    <p:sldId id="497" r:id="rId24"/>
    <p:sldId id="496" r:id="rId25"/>
    <p:sldId id="500" r:id="rId26"/>
    <p:sldId id="436" r:id="rId27"/>
    <p:sldId id="499" r:id="rId28"/>
    <p:sldId id="478" r:id="rId29"/>
    <p:sldId id="535" r:id="rId30"/>
    <p:sldId id="534" r:id="rId31"/>
    <p:sldId id="516" r:id="rId32"/>
    <p:sldId id="480" r:id="rId33"/>
    <p:sldId id="441" r:id="rId34"/>
    <p:sldId id="442" r:id="rId35"/>
    <p:sldId id="443" r:id="rId36"/>
    <p:sldId id="444" r:id="rId37"/>
    <p:sldId id="445" r:id="rId38"/>
    <p:sldId id="519" r:id="rId39"/>
    <p:sldId id="537" r:id="rId40"/>
    <p:sldId id="538" r:id="rId41"/>
    <p:sldId id="539" r:id="rId42"/>
    <p:sldId id="540" r:id="rId43"/>
    <p:sldId id="541" r:id="rId44"/>
    <p:sldId id="536" r:id="rId45"/>
    <p:sldId id="459" r:id="rId46"/>
    <p:sldId id="460" r:id="rId47"/>
    <p:sldId id="461" r:id="rId48"/>
    <p:sldId id="462" r:id="rId49"/>
    <p:sldId id="369" r:id="rId50"/>
  </p:sldIdLst>
  <p:sldSz cx="10693400" cy="7561263"/>
  <p:notesSz cx="7010400" cy="9296400"/>
  <p:custDataLst>
    <p:tags r:id="rId53"/>
  </p:custDataLst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2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pos="411">
          <p15:clr>
            <a:srgbClr val="A4A3A4"/>
          </p15:clr>
        </p15:guide>
        <p15:guide id="4" pos="63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49300"/>
    <a:srgbClr val="000000"/>
    <a:srgbClr val="DA0C82"/>
    <a:srgbClr val="CA1099"/>
    <a:srgbClr val="010000"/>
    <a:srgbClr val="C32A1F"/>
    <a:srgbClr val="00334C"/>
    <a:srgbClr val="00698E"/>
    <a:srgbClr val="008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25" autoAdjust="0"/>
    <p:restoredTop sz="94578" autoAdjust="0"/>
  </p:normalViewPr>
  <p:slideViewPr>
    <p:cSldViewPr snapToGrid="0" snapToObjects="1" showGuides="1">
      <p:cViewPr>
        <p:scale>
          <a:sx n="78" d="100"/>
          <a:sy n="78" d="100"/>
        </p:scale>
        <p:origin x="234" y="444"/>
      </p:cViewPr>
      <p:guideLst>
        <p:guide orient="horz" pos="4172"/>
        <p:guide orient="horz" pos="971"/>
        <p:guide pos="411"/>
        <p:guide pos="6356"/>
      </p:guideLst>
    </p:cSldViewPr>
  </p:slideViewPr>
  <p:outlineViewPr>
    <p:cViewPr>
      <p:scale>
        <a:sx n="33" d="100"/>
        <a:sy n="33" d="100"/>
      </p:scale>
      <p:origin x="0" y="2586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4080" y="-102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Completed%20Projects\2016\2.9.16ThicknessVersu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SOSpres\New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Completed%20Projects\2016\2.9.16ThicknessVersu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SOSpres\NewDat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5.5.16FormulatingNote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5.5.16FormulatingNote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7.31.17graphs4w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7.31.17graphs4w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SOSpres\New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728%20Formulating%20Guidelines\1.5.17graphfactor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zallf1\WALDENCOR\Data\Files\Active\SOSpres\New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NewDataGraphs!$F$31</c:f>
              <c:strCache>
                <c:ptCount val="1"/>
                <c:pt idx="0">
                  <c:v>0.01"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NewDataGraphs!$E$32:$E$34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NewDataGraphs!$F$32:$F$34</c:f>
              <c:numCache>
                <c:formatCode>0.0</c:formatCode>
                <c:ptCount val="3"/>
                <c:pt idx="0" formatCode="0.00">
                  <c:v>300</c:v>
                </c:pt>
                <c:pt idx="1">
                  <c:v>183.5</c:v>
                </c:pt>
                <c:pt idx="2" formatCode="0.00">
                  <c:v>415.1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A-4020-ADFA-CE123CDDC0CA}"/>
            </c:ext>
          </c:extLst>
        </c:ser>
        <c:ser>
          <c:idx val="1"/>
          <c:order val="1"/>
          <c:tx>
            <c:strRef>
              <c:f>NewDataGraphs!$G$31</c:f>
              <c:strCache>
                <c:ptCount val="1"/>
                <c:pt idx="0">
                  <c:v>0.02"</c:v>
                </c:pt>
              </c:strCache>
            </c:strRef>
          </c:tx>
          <c:spPr>
            <a:solidFill>
              <a:srgbClr val="F49300"/>
            </a:solidFill>
          </c:spPr>
          <c:invertIfNegative val="0"/>
          <c:cat>
            <c:strRef>
              <c:f>NewDataGraphs!$E$32:$E$34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NewDataGraphs!$G$32:$G$34</c:f>
              <c:numCache>
                <c:formatCode>0.0</c:formatCode>
                <c:ptCount val="3"/>
                <c:pt idx="0" formatCode="0.00">
                  <c:v>210</c:v>
                </c:pt>
                <c:pt idx="1">
                  <c:v>110.1</c:v>
                </c:pt>
                <c:pt idx="2">
                  <c:v>291.7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3A-4020-ADFA-CE123CDDC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47968"/>
        <c:axId val="213757952"/>
      </c:barChart>
      <c:catAx>
        <c:axId val="21374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757952"/>
        <c:crosses val="autoZero"/>
        <c:auto val="1"/>
        <c:lblAlgn val="ctr"/>
        <c:lblOffset val="100"/>
        <c:noMultiLvlLbl val="0"/>
      </c:catAx>
      <c:valAx>
        <c:axId val="2137579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/>
                  <a:t>Max </a:t>
                </a:r>
                <a:r>
                  <a:rPr lang="en-US" sz="1600" b="1" dirty="0" smtClean="0"/>
                  <a:t>Strain, </a:t>
                </a:r>
                <a:r>
                  <a:rPr lang="en-US" sz="1600" b="1" dirty="0"/>
                  <a:t>PSI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2274778433644656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3747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Sheet2!$D$12</c:f>
              <c:strCache>
                <c:ptCount val="1"/>
                <c:pt idx="0">
                  <c:v>Zinc, 0.6 PVC/CPVC</c:v>
                </c:pt>
              </c:strCache>
            </c:strRef>
          </c:tx>
          <c:invertIfNegative val="0"/>
          <c:cat>
            <c:multiLvlStrRef>
              <c:f>Sheet2!$E$10:$J$11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Sheet2!$E$12:$J$12</c:f>
              <c:numCache>
                <c:formatCode>0.00</c:formatCode>
                <c:ptCount val="6"/>
                <c:pt idx="0">
                  <c:v>235.47</c:v>
                </c:pt>
                <c:pt idx="1">
                  <c:v>194.09</c:v>
                </c:pt>
                <c:pt idx="2">
                  <c:v>225.15</c:v>
                </c:pt>
                <c:pt idx="3">
                  <c:v>203.11</c:v>
                </c:pt>
                <c:pt idx="4">
                  <c:v>232.21</c:v>
                </c:pt>
                <c:pt idx="5" formatCode="0.0">
                  <c:v>298.39999999999998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F-4F65-880C-923292C2E6EE}"/>
            </c:ext>
          </c:extLst>
        </c:ser>
        <c:ser>
          <c:idx val="1"/>
          <c:order val="1"/>
          <c:tx>
            <c:strRef>
              <c:f>Sheet2!$D$13</c:f>
              <c:strCache>
                <c:ptCount val="1"/>
                <c:pt idx="0">
                  <c:v>No Zinc, 0.6 PVC/CPVC</c:v>
                </c:pt>
              </c:strCache>
            </c:strRef>
          </c:tx>
          <c:invertIfNegative val="0"/>
          <c:cat>
            <c:multiLvlStrRef>
              <c:f>Sheet2!$E$10:$J$11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Sheet2!$E$13:$J$13</c:f>
              <c:numCache>
                <c:formatCode>0.0</c:formatCode>
                <c:ptCount val="6"/>
                <c:pt idx="0">
                  <c:v>115.2</c:v>
                </c:pt>
                <c:pt idx="1">
                  <c:v>93.2</c:v>
                </c:pt>
                <c:pt idx="2">
                  <c:v>140.5</c:v>
                </c:pt>
                <c:pt idx="3">
                  <c:v>96.09</c:v>
                </c:pt>
                <c:pt idx="4">
                  <c:v>171.3</c:v>
                </c:pt>
                <c:pt idx="5">
                  <c:v>186.8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F-4F65-880C-923292C2E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8080"/>
        <c:axId val="214332160"/>
      </c:barChart>
      <c:catAx>
        <c:axId val="21431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332160"/>
        <c:crosses val="autoZero"/>
        <c:auto val="1"/>
        <c:lblAlgn val="ctr"/>
        <c:lblOffset val="100"/>
        <c:noMultiLvlLbl val="0"/>
      </c:catAx>
      <c:valAx>
        <c:axId val="2143321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Max Strain, PSI</a:t>
                </a:r>
                <a:endParaRPr lang="en-US" sz="14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318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812368159584623E-2"/>
          <c:y val="0.95395928714581069"/>
          <c:w val="0.49100814659055014"/>
          <c:h val="4.604071285418936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Sheet2!$N$12</c:f>
              <c:strCache>
                <c:ptCount val="1"/>
                <c:pt idx="0">
                  <c:v>Zinc, 0.6 PVC/CPVC</c:v>
                </c:pt>
              </c:strCache>
            </c:strRef>
          </c:tx>
          <c:invertIfNegative val="0"/>
          <c:cat>
            <c:multiLvlStrRef>
              <c:f>Sheet2!$O$10:$T$11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Sheet2!$O$12:$T$12</c:f>
              <c:numCache>
                <c:formatCode>0.0</c:formatCode>
                <c:ptCount val="6"/>
                <c:pt idx="0">
                  <c:v>308.8</c:v>
                </c:pt>
                <c:pt idx="1">
                  <c:v>794.2</c:v>
                </c:pt>
                <c:pt idx="2">
                  <c:v>679</c:v>
                </c:pt>
                <c:pt idx="3">
                  <c:v>833.9</c:v>
                </c:pt>
                <c:pt idx="4">
                  <c:v>750.6</c:v>
                </c:pt>
                <c:pt idx="5">
                  <c:v>614.6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2-4DB7-A96F-291C31B92CD6}"/>
            </c:ext>
          </c:extLst>
        </c:ser>
        <c:ser>
          <c:idx val="1"/>
          <c:order val="1"/>
          <c:tx>
            <c:strRef>
              <c:f>Sheet2!$N$13</c:f>
              <c:strCache>
                <c:ptCount val="1"/>
                <c:pt idx="0">
                  <c:v>No Zinc, 0.6 PVC/CPVC</c:v>
                </c:pt>
              </c:strCache>
            </c:strRef>
          </c:tx>
          <c:invertIfNegative val="0"/>
          <c:cat>
            <c:multiLvlStrRef>
              <c:f>Sheet2!$O$10:$T$11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Sheet2!$O$13:$T$13</c:f>
              <c:numCache>
                <c:formatCode>0</c:formatCode>
                <c:ptCount val="6"/>
                <c:pt idx="0">
                  <c:v>997</c:v>
                </c:pt>
                <c:pt idx="1">
                  <c:v>1685</c:v>
                </c:pt>
                <c:pt idx="2">
                  <c:v>1175</c:v>
                </c:pt>
                <c:pt idx="3">
                  <c:v>1781</c:v>
                </c:pt>
                <c:pt idx="4">
                  <c:v>1089</c:v>
                </c:pt>
                <c:pt idx="5">
                  <c:v>1076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A2-4DB7-A96F-291C31B92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62752"/>
        <c:axId val="214385024"/>
      </c:barChart>
      <c:catAx>
        <c:axId val="21436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385024"/>
        <c:crosses val="autoZero"/>
        <c:auto val="1"/>
        <c:lblAlgn val="ctr"/>
        <c:lblOffset val="100"/>
        <c:noMultiLvlLbl val="0"/>
      </c:catAx>
      <c:valAx>
        <c:axId val="214385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Break %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4362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0778830933548942E-2"/>
          <c:y val="0.94205282787730427"/>
          <c:w val="0.50030443052109541"/>
          <c:h val="5.7947172122695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Sheet2!$D$13</c:f>
              <c:strCache>
                <c:ptCount val="1"/>
                <c:pt idx="0">
                  <c:v>No Zinc, 0.6 PVC/CPVC</c:v>
                </c:pt>
              </c:strCache>
            </c:strRef>
          </c:tx>
          <c:invertIfNegative val="0"/>
          <c:cat>
            <c:multiLvlStrRef>
              <c:f>Sheet2!$E$10:$J$11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Sheet2!$E$13:$J$13</c:f>
              <c:numCache>
                <c:formatCode>0.0</c:formatCode>
                <c:ptCount val="6"/>
                <c:pt idx="0">
                  <c:v>115.2</c:v>
                </c:pt>
                <c:pt idx="1">
                  <c:v>93.2</c:v>
                </c:pt>
                <c:pt idx="2">
                  <c:v>140.5</c:v>
                </c:pt>
                <c:pt idx="3">
                  <c:v>96.09</c:v>
                </c:pt>
                <c:pt idx="4">
                  <c:v>171.3</c:v>
                </c:pt>
                <c:pt idx="5">
                  <c:v>186.8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A-4EDA-9722-7DDF6DD0CD29}"/>
            </c:ext>
          </c:extLst>
        </c:ser>
        <c:ser>
          <c:idx val="2"/>
          <c:order val="1"/>
          <c:tx>
            <c:strRef>
              <c:f>Sheet2!$D$14</c:f>
              <c:strCache>
                <c:ptCount val="1"/>
                <c:pt idx="0">
                  <c:v>No Zinc, 0.75 PVC/CPVC</c:v>
                </c:pt>
              </c:strCache>
            </c:strRef>
          </c:tx>
          <c:invertIfNegative val="0"/>
          <c:cat>
            <c:multiLvlStrRef>
              <c:f>Sheet2!$E$10:$J$11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Sheet2!$E$14:$J$14</c:f>
              <c:numCache>
                <c:formatCode>0.0</c:formatCode>
                <c:ptCount val="6"/>
                <c:pt idx="0">
                  <c:v>303.25</c:v>
                </c:pt>
                <c:pt idx="1">
                  <c:v>139.5</c:v>
                </c:pt>
                <c:pt idx="2">
                  <c:v>188.3</c:v>
                </c:pt>
                <c:pt idx="3">
                  <c:v>124.4</c:v>
                </c:pt>
                <c:pt idx="4">
                  <c:v>329.6</c:v>
                </c:pt>
                <c:pt idx="5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A-4EDA-9722-7DDF6DD0C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23808"/>
        <c:axId val="214503424"/>
      </c:barChart>
      <c:catAx>
        <c:axId val="21442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503424"/>
        <c:crosses val="autoZero"/>
        <c:auto val="1"/>
        <c:lblAlgn val="ctr"/>
        <c:lblOffset val="100"/>
        <c:noMultiLvlLbl val="0"/>
      </c:catAx>
      <c:valAx>
        <c:axId val="2145034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Max Strain, PSI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4423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98471690077747E-2"/>
          <c:y val="0.94156511563207368"/>
          <c:w val="0.54231296039721499"/>
          <c:h val="5.843488436792632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Sheet2!$N$13</c:f>
              <c:strCache>
                <c:ptCount val="1"/>
                <c:pt idx="0">
                  <c:v>No Zinc, 0.6 PVC/CPVC</c:v>
                </c:pt>
              </c:strCache>
            </c:strRef>
          </c:tx>
          <c:invertIfNegative val="0"/>
          <c:cat>
            <c:multiLvlStrRef>
              <c:f>Sheet2!$O$10:$T$11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Sheet2!$O$13:$T$13</c:f>
              <c:numCache>
                <c:formatCode>0</c:formatCode>
                <c:ptCount val="6"/>
                <c:pt idx="0">
                  <c:v>997</c:v>
                </c:pt>
                <c:pt idx="1">
                  <c:v>1685</c:v>
                </c:pt>
                <c:pt idx="2">
                  <c:v>1175</c:v>
                </c:pt>
                <c:pt idx="3">
                  <c:v>1781</c:v>
                </c:pt>
                <c:pt idx="4">
                  <c:v>1089</c:v>
                </c:pt>
                <c:pt idx="5">
                  <c:v>1076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6-406B-8DE9-4805B153B6B3}"/>
            </c:ext>
          </c:extLst>
        </c:ser>
        <c:ser>
          <c:idx val="2"/>
          <c:order val="1"/>
          <c:tx>
            <c:strRef>
              <c:f>Sheet2!$N$14</c:f>
              <c:strCache>
                <c:ptCount val="1"/>
                <c:pt idx="0">
                  <c:v>No Zinc, 0.75 PVC/CPVC</c:v>
                </c:pt>
              </c:strCache>
            </c:strRef>
          </c:tx>
          <c:invertIfNegative val="0"/>
          <c:cat>
            <c:multiLvlStrRef>
              <c:f>Sheet2!$O$10:$T$11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Sheet2!$O$14:$T$14</c:f>
              <c:numCache>
                <c:formatCode>0.0</c:formatCode>
                <c:ptCount val="6"/>
                <c:pt idx="0">
                  <c:v>28.6</c:v>
                </c:pt>
                <c:pt idx="1">
                  <c:v>827.43</c:v>
                </c:pt>
                <c:pt idx="2">
                  <c:v>733.1</c:v>
                </c:pt>
                <c:pt idx="3">
                  <c:v>921.4</c:v>
                </c:pt>
                <c:pt idx="4">
                  <c:v>210.1</c:v>
                </c:pt>
                <c:pt idx="5">
                  <c:v>633.70000000000005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6-406B-8DE9-4805B153B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46304"/>
        <c:axId val="214547840"/>
      </c:barChart>
      <c:catAx>
        <c:axId val="21454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547840"/>
        <c:crosses val="autoZero"/>
        <c:auto val="1"/>
        <c:lblAlgn val="ctr"/>
        <c:lblOffset val="100"/>
        <c:noMultiLvlLbl val="0"/>
      </c:catAx>
      <c:valAx>
        <c:axId val="214547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Break %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214546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761427361241757E-2"/>
          <c:y val="0.94317594646531944"/>
          <c:w val="0.54090481719342409"/>
          <c:h val="5.68240535346805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Sheet1!$A$67</c:f>
              <c:strCache>
                <c:ptCount val="1"/>
                <c:pt idx="0">
                  <c:v>Tensile, PSI</c:v>
                </c:pt>
              </c:strCache>
            </c:strRef>
          </c:tx>
          <c:invertIfNegative val="0"/>
          <c:cat>
            <c:multiLvlStrRef>
              <c:f>Sheet1!$B$65:$G$66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Sheet1!$B$67:$G$67</c:f>
              <c:numCache>
                <c:formatCode>0.00</c:formatCode>
                <c:ptCount val="6"/>
                <c:pt idx="0">
                  <c:v>235.47</c:v>
                </c:pt>
                <c:pt idx="1">
                  <c:v>194.09</c:v>
                </c:pt>
                <c:pt idx="2">
                  <c:v>225.15</c:v>
                </c:pt>
                <c:pt idx="3">
                  <c:v>203.11</c:v>
                </c:pt>
                <c:pt idx="4">
                  <c:v>232.21</c:v>
                </c:pt>
                <c:pt idx="5" formatCode="0.0">
                  <c:v>298.39999999999998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D-4DAB-87B4-CECA6F5C5B1A}"/>
            </c:ext>
          </c:extLst>
        </c:ser>
        <c:ser>
          <c:idx val="1"/>
          <c:order val="1"/>
          <c:tx>
            <c:strRef>
              <c:f>Sheet1!$A$68</c:f>
              <c:strCache>
                <c:ptCount val="1"/>
                <c:pt idx="0">
                  <c:v>Elongation, Break %</c:v>
                </c:pt>
              </c:strCache>
            </c:strRef>
          </c:tx>
          <c:invertIfNegative val="0"/>
          <c:cat>
            <c:multiLvlStrRef>
              <c:f>Sheet1!$B$65:$G$66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Sheet1!$B$68:$G$68</c:f>
              <c:numCache>
                <c:formatCode>0.0</c:formatCode>
                <c:ptCount val="6"/>
                <c:pt idx="0">
                  <c:v>308.8</c:v>
                </c:pt>
                <c:pt idx="1">
                  <c:v>794.2</c:v>
                </c:pt>
                <c:pt idx="2">
                  <c:v>679</c:v>
                </c:pt>
                <c:pt idx="3">
                  <c:v>833.9</c:v>
                </c:pt>
                <c:pt idx="4">
                  <c:v>750.6</c:v>
                </c:pt>
                <c:pt idx="5">
                  <c:v>614.6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3D-4DAB-87B4-CECA6F5C5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83488"/>
        <c:axId val="214785024"/>
      </c:barChart>
      <c:catAx>
        <c:axId val="21478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785024"/>
        <c:crosses val="autoZero"/>
        <c:auto val="1"/>
        <c:lblAlgn val="ctr"/>
        <c:lblOffset val="100"/>
        <c:noMultiLvlLbl val="0"/>
      </c:catAx>
      <c:valAx>
        <c:axId val="214785024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Mechanical Values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4783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605209486626665E-2"/>
          <c:y val="0.93386395621730978"/>
          <c:w val="0.37214169549348153"/>
          <c:h val="6.61360437826902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'Sheet2 (2)'!$D$16</c:f>
              <c:strCache>
                <c:ptCount val="1"/>
                <c:pt idx="0">
                  <c:v>Tensile, PSI</c:v>
                </c:pt>
              </c:strCache>
            </c:strRef>
          </c:tx>
          <c:invertIfNegative val="0"/>
          <c:cat>
            <c:multiLvlStrRef>
              <c:f>'Sheet2 (2)'!$E$14:$J$15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'Sheet2 (2)'!$E$16:$J$16</c:f>
              <c:numCache>
                <c:formatCode>0.0</c:formatCode>
                <c:ptCount val="6"/>
                <c:pt idx="0">
                  <c:v>119.6</c:v>
                </c:pt>
                <c:pt idx="1">
                  <c:v>80.099999999999994</c:v>
                </c:pt>
                <c:pt idx="2">
                  <c:v>101.25</c:v>
                </c:pt>
                <c:pt idx="3">
                  <c:v>81.625</c:v>
                </c:pt>
                <c:pt idx="4">
                  <c:v>167.39999999999998</c:v>
                </c:pt>
                <c:pt idx="5">
                  <c:v>162.80000000000001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A-4D9F-BB93-4CA7196A8726}"/>
            </c:ext>
          </c:extLst>
        </c:ser>
        <c:ser>
          <c:idx val="1"/>
          <c:order val="1"/>
          <c:tx>
            <c:strRef>
              <c:f>'Sheet2 (2)'!$D$17</c:f>
              <c:strCache>
                <c:ptCount val="1"/>
                <c:pt idx="0">
                  <c:v>Elongation, Break %</c:v>
                </c:pt>
              </c:strCache>
            </c:strRef>
          </c:tx>
          <c:invertIfNegative val="0"/>
          <c:cat>
            <c:multiLvlStrRef>
              <c:f>'Sheet2 (2)'!$E$14:$J$15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'Sheet2 (2)'!$E$17:$J$17</c:f>
              <c:numCache>
                <c:formatCode>0</c:formatCode>
                <c:ptCount val="6"/>
                <c:pt idx="0">
                  <c:v>1539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1369.5</c:v>
                </c:pt>
                <c:pt idx="5">
                  <c:v>1198.5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A-4D9F-BB93-4CA7196A8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352832"/>
        <c:axId val="215354368"/>
      </c:barChart>
      <c:catAx>
        <c:axId val="21535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354368"/>
        <c:crosses val="autoZero"/>
        <c:auto val="1"/>
        <c:lblAlgn val="ctr"/>
        <c:lblOffset val="100"/>
        <c:noMultiLvlLbl val="0"/>
      </c:catAx>
      <c:valAx>
        <c:axId val="215354368"/>
        <c:scaling>
          <c:orientation val="minMax"/>
          <c:max val="2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Mechanical Values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5352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4091247872087E-2"/>
          <c:y val="0.93346537415576458"/>
          <c:w val="0.36665478054021194"/>
          <c:h val="6.65346258442354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'Sheet2 (2)'!$E$39</c:f>
              <c:strCache>
                <c:ptCount val="1"/>
                <c:pt idx="0">
                  <c:v>Tensile, PSI</c:v>
                </c:pt>
              </c:strCache>
            </c:strRef>
          </c:tx>
          <c:invertIfNegative val="0"/>
          <c:cat>
            <c:multiLvlStrRef>
              <c:f>'Sheet2 (2)'!$F$37:$K$38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'Sheet2 (2)'!$F$39:$K$39</c:f>
              <c:numCache>
                <c:formatCode>0.0</c:formatCode>
                <c:ptCount val="6"/>
                <c:pt idx="0">
                  <c:v>303.25</c:v>
                </c:pt>
                <c:pt idx="1">
                  <c:v>139.5</c:v>
                </c:pt>
                <c:pt idx="2">
                  <c:v>188.3</c:v>
                </c:pt>
                <c:pt idx="3">
                  <c:v>124.4</c:v>
                </c:pt>
                <c:pt idx="4">
                  <c:v>329.6</c:v>
                </c:pt>
                <c:pt idx="5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0-434B-9E68-578932176D19}"/>
            </c:ext>
          </c:extLst>
        </c:ser>
        <c:ser>
          <c:idx val="1"/>
          <c:order val="1"/>
          <c:tx>
            <c:strRef>
              <c:f>'Sheet2 (2)'!$E$40</c:f>
              <c:strCache>
                <c:ptCount val="1"/>
                <c:pt idx="0">
                  <c:v>Elongation, Break %</c:v>
                </c:pt>
              </c:strCache>
            </c:strRef>
          </c:tx>
          <c:invertIfNegative val="0"/>
          <c:cat>
            <c:multiLvlStrRef>
              <c:f>'Sheet2 (2)'!$F$37:$K$38</c:f>
              <c:multiLvlStrCache>
                <c:ptCount val="6"/>
                <c:lvl>
                  <c:pt idx="0">
                    <c:v>3μm</c:v>
                  </c:pt>
                  <c:pt idx="1">
                    <c:v>3μm</c:v>
                  </c:pt>
                  <c:pt idx="2">
                    <c:v>2.4μm</c:v>
                  </c:pt>
                  <c:pt idx="3">
                    <c:v>17μm</c:v>
                  </c:pt>
                  <c:pt idx="4">
                    <c:v>2.5μm</c:v>
                  </c:pt>
                  <c:pt idx="5">
                    <c:v>1.2μm</c:v>
                  </c:pt>
                </c:lvl>
                <c:lvl>
                  <c:pt idx="0">
                    <c:v>Calcium Carbonate</c:v>
                  </c:pt>
                  <c:pt idx="1">
                    <c:v>Nepheline Syenite</c:v>
                  </c:pt>
                  <c:pt idx="2">
                    <c:v>Silica</c:v>
                  </c:pt>
                  <c:pt idx="3">
                    <c:v>Muscovite Mica</c:v>
                  </c:pt>
                  <c:pt idx="4">
                    <c:v>Wollastonite</c:v>
                  </c:pt>
                  <c:pt idx="5">
                    <c:v>Talc</c:v>
                  </c:pt>
                </c:lvl>
              </c:multiLvlStrCache>
            </c:multiLvlStrRef>
          </c:cat>
          <c:val>
            <c:numRef>
              <c:f>'Sheet2 (2)'!$F$40:$K$40</c:f>
              <c:numCache>
                <c:formatCode>0.0</c:formatCode>
                <c:ptCount val="6"/>
                <c:pt idx="0">
                  <c:v>28.6</c:v>
                </c:pt>
                <c:pt idx="1">
                  <c:v>827.43</c:v>
                </c:pt>
                <c:pt idx="2">
                  <c:v>733.1</c:v>
                </c:pt>
                <c:pt idx="3">
                  <c:v>921.4</c:v>
                </c:pt>
                <c:pt idx="4">
                  <c:v>210.1</c:v>
                </c:pt>
                <c:pt idx="5">
                  <c:v>633.70000000000005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10-434B-9E68-578932176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415424"/>
        <c:axId val="215417216"/>
      </c:barChart>
      <c:catAx>
        <c:axId val="21541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417216"/>
        <c:crosses val="autoZero"/>
        <c:auto val="1"/>
        <c:lblAlgn val="ctr"/>
        <c:lblOffset val="100"/>
        <c:noMultiLvlLbl val="0"/>
      </c:catAx>
      <c:valAx>
        <c:axId val="215417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Mechanical Values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5415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580749921472791E-2"/>
          <c:y val="0.93366526391593319"/>
          <c:w val="0.37400009582980626"/>
          <c:h val="6.633473608406682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65310586176729"/>
          <c:y val="0.13793967075195143"/>
          <c:w val="0.76939873140857395"/>
          <c:h val="0.75621496646583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Sheet5!$C$34</c:f>
              <c:strCache>
                <c:ptCount val="1"/>
                <c:pt idx="0">
                  <c:v>Unweathered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Sheet5!$D$32:$G$33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Sheet5!$D$34:$G$34</c:f>
              <c:numCache>
                <c:formatCode>0.0</c:formatCode>
                <c:ptCount val="4"/>
                <c:pt idx="0">
                  <c:v>361</c:v>
                </c:pt>
                <c:pt idx="1">
                  <c:v>358.1</c:v>
                </c:pt>
                <c:pt idx="2">
                  <c:v>249.8</c:v>
                </c:pt>
                <c:pt idx="3">
                  <c:v>277.7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0-45A1-89C4-53EE5440D84F}"/>
            </c:ext>
          </c:extLst>
        </c:ser>
        <c:ser>
          <c:idx val="1"/>
          <c:order val="1"/>
          <c:tx>
            <c:strRef>
              <c:f>Sheet5!$C$35</c:f>
              <c:strCache>
                <c:ptCount val="1"/>
                <c:pt idx="0">
                  <c:v>Weathered</c:v>
                </c:pt>
              </c:strCache>
            </c:strRef>
          </c:tx>
          <c:spPr>
            <a:solidFill>
              <a:srgbClr val="F49300"/>
            </a:solidFill>
          </c:spPr>
          <c:invertIfNegative val="0"/>
          <c:cat>
            <c:strRef>
              <c:f>Sheet5!$D$32:$G$33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Sheet5!$D$35:$G$35</c:f>
              <c:numCache>
                <c:formatCode>0.0</c:formatCode>
                <c:ptCount val="4"/>
                <c:pt idx="0">
                  <c:v>739.4</c:v>
                </c:pt>
                <c:pt idx="1">
                  <c:v>677.5</c:v>
                </c:pt>
                <c:pt idx="2">
                  <c:v>690.7</c:v>
                </c:pt>
                <c:pt idx="3">
                  <c:v>769.6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80-45A1-89C4-53EE5440D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470080"/>
        <c:axId val="215471616"/>
      </c:barChart>
      <c:catAx>
        <c:axId val="21547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471616"/>
        <c:crosses val="autoZero"/>
        <c:auto val="1"/>
        <c:lblAlgn val="ctr"/>
        <c:lblOffset val="100"/>
        <c:noMultiLvlLbl val="0"/>
      </c:catAx>
      <c:valAx>
        <c:axId val="2154716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Max Str, PSI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43703703703703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547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71850393700787"/>
          <c:y val="1.7554424415175494E-2"/>
          <c:w val="0.52594816272965883"/>
          <c:h val="0.115589093030037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41406487331149"/>
          <c:y val="0.1647034914414853"/>
          <c:w val="0.76519340373302402"/>
          <c:h val="0.73263387597544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Sheet5!$C$39</c:f>
              <c:strCache>
                <c:ptCount val="1"/>
                <c:pt idx="0">
                  <c:v>Unweathered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Sheet5!$D$38:$G$38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Sheet5!$D$39:$G$39</c:f>
              <c:numCache>
                <c:formatCode>0.0</c:formatCode>
                <c:ptCount val="4"/>
                <c:pt idx="0">
                  <c:v>283.60000000000002</c:v>
                </c:pt>
                <c:pt idx="1">
                  <c:v>296.3</c:v>
                </c:pt>
                <c:pt idx="2">
                  <c:v>758.6</c:v>
                </c:pt>
                <c:pt idx="3">
                  <c:v>747.5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7-4504-85FF-4039A1FF4D3A}"/>
            </c:ext>
          </c:extLst>
        </c:ser>
        <c:ser>
          <c:idx val="1"/>
          <c:order val="1"/>
          <c:tx>
            <c:strRef>
              <c:f>Sheet5!$C$40</c:f>
              <c:strCache>
                <c:ptCount val="1"/>
                <c:pt idx="0">
                  <c:v>Weathered</c:v>
                </c:pt>
              </c:strCache>
            </c:strRef>
          </c:tx>
          <c:spPr>
            <a:solidFill>
              <a:srgbClr val="F49300"/>
            </a:solidFill>
          </c:spPr>
          <c:invertIfNegative val="0"/>
          <c:cat>
            <c:strRef>
              <c:f>Sheet5!$D$38:$G$38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Sheet5!$D$40:$G$40</c:f>
              <c:numCache>
                <c:formatCode>0.0</c:formatCode>
                <c:ptCount val="4"/>
                <c:pt idx="0">
                  <c:v>168.9</c:v>
                </c:pt>
                <c:pt idx="1">
                  <c:v>168.17</c:v>
                </c:pt>
                <c:pt idx="2">
                  <c:v>216.9</c:v>
                </c:pt>
                <c:pt idx="3">
                  <c:v>165.9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7-4504-85FF-4039A1FF4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09248"/>
        <c:axId val="215515136"/>
      </c:barChart>
      <c:catAx>
        <c:axId val="21550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515136"/>
        <c:crosses val="autoZero"/>
        <c:auto val="1"/>
        <c:lblAlgn val="ctr"/>
        <c:lblOffset val="100"/>
        <c:noMultiLvlLbl val="0"/>
      </c:catAx>
      <c:valAx>
        <c:axId val="215515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Break %</a:t>
                </a:r>
              </a:p>
            </c:rich>
          </c:tx>
          <c:layout>
            <c:manualLayout>
              <c:xMode val="edge"/>
              <c:yMode val="edge"/>
              <c:x val="2.3431189140411122E-2"/>
              <c:y val="0.160779637909870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550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738517060367453"/>
          <c:y val="1.6554571299134692E-3"/>
          <c:w val="0.50094816272965881"/>
          <c:h val="0.17772112305325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1"/>
                </a:solidFill>
                <a:latin typeface="+mj-lt"/>
              </a:defRPr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Tensile</a:t>
            </a:r>
            <a:r>
              <a:rPr lang="en-US" sz="2000" baseline="0" dirty="0" smtClean="0">
                <a:solidFill>
                  <a:schemeClr val="accent1"/>
                </a:solidFill>
                <a:latin typeface="+mj-lt"/>
              </a:rPr>
              <a:t> Strength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4.0010051778578783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'Sheet2 (2)'!$N$48</c:f>
              <c:strCache>
                <c:ptCount val="1"/>
                <c:pt idx="0">
                  <c:v>No Texanol</c:v>
                </c:pt>
              </c:strCache>
            </c:strRef>
          </c:tx>
          <c:invertIfNegative val="0"/>
          <c:cat>
            <c:strRef>
              <c:f>'Sheet2 (2)'!$O$47:$T$47</c:f>
              <c:strCache>
                <c:ptCount val="6"/>
                <c:pt idx="0">
                  <c:v>12 μm Calcium Carbonate</c:v>
                </c:pt>
                <c:pt idx="1">
                  <c:v>3 μm Nepheline Syenite</c:v>
                </c:pt>
                <c:pt idx="2">
                  <c:v>2.4 μm Silica</c:v>
                </c:pt>
                <c:pt idx="3">
                  <c:v>0.6 μm Kaolin</c:v>
                </c:pt>
                <c:pt idx="4">
                  <c:v>2.5 μm Wollastonite</c:v>
                </c:pt>
                <c:pt idx="5">
                  <c:v>1.2 μm Talc</c:v>
                </c:pt>
              </c:strCache>
            </c:strRef>
          </c:cat>
          <c:val>
            <c:numRef>
              <c:f>'Sheet2 (2)'!$O$48:$T$48</c:f>
              <c:numCache>
                <c:formatCode>0.0</c:formatCode>
                <c:ptCount val="6"/>
                <c:pt idx="0">
                  <c:v>273.5</c:v>
                </c:pt>
                <c:pt idx="1">
                  <c:v>335.7</c:v>
                </c:pt>
                <c:pt idx="2">
                  <c:v>392.8</c:v>
                </c:pt>
                <c:pt idx="3">
                  <c:v>545.79999999999995</c:v>
                </c:pt>
                <c:pt idx="4">
                  <c:v>501.2</c:v>
                </c:pt>
                <c:pt idx="5">
                  <c:v>558.9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1-457F-9A4F-723326097F53}"/>
            </c:ext>
          </c:extLst>
        </c:ser>
        <c:ser>
          <c:idx val="1"/>
          <c:order val="1"/>
          <c:tx>
            <c:strRef>
              <c:f>'Sheet2 (2)'!$N$49</c:f>
              <c:strCache>
                <c:ptCount val="1"/>
                <c:pt idx="0">
                  <c:v>5% Texanol</c:v>
                </c:pt>
              </c:strCache>
            </c:strRef>
          </c:tx>
          <c:invertIfNegative val="0"/>
          <c:cat>
            <c:strRef>
              <c:f>'Sheet2 (2)'!$O$47:$T$47</c:f>
              <c:strCache>
                <c:ptCount val="6"/>
                <c:pt idx="0">
                  <c:v>12 μm Calcium Carbonate</c:v>
                </c:pt>
                <c:pt idx="1">
                  <c:v>3 μm Nepheline Syenite</c:v>
                </c:pt>
                <c:pt idx="2">
                  <c:v>2.4 μm Silica</c:v>
                </c:pt>
                <c:pt idx="3">
                  <c:v>0.6 μm Kaolin</c:v>
                </c:pt>
                <c:pt idx="4">
                  <c:v>2.5 μm Wollastonite</c:v>
                </c:pt>
                <c:pt idx="5">
                  <c:v>1.2 μm Talc</c:v>
                </c:pt>
              </c:strCache>
            </c:strRef>
          </c:cat>
          <c:val>
            <c:numRef>
              <c:f>'Sheet2 (2)'!$O$49:$T$49</c:f>
              <c:numCache>
                <c:formatCode>0.0</c:formatCode>
                <c:ptCount val="6"/>
                <c:pt idx="0">
                  <c:v>217.2</c:v>
                </c:pt>
                <c:pt idx="1">
                  <c:v>278.60000000000002</c:v>
                </c:pt>
                <c:pt idx="2">
                  <c:v>284.5</c:v>
                </c:pt>
                <c:pt idx="3">
                  <c:v>418.7</c:v>
                </c:pt>
                <c:pt idx="4">
                  <c:v>400.3</c:v>
                </c:pt>
                <c:pt idx="5">
                  <c:v>414.7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1-457F-9A4F-723326097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56864"/>
        <c:axId val="215558400"/>
      </c:barChart>
      <c:catAx>
        <c:axId val="21555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558400"/>
        <c:crosses val="autoZero"/>
        <c:auto val="1"/>
        <c:lblAlgn val="ctr"/>
        <c:lblOffset val="100"/>
        <c:noMultiLvlLbl val="0"/>
      </c:catAx>
      <c:valAx>
        <c:axId val="215558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Max Strain, PSI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5556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8457876392921238E-2"/>
          <c:y val="0.93398509837677335"/>
          <c:w val="0.30048262442800711"/>
          <c:h val="6.60149016232266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NewDataGraphs!$G$12</c:f>
              <c:strCache>
                <c:ptCount val="1"/>
                <c:pt idx="0">
                  <c:v>0.01"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NewDataGraphs!$F$13:$F$15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NewDataGraphs!$G$13:$G$15</c:f>
              <c:numCache>
                <c:formatCode>0.0</c:formatCode>
                <c:ptCount val="3"/>
                <c:pt idx="0">
                  <c:v>319.3</c:v>
                </c:pt>
                <c:pt idx="1">
                  <c:v>795.8</c:v>
                </c:pt>
                <c:pt idx="2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F-4AF4-BD6F-7984BD82399A}"/>
            </c:ext>
          </c:extLst>
        </c:ser>
        <c:ser>
          <c:idx val="1"/>
          <c:order val="1"/>
          <c:tx>
            <c:strRef>
              <c:f>NewDataGraphs!$H$12</c:f>
              <c:strCache>
                <c:ptCount val="1"/>
                <c:pt idx="0">
                  <c:v>0.02"</c:v>
                </c:pt>
              </c:strCache>
            </c:strRef>
          </c:tx>
          <c:spPr>
            <a:solidFill>
              <a:srgbClr val="F49300"/>
            </a:solidFill>
          </c:spPr>
          <c:invertIfNegative val="0"/>
          <c:cat>
            <c:strRef>
              <c:f>NewDataGraphs!$F$13:$F$15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NewDataGraphs!$H$13:$H$15</c:f>
              <c:numCache>
                <c:formatCode>0.0</c:formatCode>
                <c:ptCount val="3"/>
                <c:pt idx="0">
                  <c:v>523.4</c:v>
                </c:pt>
                <c:pt idx="1">
                  <c:v>1106</c:v>
                </c:pt>
                <c:pt idx="2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F-4AF4-BD6F-7984BD823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91488"/>
        <c:axId val="213793024"/>
      </c:barChart>
      <c:catAx>
        <c:axId val="21379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793024"/>
        <c:crosses val="autoZero"/>
        <c:auto val="1"/>
        <c:lblAlgn val="ctr"/>
        <c:lblOffset val="100"/>
        <c:noMultiLvlLbl val="0"/>
      </c:catAx>
      <c:valAx>
        <c:axId val="213793024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Break %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2566981975539063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3791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1"/>
                </a:solidFill>
                <a:latin typeface="+mj-lt"/>
              </a:defRPr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Elongation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4.8657449162482228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'Sheet2 (2)'!$N$39</c:f>
              <c:strCache>
                <c:ptCount val="1"/>
                <c:pt idx="0">
                  <c:v>No Texanol</c:v>
                </c:pt>
              </c:strCache>
            </c:strRef>
          </c:tx>
          <c:invertIfNegative val="0"/>
          <c:cat>
            <c:strRef>
              <c:f>'Sheet2 (2)'!$O$38:$T$38</c:f>
              <c:strCache>
                <c:ptCount val="6"/>
                <c:pt idx="0">
                  <c:v>12 μm Calcium Carbonate</c:v>
                </c:pt>
                <c:pt idx="1">
                  <c:v>3 μm Nepheline Syenite</c:v>
                </c:pt>
                <c:pt idx="2">
                  <c:v>2.4 μm Silica</c:v>
                </c:pt>
                <c:pt idx="3">
                  <c:v>0.6 μm Kaolin</c:v>
                </c:pt>
                <c:pt idx="4">
                  <c:v>2.5 μm Wollastonite</c:v>
                </c:pt>
                <c:pt idx="5">
                  <c:v>1.2 μm Talc</c:v>
                </c:pt>
              </c:strCache>
            </c:strRef>
          </c:cat>
          <c:val>
            <c:numRef>
              <c:f>'Sheet2 (2)'!$O$39:$T$39</c:f>
              <c:numCache>
                <c:formatCode>0.0</c:formatCode>
                <c:ptCount val="6"/>
                <c:pt idx="0">
                  <c:v>124</c:v>
                </c:pt>
                <c:pt idx="1">
                  <c:v>101</c:v>
                </c:pt>
                <c:pt idx="2">
                  <c:v>54.9</c:v>
                </c:pt>
                <c:pt idx="3">
                  <c:v>46.07</c:v>
                </c:pt>
                <c:pt idx="4">
                  <c:v>36.700000000000003</c:v>
                </c:pt>
                <c:pt idx="5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8-4C8A-9F36-3B6849C2282E}"/>
            </c:ext>
          </c:extLst>
        </c:ser>
        <c:ser>
          <c:idx val="1"/>
          <c:order val="1"/>
          <c:tx>
            <c:strRef>
              <c:f>'Sheet2 (2)'!$N$40</c:f>
              <c:strCache>
                <c:ptCount val="1"/>
                <c:pt idx="0">
                  <c:v>5% Texanol</c:v>
                </c:pt>
              </c:strCache>
            </c:strRef>
          </c:tx>
          <c:invertIfNegative val="0"/>
          <c:cat>
            <c:strRef>
              <c:f>'Sheet2 (2)'!$O$38:$T$38</c:f>
              <c:strCache>
                <c:ptCount val="6"/>
                <c:pt idx="0">
                  <c:v>12 μm Calcium Carbonate</c:v>
                </c:pt>
                <c:pt idx="1">
                  <c:v>3 μm Nepheline Syenite</c:v>
                </c:pt>
                <c:pt idx="2">
                  <c:v>2.4 μm Silica</c:v>
                </c:pt>
                <c:pt idx="3">
                  <c:v>0.6 μm Kaolin</c:v>
                </c:pt>
                <c:pt idx="4">
                  <c:v>2.5 μm Wollastonite</c:v>
                </c:pt>
                <c:pt idx="5">
                  <c:v>1.2 μm Talc</c:v>
                </c:pt>
              </c:strCache>
            </c:strRef>
          </c:cat>
          <c:val>
            <c:numRef>
              <c:f>'Sheet2 (2)'!$O$40:$T$40</c:f>
              <c:numCache>
                <c:formatCode>0.0</c:formatCode>
                <c:ptCount val="6"/>
                <c:pt idx="0">
                  <c:v>367.2</c:v>
                </c:pt>
                <c:pt idx="1">
                  <c:v>218.9</c:v>
                </c:pt>
                <c:pt idx="2">
                  <c:v>189.6</c:v>
                </c:pt>
                <c:pt idx="3">
                  <c:v>138.5</c:v>
                </c:pt>
                <c:pt idx="4">
                  <c:v>95</c:v>
                </c:pt>
                <c:pt idx="5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8-4C8A-9F36-3B6849C2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089920"/>
        <c:axId val="215091456"/>
      </c:barChart>
      <c:catAx>
        <c:axId val="21508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091456"/>
        <c:crosses val="autoZero"/>
        <c:auto val="1"/>
        <c:lblAlgn val="ctr"/>
        <c:lblOffset val="100"/>
        <c:noMultiLvlLbl val="0"/>
      </c:catAx>
      <c:valAx>
        <c:axId val="215091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Break % </a:t>
                </a:r>
                <a:r>
                  <a:rPr lang="en-US" dirty="0" err="1" smtClean="0"/>
                  <a:t>Stn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5089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427684814346336E-2"/>
          <c:y val="0.93560550621259153"/>
          <c:w val="0.30499385318250294"/>
          <c:h val="6.43944937874084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53583828325728E-2"/>
          <c:y val="2.4232551498552718E-2"/>
          <c:w val="0.91014641617167424"/>
          <c:h val="0.74621867871575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Sheet9!$C$17</c:f>
              <c:strCache>
                <c:ptCount val="1"/>
                <c:pt idx="0">
                  <c:v>Zinc, 0.6 PVC/CPVC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Sheet9!$D$16:$J$16</c:f>
              <c:strCache>
                <c:ptCount val="7"/>
                <c:pt idx="0">
                  <c:v>3μm Calcium Carbonate</c:v>
                </c:pt>
                <c:pt idx="1">
                  <c:v>3μm Nepheline Syenite</c:v>
                </c:pt>
                <c:pt idx="2">
                  <c:v>2.4μm Silica</c:v>
                </c:pt>
                <c:pt idx="3">
                  <c:v>17μm Muscovite Mica</c:v>
                </c:pt>
                <c:pt idx="4">
                  <c:v>2.5μm Wollastonite</c:v>
                </c:pt>
                <c:pt idx="5">
                  <c:v>1.2μm Talc</c:v>
                </c:pt>
                <c:pt idx="6">
                  <c:v>3μm Talc</c:v>
                </c:pt>
              </c:strCache>
            </c:strRef>
          </c:cat>
          <c:val>
            <c:numRef>
              <c:f>Sheet9!$D$17:$J$17</c:f>
              <c:numCache>
                <c:formatCode>General</c:formatCode>
                <c:ptCount val="7"/>
                <c:pt idx="0">
                  <c:v>85</c:v>
                </c:pt>
                <c:pt idx="1">
                  <c:v>87</c:v>
                </c:pt>
                <c:pt idx="2">
                  <c:v>91</c:v>
                </c:pt>
                <c:pt idx="3">
                  <c:v>73</c:v>
                </c:pt>
                <c:pt idx="4">
                  <c:v>74</c:v>
                </c:pt>
                <c:pt idx="5">
                  <c:v>71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B-4288-81AF-846A2362DFD8}"/>
            </c:ext>
          </c:extLst>
        </c:ser>
        <c:ser>
          <c:idx val="1"/>
          <c:order val="1"/>
          <c:tx>
            <c:strRef>
              <c:f>Sheet9!$C$18</c:f>
              <c:strCache>
                <c:ptCount val="1"/>
                <c:pt idx="0">
                  <c:v>No Zinc, 0.6 PVC/CPVC</c:v>
                </c:pt>
              </c:strCache>
            </c:strRef>
          </c:tx>
          <c:invertIfNegative val="0"/>
          <c:cat>
            <c:strRef>
              <c:f>Sheet9!$D$16:$J$16</c:f>
              <c:strCache>
                <c:ptCount val="7"/>
                <c:pt idx="0">
                  <c:v>3μm Calcium Carbonate</c:v>
                </c:pt>
                <c:pt idx="1">
                  <c:v>3μm Nepheline Syenite</c:v>
                </c:pt>
                <c:pt idx="2">
                  <c:v>2.4μm Silica</c:v>
                </c:pt>
                <c:pt idx="3">
                  <c:v>17μm Muscovite Mica</c:v>
                </c:pt>
                <c:pt idx="4">
                  <c:v>2.5μm Wollastonite</c:v>
                </c:pt>
                <c:pt idx="5">
                  <c:v>1.2μm Talc</c:v>
                </c:pt>
                <c:pt idx="6">
                  <c:v>3μm Talc</c:v>
                </c:pt>
              </c:strCache>
            </c:strRef>
          </c:cat>
          <c:val>
            <c:numRef>
              <c:f>Sheet9!$D$18:$J$18</c:f>
              <c:numCache>
                <c:formatCode>0</c:formatCode>
                <c:ptCount val="7"/>
                <c:pt idx="0">
                  <c:v>64.516099999999994</c:v>
                </c:pt>
                <c:pt idx="1">
                  <c:v>66.666700000000006</c:v>
                </c:pt>
                <c:pt idx="2">
                  <c:v>67.816100000000006</c:v>
                </c:pt>
                <c:pt idx="3">
                  <c:v>57.142899999999997</c:v>
                </c:pt>
                <c:pt idx="4">
                  <c:v>53.418849999999999</c:v>
                </c:pt>
                <c:pt idx="5">
                  <c:v>60.606099999999998</c:v>
                </c:pt>
                <c:pt idx="6">
                  <c:v>57.142899999999997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B-4288-81AF-846A2362D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33760"/>
        <c:axId val="214156032"/>
      </c:barChart>
      <c:catAx>
        <c:axId val="214133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156032"/>
        <c:crosses val="autoZero"/>
        <c:auto val="1"/>
        <c:lblAlgn val="ctr"/>
        <c:lblOffset val="100"/>
        <c:noMultiLvlLbl val="0"/>
      </c:catAx>
      <c:valAx>
        <c:axId val="2141560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Percent Recovery</a:t>
                </a:r>
              </a:p>
            </c:rich>
          </c:tx>
          <c:layout>
            <c:manualLayout>
              <c:xMode val="edge"/>
              <c:yMode val="edge"/>
              <c:x val="6.3066300037286716E-4"/>
              <c:y val="0.150914170783614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14133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669467317574745E-2"/>
          <c:y val="0.89026944075937275"/>
          <c:w val="0.45586356192655397"/>
          <c:h val="8.78285588193299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71341332031467E-2"/>
          <c:y val="3.796409623490573E-2"/>
          <c:w val="0.90862865866796849"/>
          <c:h val="0.7095837809314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Sheet9!$C$23</c:f>
              <c:strCache>
                <c:ptCount val="1"/>
                <c:pt idx="0">
                  <c:v>No Zinc, 0.6 PVC/CPVC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Sheet9!$D$22:$I$22</c:f>
              <c:strCache>
                <c:ptCount val="6"/>
                <c:pt idx="0">
                  <c:v>3μm Nepheline Syenite</c:v>
                </c:pt>
                <c:pt idx="1">
                  <c:v>2.4μm Silica</c:v>
                </c:pt>
                <c:pt idx="2">
                  <c:v>17μm Muscovite Mica</c:v>
                </c:pt>
                <c:pt idx="3">
                  <c:v>2.5μm Wollastonite</c:v>
                </c:pt>
                <c:pt idx="4">
                  <c:v>1.2μm Talc</c:v>
                </c:pt>
                <c:pt idx="5">
                  <c:v>3μm Talc</c:v>
                </c:pt>
              </c:strCache>
            </c:strRef>
          </c:cat>
          <c:val>
            <c:numRef>
              <c:f>Sheet9!$D$23:$I$23</c:f>
              <c:numCache>
                <c:formatCode>0</c:formatCode>
                <c:ptCount val="6"/>
                <c:pt idx="0">
                  <c:v>66.666700000000006</c:v>
                </c:pt>
                <c:pt idx="1">
                  <c:v>67.816100000000006</c:v>
                </c:pt>
                <c:pt idx="2">
                  <c:v>57.142899999999997</c:v>
                </c:pt>
                <c:pt idx="3">
                  <c:v>53.418849999999999</c:v>
                </c:pt>
                <c:pt idx="4">
                  <c:v>60.606099999999998</c:v>
                </c:pt>
                <c:pt idx="5">
                  <c:v>57.142899999999997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C-4DCD-AF83-9CCE0477F318}"/>
            </c:ext>
          </c:extLst>
        </c:ser>
        <c:ser>
          <c:idx val="1"/>
          <c:order val="1"/>
          <c:tx>
            <c:strRef>
              <c:f>Sheet9!$C$24</c:f>
              <c:strCache>
                <c:ptCount val="1"/>
                <c:pt idx="0">
                  <c:v>No Zinc, 0.75 PVC/CPVC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Sheet9!$D$22:$I$22</c:f>
              <c:strCache>
                <c:ptCount val="6"/>
                <c:pt idx="0">
                  <c:v>3μm Nepheline Syenite</c:v>
                </c:pt>
                <c:pt idx="1">
                  <c:v>2.4μm Silica</c:v>
                </c:pt>
                <c:pt idx="2">
                  <c:v>17μm Muscovite Mica</c:v>
                </c:pt>
                <c:pt idx="3">
                  <c:v>2.5μm Wollastonite</c:v>
                </c:pt>
                <c:pt idx="4">
                  <c:v>1.2μm Talc</c:v>
                </c:pt>
                <c:pt idx="5">
                  <c:v>3μm Talc</c:v>
                </c:pt>
              </c:strCache>
            </c:strRef>
          </c:cat>
          <c:val>
            <c:numRef>
              <c:f>Sheet9!$D$24:$I$24</c:f>
              <c:numCache>
                <c:formatCode>0</c:formatCode>
                <c:ptCount val="6"/>
                <c:pt idx="0">
                  <c:v>56.35</c:v>
                </c:pt>
                <c:pt idx="1">
                  <c:v>59.715000000000003</c:v>
                </c:pt>
                <c:pt idx="2">
                  <c:v>49.39</c:v>
                </c:pt>
                <c:pt idx="3">
                  <c:v>50.64</c:v>
                </c:pt>
                <c:pt idx="4">
                  <c:v>49.39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C-4DCD-AF83-9CCE0477F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52160"/>
        <c:axId val="214262144"/>
      </c:barChart>
      <c:catAx>
        <c:axId val="21425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262144"/>
        <c:crosses val="autoZero"/>
        <c:auto val="1"/>
        <c:lblAlgn val="ctr"/>
        <c:lblOffset val="100"/>
        <c:noMultiLvlLbl val="0"/>
      </c:catAx>
      <c:valAx>
        <c:axId val="2142621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Percent Recovery</a:t>
                </a:r>
              </a:p>
            </c:rich>
          </c:tx>
          <c:layout>
            <c:manualLayout>
              <c:xMode val="edge"/>
              <c:yMode val="edge"/>
              <c:x val="2.7187766960590689E-3"/>
              <c:y val="0.134706623162496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21425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3558136918664797E-2"/>
          <c:y val="0.87169378759795391"/>
          <c:w val="0.48775025188823856"/>
          <c:h val="0.12723967158750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59899331276896E-2"/>
          <c:y val="3.4107458584368901E-2"/>
          <c:w val="0.8950377465328373"/>
          <c:h val="0.3432450833340316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6"/>
            <c:invertIfNegative val="0"/>
            <c:bubble3D val="0"/>
            <c:spPr>
              <a:solidFill>
                <a:srgbClr val="FFAF39"/>
              </a:solidFill>
            </c:spPr>
            <c:extLst>
              <c:ext xmlns:c16="http://schemas.microsoft.com/office/drawing/2014/chart" uri="{C3380CC4-5D6E-409C-BE32-E72D297353CC}">
                <c16:uniqueId val="{00000001-845B-49AA-BCFC-DB91EF8E205D}"/>
              </c:ext>
            </c:extLst>
          </c:dPt>
          <c:dPt>
            <c:idx val="17"/>
            <c:invertIfNegative val="0"/>
            <c:bubble3D val="0"/>
            <c:spPr>
              <a:solidFill>
                <a:srgbClr val="FFAF39"/>
              </a:solidFill>
            </c:spPr>
            <c:extLst>
              <c:ext xmlns:c16="http://schemas.microsoft.com/office/drawing/2014/chart" uri="{C3380CC4-5D6E-409C-BE32-E72D297353CC}">
                <c16:uniqueId val="{00000003-845B-49AA-BCFC-DB91EF8E205D}"/>
              </c:ext>
            </c:extLst>
          </c:dPt>
          <c:dPt>
            <c:idx val="18"/>
            <c:invertIfNegative val="0"/>
            <c:bubble3D val="0"/>
            <c:spPr>
              <a:solidFill>
                <a:srgbClr val="FFAF39"/>
              </a:solidFill>
            </c:spPr>
            <c:extLst>
              <c:ext xmlns:c16="http://schemas.microsoft.com/office/drawing/2014/chart" uri="{C3380CC4-5D6E-409C-BE32-E72D297353CC}">
                <c16:uniqueId val="{00000005-845B-49AA-BCFC-DB91EF8E205D}"/>
              </c:ext>
            </c:extLst>
          </c:dPt>
          <c:dPt>
            <c:idx val="19"/>
            <c:invertIfNegative val="0"/>
            <c:bubble3D val="0"/>
            <c:spPr>
              <a:solidFill>
                <a:srgbClr val="FFAF39"/>
              </a:solidFill>
            </c:spPr>
            <c:extLst>
              <c:ext xmlns:c16="http://schemas.microsoft.com/office/drawing/2014/chart" uri="{C3380CC4-5D6E-409C-BE32-E72D297353CC}">
                <c16:uniqueId val="{00000007-845B-49AA-BCFC-DB91EF8E205D}"/>
              </c:ext>
            </c:extLst>
          </c:dPt>
          <c:dPt>
            <c:idx val="20"/>
            <c:invertIfNegative val="0"/>
            <c:bubble3D val="0"/>
            <c:spPr>
              <a:solidFill>
                <a:srgbClr val="FFAF39"/>
              </a:solidFill>
            </c:spPr>
            <c:extLst>
              <c:ext xmlns:c16="http://schemas.microsoft.com/office/drawing/2014/chart" uri="{C3380CC4-5D6E-409C-BE32-E72D297353CC}">
                <c16:uniqueId val="{00000009-845B-49AA-BCFC-DB91EF8E205D}"/>
              </c:ext>
            </c:extLst>
          </c:dPt>
          <c:dPt>
            <c:idx val="21"/>
            <c:invertIfNegative val="0"/>
            <c:bubble3D val="0"/>
            <c:spPr>
              <a:solidFill>
                <a:srgbClr val="FFAF39"/>
              </a:solidFill>
            </c:spPr>
            <c:extLst>
              <c:ext xmlns:c16="http://schemas.microsoft.com/office/drawing/2014/chart" uri="{C3380CC4-5D6E-409C-BE32-E72D297353CC}">
                <c16:uniqueId val="{0000000B-845B-49AA-BCFC-DB91EF8E205D}"/>
              </c:ext>
            </c:extLst>
          </c:dPt>
          <c:dPt>
            <c:idx val="22"/>
            <c:invertIfNegative val="0"/>
            <c:bubble3D val="0"/>
            <c:spPr>
              <a:solidFill>
                <a:srgbClr val="FFAF39"/>
              </a:solidFill>
            </c:spPr>
            <c:extLst>
              <c:ext xmlns:c16="http://schemas.microsoft.com/office/drawing/2014/chart" uri="{C3380CC4-5D6E-409C-BE32-E72D297353CC}">
                <c16:uniqueId val="{0000000D-845B-49AA-BCFC-DB91EF8E205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F-845B-49AA-BCFC-DB91EF8E205D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1-845B-49AA-BCFC-DB91EF8E205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845B-49AA-BCFC-DB91EF8E205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5-845B-49AA-BCFC-DB91EF8E205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7-845B-49AA-BCFC-DB91EF8E205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9-845B-49AA-BCFC-DB91EF8E205D}"/>
              </c:ext>
            </c:extLst>
          </c:dPt>
          <c:cat>
            <c:multiLvlStrRef>
              <c:f>Sheet8!$B$9:$AD$10</c:f>
              <c:multiLvlStrCache>
                <c:ptCount val="29"/>
                <c:lvl>
                  <c:pt idx="0">
                    <c:v>0.7μm Calcium Carbonate</c:v>
                  </c:pt>
                  <c:pt idx="1">
                    <c:v>3μm Calcium Carbonate</c:v>
                  </c:pt>
                  <c:pt idx="2">
                    <c:v>4.3μm Calcium Carbonate</c:v>
                  </c:pt>
                  <c:pt idx="3">
                    <c:v>12μm Calcium Carbonate</c:v>
                  </c:pt>
                  <c:pt idx="4">
                    <c:v>19μm Calcium Carbonate</c:v>
                  </c:pt>
                  <c:pt idx="5">
                    <c:v>3μm Nepheline Syenite</c:v>
                  </c:pt>
                  <c:pt idx="6">
                    <c:v>11μm Nepheline Syenite</c:v>
                  </c:pt>
                  <c:pt idx="7">
                    <c:v>2.4μm Silica</c:v>
                  </c:pt>
                  <c:pt idx="8">
                    <c:v>8.7μm Silica</c:v>
                  </c:pt>
                  <c:pt idx="9">
                    <c:v>17μm Muscovite Mica</c:v>
                  </c:pt>
                  <c:pt idx="10">
                    <c:v>34μm Muscovite Mica</c:v>
                  </c:pt>
                  <c:pt idx="11">
                    <c:v>2.5μm Wollastonite</c:v>
                  </c:pt>
                  <c:pt idx="12">
                    <c:v>28μm Wollastonite</c:v>
                  </c:pt>
                  <c:pt idx="13">
                    <c:v>1.2μm Talc</c:v>
                  </c:pt>
                  <c:pt idx="14">
                    <c:v>3μm Talc</c:v>
                  </c:pt>
                  <c:pt idx="15">
                    <c:v>3.5μm Kaolin</c:v>
                  </c:pt>
                  <c:pt idx="16">
                    <c:v>3μm Calcium Carbonate</c:v>
                  </c:pt>
                  <c:pt idx="17">
                    <c:v>3μm Nepheline Syenite</c:v>
                  </c:pt>
                  <c:pt idx="18">
                    <c:v>2.4μm Silica</c:v>
                  </c:pt>
                  <c:pt idx="19">
                    <c:v>17μm Muscovite Mica</c:v>
                  </c:pt>
                  <c:pt idx="20">
                    <c:v>2.5μm Wollastonite</c:v>
                  </c:pt>
                  <c:pt idx="21">
                    <c:v>1.2μm Talc</c:v>
                  </c:pt>
                  <c:pt idx="22">
                    <c:v>3μm Talc</c:v>
                  </c:pt>
                  <c:pt idx="23">
                    <c:v>3μm Nepheline Syenite</c:v>
                  </c:pt>
                  <c:pt idx="24">
                    <c:v>2.4μm Silica</c:v>
                  </c:pt>
                  <c:pt idx="25">
                    <c:v>17μm Muscovite Mica</c:v>
                  </c:pt>
                  <c:pt idx="26">
                    <c:v>2.5μm Wollastonite</c:v>
                  </c:pt>
                  <c:pt idx="27">
                    <c:v>1.2μm Talc</c:v>
                  </c:pt>
                  <c:pt idx="28">
                    <c:v>3μm Talc</c:v>
                  </c:pt>
                </c:lvl>
                <c:lvl>
                  <c:pt idx="0">
                    <c:v>Zinc, 0.6 PVC/CPVC</c:v>
                  </c:pt>
                  <c:pt idx="16">
                    <c:v>No Zinc, 0.6 PVC/CPVC</c:v>
                  </c:pt>
                  <c:pt idx="23">
                    <c:v>No Zinc, 0.75 PVC/CPVC</c:v>
                  </c:pt>
                </c:lvl>
              </c:multiLvlStrCache>
            </c:multiLvlStrRef>
          </c:cat>
          <c:val>
            <c:numRef>
              <c:f>Sheet8!$B$11:$AD$11</c:f>
              <c:numCache>
                <c:formatCode>0</c:formatCode>
                <c:ptCount val="29"/>
                <c:pt idx="0">
                  <c:v>78.460000000000008</c:v>
                </c:pt>
                <c:pt idx="1">
                  <c:v>84.54</c:v>
                </c:pt>
                <c:pt idx="2">
                  <c:v>86.96</c:v>
                </c:pt>
                <c:pt idx="3">
                  <c:v>86.96</c:v>
                </c:pt>
                <c:pt idx="4">
                  <c:v>86.96</c:v>
                </c:pt>
                <c:pt idx="5">
                  <c:v>86.96</c:v>
                </c:pt>
                <c:pt idx="6">
                  <c:v>86.96</c:v>
                </c:pt>
                <c:pt idx="7">
                  <c:v>90.91</c:v>
                </c:pt>
                <c:pt idx="8">
                  <c:v>90.91</c:v>
                </c:pt>
                <c:pt idx="9">
                  <c:v>72.75</c:v>
                </c:pt>
                <c:pt idx="10">
                  <c:v>72.75</c:v>
                </c:pt>
                <c:pt idx="11">
                  <c:v>74.175000000000011</c:v>
                </c:pt>
                <c:pt idx="12">
                  <c:v>68.97</c:v>
                </c:pt>
                <c:pt idx="13">
                  <c:v>71.430000000000007</c:v>
                </c:pt>
                <c:pt idx="14">
                  <c:v>66.67</c:v>
                </c:pt>
                <c:pt idx="15">
                  <c:v>76.92</c:v>
                </c:pt>
                <c:pt idx="16">
                  <c:v>64.516099999999994</c:v>
                </c:pt>
                <c:pt idx="17">
                  <c:v>66.666700000000006</c:v>
                </c:pt>
                <c:pt idx="18">
                  <c:v>67.816100000000006</c:v>
                </c:pt>
                <c:pt idx="19">
                  <c:v>57.142899999999997</c:v>
                </c:pt>
                <c:pt idx="20">
                  <c:v>53.418849999999999</c:v>
                </c:pt>
                <c:pt idx="21">
                  <c:v>60.606099999999998</c:v>
                </c:pt>
                <c:pt idx="22">
                  <c:v>57.142899999999997</c:v>
                </c:pt>
                <c:pt idx="23">
                  <c:v>56.35</c:v>
                </c:pt>
                <c:pt idx="24">
                  <c:v>59.715000000000003</c:v>
                </c:pt>
                <c:pt idx="25">
                  <c:v>49.39</c:v>
                </c:pt>
                <c:pt idx="26">
                  <c:v>50.64</c:v>
                </c:pt>
                <c:pt idx="27">
                  <c:v>49.39</c:v>
                </c:pt>
                <c:pt idx="2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45B-49AA-BCFC-DB91EF8E2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177856"/>
        <c:axId val="215179648"/>
      </c:barChart>
      <c:catAx>
        <c:axId val="21517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179648"/>
        <c:crosses val="autoZero"/>
        <c:auto val="1"/>
        <c:lblAlgn val="ctr"/>
        <c:lblOffset val="100"/>
        <c:noMultiLvlLbl val="0"/>
      </c:catAx>
      <c:valAx>
        <c:axId val="215179648"/>
        <c:scaling>
          <c:orientation val="minMax"/>
          <c:min val="3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Recovery</a:t>
                </a:r>
              </a:p>
            </c:rich>
          </c:tx>
          <c:layout>
            <c:manualLayout>
              <c:xMode val="edge"/>
              <c:yMode val="edge"/>
              <c:x val="2.6913371156156041E-3"/>
              <c:y val="3.2425694869238054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21517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98787772693125E-2"/>
          <c:y val="2.9559206010527056E-2"/>
          <c:w val="0.90090108610602571"/>
          <c:h val="0.58531544348965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0EE-4566-8A59-A1C3689F74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0EE-4566-8A59-A1C3689F74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0EE-4566-8A59-A1C3689F74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20EE-4566-8A59-A1C3689F740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20EE-4566-8A59-A1C3689F74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20EE-4566-8A59-A1C3689F740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20EE-4566-8A59-A1C3689F740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F-20EE-4566-8A59-A1C3689F740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20EE-4566-8A59-A1C3689F740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3-20EE-4566-8A59-A1C3689F740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5-20EE-4566-8A59-A1C3689F740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7-20EE-4566-8A59-A1C3689F740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9-20EE-4566-8A59-A1C3689F740F}"/>
              </c:ext>
            </c:extLst>
          </c:dPt>
          <c:cat>
            <c:multiLvlStrRef>
              <c:f>Sheet8!$B$21:$N$22</c:f>
              <c:multiLvlStrCache>
                <c:ptCount val="13"/>
                <c:lvl>
                  <c:pt idx="0">
                    <c:v>3μm Calcium Carbonate</c:v>
                  </c:pt>
                  <c:pt idx="1">
                    <c:v>12μm Calcium Carbonate</c:v>
                  </c:pt>
                  <c:pt idx="2">
                    <c:v>3μm Nepheline Syenite</c:v>
                  </c:pt>
                  <c:pt idx="3">
                    <c:v>11μm Nepheline Syenite</c:v>
                  </c:pt>
                  <c:pt idx="4">
                    <c:v>2.4μm Silica</c:v>
                  </c:pt>
                  <c:pt idx="5">
                    <c:v>8.7μm Silica</c:v>
                  </c:pt>
                  <c:pt idx="6">
                    <c:v>2.5μm Wollastonite</c:v>
                  </c:pt>
                  <c:pt idx="7">
                    <c:v>28μm Wollastonite</c:v>
                  </c:pt>
                  <c:pt idx="8">
                    <c:v>17μm Muscovite Mica</c:v>
                  </c:pt>
                  <c:pt idx="9">
                    <c:v>34μm Muscovite Mica</c:v>
                  </c:pt>
                  <c:pt idx="10">
                    <c:v>1.2μm Talc</c:v>
                  </c:pt>
                  <c:pt idx="11">
                    <c:v>3μm Talc</c:v>
                  </c:pt>
                  <c:pt idx="12">
                    <c:v>3.5μm Kaolin</c:v>
                  </c:pt>
                </c:lvl>
                <c:lvl>
                  <c:pt idx="0">
                    <c:v>Nodular</c:v>
                  </c:pt>
                  <c:pt idx="6">
                    <c:v>Acicular</c:v>
                  </c:pt>
                  <c:pt idx="8">
                    <c:v>Platy</c:v>
                  </c:pt>
                </c:lvl>
              </c:multiLvlStrCache>
            </c:multiLvlStrRef>
          </c:cat>
          <c:val>
            <c:numRef>
              <c:f>Sheet8!$B$23:$N$23</c:f>
              <c:numCache>
                <c:formatCode>0</c:formatCode>
                <c:ptCount val="13"/>
                <c:pt idx="0">
                  <c:v>84.54</c:v>
                </c:pt>
                <c:pt idx="1">
                  <c:v>86.96</c:v>
                </c:pt>
                <c:pt idx="2">
                  <c:v>86.96</c:v>
                </c:pt>
                <c:pt idx="3">
                  <c:v>86.96</c:v>
                </c:pt>
                <c:pt idx="4">
                  <c:v>90.91</c:v>
                </c:pt>
                <c:pt idx="5">
                  <c:v>90.91</c:v>
                </c:pt>
                <c:pt idx="6">
                  <c:v>74.175000000000011</c:v>
                </c:pt>
                <c:pt idx="7">
                  <c:v>68.97</c:v>
                </c:pt>
                <c:pt idx="8">
                  <c:v>72.75</c:v>
                </c:pt>
                <c:pt idx="9">
                  <c:v>72.75</c:v>
                </c:pt>
                <c:pt idx="10">
                  <c:v>71.430000000000007</c:v>
                </c:pt>
                <c:pt idx="11">
                  <c:v>66.67</c:v>
                </c:pt>
                <c:pt idx="12">
                  <c:v>76.92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0EE-4566-8A59-A1C3689F7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289216"/>
        <c:axId val="215291008"/>
      </c:barChart>
      <c:catAx>
        <c:axId val="21528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291008"/>
        <c:crosses val="autoZero"/>
        <c:auto val="1"/>
        <c:lblAlgn val="ctr"/>
        <c:lblOffset val="100"/>
        <c:noMultiLvlLbl val="0"/>
      </c:catAx>
      <c:valAx>
        <c:axId val="215291008"/>
        <c:scaling>
          <c:orientation val="minMax"/>
          <c:min val="3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Recovery</a:t>
                </a:r>
              </a:p>
            </c:rich>
          </c:tx>
          <c:layout>
            <c:manualLayout>
              <c:xMode val="edge"/>
              <c:yMode val="edge"/>
              <c:x val="3.5264206601176187E-3"/>
              <c:y val="0.1044533176991365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21528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151665245191262E-2"/>
          <c:y val="0.13718899834525561"/>
          <c:w val="0.90400686546132614"/>
          <c:h val="0.67380265317178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Unweathered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Sheet1!$C$27:$F$28</c:f>
              <c:multiLvlStrCache>
                <c:ptCount val="4"/>
                <c:lvl>
                  <c:pt idx="0">
                    <c:v>A</c:v>
                  </c:pt>
                  <c:pt idx="1">
                    <c:v>B</c:v>
                  </c:pt>
                  <c:pt idx="2">
                    <c:v>C</c:v>
                  </c:pt>
                  <c:pt idx="3">
                    <c:v>D</c:v>
                  </c:pt>
                </c:lvl>
                <c:lvl>
                  <c:pt idx="0">
                    <c:v>24 Hours After Second Pull</c:v>
                  </c:pt>
                </c:lvl>
              </c:multiLvlStrCache>
            </c:multiLvlStrRef>
          </c:cat>
          <c:val>
            <c:numRef>
              <c:f>Sheet1!$C$29:$F$29</c:f>
              <c:numCache>
                <c:formatCode>0</c:formatCode>
                <c:ptCount val="4"/>
                <c:pt idx="0">
                  <c:v>83.33</c:v>
                </c:pt>
                <c:pt idx="1">
                  <c:v>82.19</c:v>
                </c:pt>
                <c:pt idx="2">
                  <c:v>57.14</c:v>
                </c:pt>
                <c:pt idx="3">
                  <c:v>54.05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3-4682-8F3A-7F724F53E388}"/>
            </c:ext>
          </c:extLst>
        </c:ser>
        <c:ser>
          <c:idx val="1"/>
          <c:order val="1"/>
          <c:tx>
            <c:strRef>
              <c:f>Sheet1!$B$30</c:f>
              <c:strCache>
                <c:ptCount val="1"/>
                <c:pt idx="0">
                  <c:v>Weathered</c:v>
                </c:pt>
              </c:strCache>
            </c:strRef>
          </c:tx>
          <c:spPr>
            <a:solidFill>
              <a:srgbClr val="F49300"/>
            </a:solidFill>
          </c:spPr>
          <c:invertIfNegative val="0"/>
          <c:cat>
            <c:multiLvlStrRef>
              <c:f>Sheet1!$C$27:$F$28</c:f>
              <c:multiLvlStrCache>
                <c:ptCount val="4"/>
                <c:lvl>
                  <c:pt idx="0">
                    <c:v>A</c:v>
                  </c:pt>
                  <c:pt idx="1">
                    <c:v>B</c:v>
                  </c:pt>
                  <c:pt idx="2">
                    <c:v>C</c:v>
                  </c:pt>
                  <c:pt idx="3">
                    <c:v>D</c:v>
                  </c:pt>
                </c:lvl>
                <c:lvl>
                  <c:pt idx="0">
                    <c:v>24 Hours After Second Pull</c:v>
                  </c:pt>
                </c:lvl>
              </c:multiLvlStrCache>
            </c:multiLvlStrRef>
          </c:cat>
          <c:val>
            <c:numRef>
              <c:f>Sheet1!$C$30:$F$30</c:f>
              <c:numCache>
                <c:formatCode>0</c:formatCode>
                <c:ptCount val="4"/>
                <c:pt idx="0">
                  <c:v>86.96</c:v>
                </c:pt>
                <c:pt idx="1">
                  <c:v>88.89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3-4682-8F3A-7F724F53E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341696"/>
        <c:axId val="215347584"/>
      </c:barChart>
      <c:catAx>
        <c:axId val="21534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347584"/>
        <c:crosses val="autoZero"/>
        <c:auto val="1"/>
        <c:lblAlgn val="ctr"/>
        <c:lblOffset val="100"/>
        <c:noMultiLvlLbl val="0"/>
      </c:catAx>
      <c:valAx>
        <c:axId val="21534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Percent Recovery</a:t>
                </a:r>
              </a:p>
            </c:rich>
          </c:tx>
          <c:layout>
            <c:manualLayout>
              <c:xMode val="edge"/>
              <c:yMode val="edge"/>
              <c:x val="2.6910913222899704E-3"/>
              <c:y val="0.1800202171740374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21534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841935466782503E-2"/>
          <c:y val="5.7439584455405875E-4"/>
          <c:w val="0.24669414263843492"/>
          <c:h val="0.148521653170405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DPUR!$C$47:$K$47</c:f>
              <c:numCache>
                <c:formatCode>General</c:formatCode>
                <c:ptCount val="9"/>
                <c:pt idx="0">
                  <c:v>0.7</c:v>
                </c:pt>
                <c:pt idx="1">
                  <c:v>3</c:v>
                </c:pt>
                <c:pt idx="2">
                  <c:v>12</c:v>
                </c:pt>
                <c:pt idx="3">
                  <c:v>3</c:v>
                </c:pt>
                <c:pt idx="4">
                  <c:v>11</c:v>
                </c:pt>
                <c:pt idx="5">
                  <c:v>2.4</c:v>
                </c:pt>
                <c:pt idx="6">
                  <c:v>8.6999999999999993</c:v>
                </c:pt>
                <c:pt idx="7">
                  <c:v>1.2</c:v>
                </c:pt>
                <c:pt idx="8">
                  <c:v>3</c:v>
                </c:pt>
              </c:numCache>
            </c:numRef>
          </c:xVal>
          <c:yVal>
            <c:numRef>
              <c:f>DPUR!$C$48:$K$48</c:f>
              <c:numCache>
                <c:formatCode>#,##0.00</c:formatCode>
                <c:ptCount val="9"/>
                <c:pt idx="0">
                  <c:v>88.703371341232227</c:v>
                </c:pt>
                <c:pt idx="1">
                  <c:v>74.137500460056657</c:v>
                </c:pt>
                <c:pt idx="2">
                  <c:v>62.387529599284917</c:v>
                </c:pt>
                <c:pt idx="3">
                  <c:v>75.322120250165312</c:v>
                </c:pt>
                <c:pt idx="4">
                  <c:v>71.588093655251896</c:v>
                </c:pt>
                <c:pt idx="5">
                  <c:v>82.688415287534241</c:v>
                </c:pt>
                <c:pt idx="6">
                  <c:v>72.745294458451951</c:v>
                </c:pt>
                <c:pt idx="7">
                  <c:v>81.760058243121506</c:v>
                </c:pt>
                <c:pt idx="8">
                  <c:v>82.257425780814984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B7-42AE-B1D8-D1E914025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190592"/>
        <c:axId val="244959488"/>
      </c:scatterChart>
      <c:valAx>
        <c:axId val="244190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Particle Size, μm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4959488"/>
        <c:crosses val="autoZero"/>
        <c:crossBetween val="midCat"/>
      </c:valAx>
      <c:valAx>
        <c:axId val="244959488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Reflectance Retained</a:t>
                </a:r>
              </a:p>
            </c:rich>
          </c:tx>
          <c:layout>
            <c:manualLayout>
              <c:xMode val="edge"/>
              <c:yMode val="edge"/>
              <c:x val="0"/>
              <c:y val="4.340010833381107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44190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7592779306396"/>
          <c:y val="3.5191448179305231E-2"/>
          <c:w val="0.77042407220693598"/>
          <c:h val="0.70568061023622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Sheet3!$B$12</c:f>
              <c:strCache>
                <c:ptCount val="1"/>
                <c:pt idx="0">
                  <c:v>with zinc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89-4777-B4A2-03700280F4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89-4777-B4A2-03700280F4F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89-4777-B4A2-03700280F4F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89-4777-B4A2-03700280F4F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89-4777-B4A2-03700280F4F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89-4777-B4A2-03700280F4F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B89-4777-B4A2-03700280F4F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B89-4777-B4A2-03700280F4F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B89-4777-B4A2-03700280F4F5}"/>
              </c:ext>
            </c:extLst>
          </c:dPt>
          <c:cat>
            <c:multiLvlStrRef>
              <c:f>Sheet3!$C$10:$K$11</c:f>
              <c:multiLvlStrCache>
                <c:ptCount val="9"/>
                <c:lvl>
                  <c:pt idx="0">
                    <c:v>0.7μm</c:v>
                  </c:pt>
                  <c:pt idx="1">
                    <c:v>3μm</c:v>
                  </c:pt>
                  <c:pt idx="2">
                    <c:v>12μm</c:v>
                  </c:pt>
                  <c:pt idx="3">
                    <c:v>3μm</c:v>
                  </c:pt>
                  <c:pt idx="4">
                    <c:v>11μm</c:v>
                  </c:pt>
                  <c:pt idx="5">
                    <c:v>2.4μm</c:v>
                  </c:pt>
                  <c:pt idx="6">
                    <c:v>8.7μm</c:v>
                  </c:pt>
                  <c:pt idx="7">
                    <c:v>1.2μm</c:v>
                  </c:pt>
                  <c:pt idx="8">
                    <c:v>3μm</c:v>
                  </c:pt>
                </c:lvl>
                <c:lvl>
                  <c:pt idx="0">
                    <c:v>Calcium Carbonate</c:v>
                  </c:pt>
                  <c:pt idx="3">
                    <c:v>Nepheline Syenite</c:v>
                  </c:pt>
                  <c:pt idx="5">
                    <c:v>Silica</c:v>
                  </c:pt>
                  <c:pt idx="7">
                    <c:v>Talc</c:v>
                  </c:pt>
                </c:lvl>
              </c:multiLvlStrCache>
            </c:multiLvlStrRef>
          </c:cat>
          <c:val>
            <c:numRef>
              <c:f>Sheet3!$C$12:$K$12</c:f>
              <c:numCache>
                <c:formatCode>#,##0.00</c:formatCode>
                <c:ptCount val="9"/>
                <c:pt idx="0">
                  <c:v>88.703371341232227</c:v>
                </c:pt>
                <c:pt idx="1">
                  <c:v>74.137500460056657</c:v>
                </c:pt>
                <c:pt idx="2">
                  <c:v>62.387529599284917</c:v>
                </c:pt>
                <c:pt idx="3">
                  <c:v>75.322120250165312</c:v>
                </c:pt>
                <c:pt idx="4">
                  <c:v>71.588093655251896</c:v>
                </c:pt>
                <c:pt idx="5">
                  <c:v>82.688415287534241</c:v>
                </c:pt>
                <c:pt idx="6">
                  <c:v>72.745294458451951</c:v>
                </c:pt>
                <c:pt idx="7">
                  <c:v>81.760058243121506</c:v>
                </c:pt>
                <c:pt idx="8">
                  <c:v>82.257425780814984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89-4777-B4A2-03700280F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187328"/>
        <c:axId val="245189248"/>
      </c:barChart>
      <c:catAx>
        <c:axId val="24518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5189248"/>
        <c:crosses val="autoZero"/>
        <c:auto val="1"/>
        <c:lblAlgn val="ctr"/>
        <c:lblOffset val="100"/>
        <c:noMultiLvlLbl val="0"/>
      </c:catAx>
      <c:valAx>
        <c:axId val="245189248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Reflectance Retained</a:t>
                </a:r>
              </a:p>
            </c:rich>
          </c:tx>
          <c:layout>
            <c:manualLayout>
              <c:xMode val="edge"/>
              <c:yMode val="edge"/>
              <c:x val="3.8285569508168929E-2"/>
              <c:y val="5.262470605012009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4518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478727155435772E-2"/>
          <c:y val="3.3819168585275554E-2"/>
          <c:w val="0.90749878163745368"/>
          <c:h val="0.69531155370115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Sheet3!$M$12</c:f>
              <c:strCache>
                <c:ptCount val="1"/>
                <c:pt idx="0">
                  <c:v>Zinc, 0.6 PVC/CPVC</c:v>
                </c:pt>
              </c:strCache>
            </c:strRef>
          </c:tx>
          <c:invertIfNegative val="0"/>
          <c:cat>
            <c:multiLvlStrRef>
              <c:f>Sheet3!$N$10:$Q$11</c:f>
              <c:multiLvlStrCache>
                <c:ptCount val="4"/>
                <c:lvl>
                  <c:pt idx="0">
                    <c:v>3μm</c:v>
                  </c:pt>
                  <c:pt idx="1">
                    <c:v>2.4μm</c:v>
                  </c:pt>
                  <c:pt idx="2">
                    <c:v>1.2μm</c:v>
                  </c:pt>
                  <c:pt idx="3">
                    <c:v>3μm</c:v>
                  </c:pt>
                </c:lvl>
                <c:lvl>
                  <c:pt idx="0">
                    <c:v>Nepheline Syenite</c:v>
                  </c:pt>
                  <c:pt idx="1">
                    <c:v>Silica</c:v>
                  </c:pt>
                  <c:pt idx="2">
                    <c:v>Talc</c:v>
                  </c:pt>
                </c:lvl>
              </c:multiLvlStrCache>
            </c:multiLvlStrRef>
          </c:cat>
          <c:val>
            <c:numRef>
              <c:f>Sheet3!$N$12:$Q$12</c:f>
              <c:numCache>
                <c:formatCode>#,##0.00</c:formatCode>
                <c:ptCount val="4"/>
                <c:pt idx="0">
                  <c:v>75.322120250165312</c:v>
                </c:pt>
                <c:pt idx="1">
                  <c:v>82.688415287534241</c:v>
                </c:pt>
                <c:pt idx="2">
                  <c:v>81.760058243121506</c:v>
                </c:pt>
                <c:pt idx="3">
                  <c:v>82.257425780814984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4-42A7-81BC-C4316EA40419}"/>
            </c:ext>
          </c:extLst>
        </c:ser>
        <c:ser>
          <c:idx val="1"/>
          <c:order val="1"/>
          <c:tx>
            <c:strRef>
              <c:f>Sheet3!$M$13</c:f>
              <c:strCache>
                <c:ptCount val="1"/>
                <c:pt idx="0">
                  <c:v>No Zinc, 0.6 PVC/CPVC</c:v>
                </c:pt>
              </c:strCache>
            </c:strRef>
          </c:tx>
          <c:invertIfNegative val="0"/>
          <c:cat>
            <c:multiLvlStrRef>
              <c:f>Sheet3!$N$10:$Q$11</c:f>
              <c:multiLvlStrCache>
                <c:ptCount val="4"/>
                <c:lvl>
                  <c:pt idx="0">
                    <c:v>3μm</c:v>
                  </c:pt>
                  <c:pt idx="1">
                    <c:v>2.4μm</c:v>
                  </c:pt>
                  <c:pt idx="2">
                    <c:v>1.2μm</c:v>
                  </c:pt>
                  <c:pt idx="3">
                    <c:v>3μm</c:v>
                  </c:pt>
                </c:lvl>
                <c:lvl>
                  <c:pt idx="0">
                    <c:v>Nepheline Syenite</c:v>
                  </c:pt>
                  <c:pt idx="1">
                    <c:v>Silica</c:v>
                  </c:pt>
                  <c:pt idx="2">
                    <c:v>Talc</c:v>
                  </c:pt>
                </c:lvl>
              </c:multiLvlStrCache>
            </c:multiLvlStrRef>
          </c:cat>
          <c:val>
            <c:numRef>
              <c:f>Sheet3!$N$13:$Q$13</c:f>
              <c:numCache>
                <c:formatCode>#,##0.00</c:formatCode>
                <c:ptCount val="4"/>
                <c:pt idx="0">
                  <c:v>76.763578203464363</c:v>
                </c:pt>
                <c:pt idx="1">
                  <c:v>86.367108940294358</c:v>
                </c:pt>
                <c:pt idx="2">
                  <c:v>90.050364717026838</c:v>
                </c:pt>
                <c:pt idx="3">
                  <c:v>90.57838936218549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4-42A7-81BC-C4316EA40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454720"/>
        <c:axId val="329745920"/>
      </c:barChart>
      <c:catAx>
        <c:axId val="32945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9745920"/>
        <c:crosses val="autoZero"/>
        <c:auto val="1"/>
        <c:lblAlgn val="ctr"/>
        <c:lblOffset val="100"/>
        <c:noMultiLvlLbl val="0"/>
      </c:catAx>
      <c:valAx>
        <c:axId val="329745920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Reflectance Retained</a:t>
                </a:r>
              </a:p>
            </c:rich>
          </c:tx>
          <c:layout>
            <c:manualLayout>
              <c:xMode val="edge"/>
              <c:yMode val="edge"/>
              <c:x val="4.781590674597865E-3"/>
              <c:y val="5.52991409672779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29454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8793413892360276E-2"/>
          <c:y val="0.88651036172827014"/>
          <c:w val="0.43671266647646068"/>
          <c:h val="0.113347618695489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79069202890417E-2"/>
          <c:y val="3.2994923857868022E-2"/>
          <c:w val="0.88175450303767222"/>
          <c:h val="0.694781819919987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Sheet1!$A$42</c:f>
              <c:strCache>
                <c:ptCount val="1"/>
                <c:pt idx="0">
                  <c:v>Avg. Max Str PSI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Sheet1!$B$41:$P$41</c:f>
              <c:numCache>
                <c:formatCode>General</c:formatCode>
                <c:ptCount val="15"/>
                <c:pt idx="0">
                  <c:v>0.7</c:v>
                </c:pt>
                <c:pt idx="1">
                  <c:v>3</c:v>
                </c:pt>
                <c:pt idx="2">
                  <c:v>4.3</c:v>
                </c:pt>
                <c:pt idx="3">
                  <c:v>12</c:v>
                </c:pt>
                <c:pt idx="4">
                  <c:v>3</c:v>
                </c:pt>
                <c:pt idx="5">
                  <c:v>11</c:v>
                </c:pt>
                <c:pt idx="6">
                  <c:v>2.4</c:v>
                </c:pt>
                <c:pt idx="7">
                  <c:v>8.6999999999999993</c:v>
                </c:pt>
                <c:pt idx="8">
                  <c:v>17</c:v>
                </c:pt>
                <c:pt idx="9">
                  <c:v>34</c:v>
                </c:pt>
                <c:pt idx="10">
                  <c:v>2.5</c:v>
                </c:pt>
                <c:pt idx="11">
                  <c:v>28</c:v>
                </c:pt>
                <c:pt idx="12">
                  <c:v>1.2</c:v>
                </c:pt>
                <c:pt idx="13">
                  <c:v>3</c:v>
                </c:pt>
                <c:pt idx="14">
                  <c:v>3.5</c:v>
                </c:pt>
              </c:numCache>
            </c:numRef>
          </c:xVal>
          <c:yVal>
            <c:numRef>
              <c:f>Sheet1!$B$42:$P$42</c:f>
              <c:numCache>
                <c:formatCode>0.00</c:formatCode>
                <c:ptCount val="15"/>
                <c:pt idx="0" formatCode="0.0">
                  <c:v>285.8</c:v>
                </c:pt>
                <c:pt idx="1">
                  <c:v>235.47</c:v>
                </c:pt>
                <c:pt idx="2" formatCode="0.0">
                  <c:v>199.2</c:v>
                </c:pt>
                <c:pt idx="3">
                  <c:v>179.04</c:v>
                </c:pt>
                <c:pt idx="4">
                  <c:v>194.09</c:v>
                </c:pt>
                <c:pt idx="5">
                  <c:v>142.81</c:v>
                </c:pt>
                <c:pt idx="6">
                  <c:v>225.15</c:v>
                </c:pt>
                <c:pt idx="7">
                  <c:v>186.4</c:v>
                </c:pt>
                <c:pt idx="8">
                  <c:v>203.11</c:v>
                </c:pt>
                <c:pt idx="9">
                  <c:v>197.62</c:v>
                </c:pt>
                <c:pt idx="10">
                  <c:v>232.21</c:v>
                </c:pt>
                <c:pt idx="11">
                  <c:v>182.17</c:v>
                </c:pt>
                <c:pt idx="12" formatCode="0.0">
                  <c:v>298.39999999999998</c:v>
                </c:pt>
                <c:pt idx="13" formatCode="0.0">
                  <c:v>349.4</c:v>
                </c:pt>
                <c:pt idx="14" formatCode="0.0">
                  <c:v>247.5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14-464D-8A36-D349C2E1D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10560"/>
        <c:axId val="213833600"/>
      </c:scatterChart>
      <c:valAx>
        <c:axId val="213810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Particle Size,</a:t>
                </a:r>
                <a:r>
                  <a:rPr lang="en-US" sz="1600" baseline="0" dirty="0" smtClean="0"/>
                  <a:t> </a:t>
                </a:r>
                <a:r>
                  <a:rPr lang="el-GR" sz="1600" baseline="0" dirty="0" smtClean="0">
                    <a:latin typeface="Arial"/>
                    <a:cs typeface="Arial"/>
                  </a:rPr>
                  <a:t>μ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m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8374404202371754"/>
              <c:y val="0.817903370690486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833600"/>
        <c:crosses val="autoZero"/>
        <c:crossBetween val="midCat"/>
      </c:valAx>
      <c:valAx>
        <c:axId val="21383360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smtClean="0"/>
                  <a:t>Max Strain,</a:t>
                </a:r>
                <a:r>
                  <a:rPr lang="en-US" sz="1600" b="1" baseline="0" dirty="0" smtClean="0"/>
                  <a:t> </a:t>
                </a:r>
                <a:r>
                  <a:rPr lang="en-US" sz="1600" b="1" dirty="0" smtClean="0"/>
                  <a:t> PSI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"/>
              <c:y val="0.1447569508844257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3810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Sheet1!$B$41</c:f>
              <c:strCache>
                <c:ptCount val="1"/>
                <c:pt idx="0">
                  <c:v>Avg. Max Str PSI</c:v>
                </c:pt>
              </c:strCache>
            </c:strRef>
          </c:tx>
          <c:invertIfNegative val="0"/>
          <c:cat>
            <c:multiLvlStrRef>
              <c:f>Sheet1!$C$39:$N$40</c:f>
              <c:multiLvlStrCache>
                <c:ptCount val="12"/>
                <c:lvl>
                  <c:pt idx="0">
                    <c:v>3μm</c:v>
                  </c:pt>
                  <c:pt idx="1">
                    <c:v>12μm</c:v>
                  </c:pt>
                  <c:pt idx="2">
                    <c:v>3μm</c:v>
                  </c:pt>
                  <c:pt idx="3">
                    <c:v>11μm</c:v>
                  </c:pt>
                  <c:pt idx="4">
                    <c:v>2.4μm</c:v>
                  </c:pt>
                  <c:pt idx="5">
                    <c:v>8.7μm</c:v>
                  </c:pt>
                  <c:pt idx="6">
                    <c:v>17μm</c:v>
                  </c:pt>
                  <c:pt idx="7">
                    <c:v>34μm</c:v>
                  </c:pt>
                  <c:pt idx="8">
                    <c:v>2.5μm</c:v>
                  </c:pt>
                  <c:pt idx="9">
                    <c:v>28μm</c:v>
                  </c:pt>
                  <c:pt idx="10">
                    <c:v>1.2μm</c:v>
                  </c:pt>
                  <c:pt idx="11">
                    <c:v>3μm</c:v>
                  </c:pt>
                </c:lvl>
                <c:lvl>
                  <c:pt idx="0">
                    <c:v>Calcium Carbonate</c:v>
                  </c:pt>
                  <c:pt idx="2">
                    <c:v>Nepheline Syenite</c:v>
                  </c:pt>
                  <c:pt idx="4">
                    <c:v>Silica</c:v>
                  </c:pt>
                  <c:pt idx="6">
                    <c:v>Muscovite Mica</c:v>
                  </c:pt>
                  <c:pt idx="8">
                    <c:v>Wollastonite</c:v>
                  </c:pt>
                  <c:pt idx="10">
                    <c:v>Talc</c:v>
                  </c:pt>
                </c:lvl>
              </c:multiLvlStrCache>
            </c:multiLvlStrRef>
          </c:cat>
          <c:val>
            <c:numRef>
              <c:f>Sheet1!$C$41:$N$41</c:f>
              <c:numCache>
                <c:formatCode>0.00</c:formatCode>
                <c:ptCount val="12"/>
                <c:pt idx="0">
                  <c:v>235.47</c:v>
                </c:pt>
                <c:pt idx="1">
                  <c:v>179.04</c:v>
                </c:pt>
                <c:pt idx="2">
                  <c:v>194.09</c:v>
                </c:pt>
                <c:pt idx="3">
                  <c:v>142.81</c:v>
                </c:pt>
                <c:pt idx="4">
                  <c:v>225.15</c:v>
                </c:pt>
                <c:pt idx="5">
                  <c:v>186.4</c:v>
                </c:pt>
                <c:pt idx="6">
                  <c:v>203.11</c:v>
                </c:pt>
                <c:pt idx="7">
                  <c:v>197.62</c:v>
                </c:pt>
                <c:pt idx="8">
                  <c:v>232.21</c:v>
                </c:pt>
                <c:pt idx="9">
                  <c:v>182.17</c:v>
                </c:pt>
                <c:pt idx="10" formatCode="0.0">
                  <c:v>298.39999999999998</c:v>
                </c:pt>
                <c:pt idx="11" formatCode="0.0">
                  <c:v>349.4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4-4969-BA90-13405D519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89408"/>
        <c:axId val="213890944"/>
      </c:barChart>
      <c:catAx>
        <c:axId val="21388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890944"/>
        <c:crosses val="autoZero"/>
        <c:auto val="1"/>
        <c:lblAlgn val="ctr"/>
        <c:lblOffset val="100"/>
        <c:noMultiLvlLbl val="0"/>
      </c:catAx>
      <c:valAx>
        <c:axId val="2138909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Max</a:t>
                </a:r>
                <a:r>
                  <a:rPr lang="en-US" baseline="0" dirty="0" smtClean="0"/>
                  <a:t> Strain, PSI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388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1414877300614"/>
          <c:y val="4.0202714882071479E-2"/>
          <c:w val="0.87690642041581457"/>
          <c:h val="0.7868819549284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Sheet1!$C$68</c:f>
              <c:strCache>
                <c:ptCount val="1"/>
                <c:pt idx="0">
                  <c:v>Avg. Break % Stn</c:v>
                </c:pt>
              </c:strCache>
            </c:strRef>
          </c:tx>
          <c:invertIfNegative val="0"/>
          <c:cat>
            <c:multiLvlStrRef>
              <c:f>Sheet1!$D$66:$H$67</c:f>
              <c:multiLvlStrCache>
                <c:ptCount val="5"/>
                <c:lvl>
                  <c:pt idx="0">
                    <c:v>0.7μm</c:v>
                  </c:pt>
                  <c:pt idx="1">
                    <c:v>3μm</c:v>
                  </c:pt>
                  <c:pt idx="2">
                    <c:v>4.3μm</c:v>
                  </c:pt>
                  <c:pt idx="3">
                    <c:v>12μm</c:v>
                  </c:pt>
                  <c:pt idx="4">
                    <c:v>19μm</c:v>
                  </c:pt>
                </c:lvl>
                <c:lvl>
                  <c:pt idx="0">
                    <c:v>Calcium Carbonate</c:v>
                  </c:pt>
                </c:lvl>
              </c:multiLvlStrCache>
            </c:multiLvlStrRef>
          </c:cat>
          <c:val>
            <c:numRef>
              <c:f>Sheet1!$D$68:$H$68</c:f>
              <c:numCache>
                <c:formatCode>0.00</c:formatCode>
                <c:ptCount val="5"/>
                <c:pt idx="0" formatCode="0.0">
                  <c:v>285.8</c:v>
                </c:pt>
                <c:pt idx="1">
                  <c:v>235.47</c:v>
                </c:pt>
                <c:pt idx="2" formatCode="0.0">
                  <c:v>199.2</c:v>
                </c:pt>
                <c:pt idx="3">
                  <c:v>179.04</c:v>
                </c:pt>
                <c:pt idx="4" formatCode="0.0">
                  <c:v>164.9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9-4321-AF4B-A3D5931E8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42656"/>
        <c:axId val="213944192"/>
      </c:barChart>
      <c:catAx>
        <c:axId val="21394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944192"/>
        <c:crosses val="autoZero"/>
        <c:auto val="1"/>
        <c:lblAlgn val="ctr"/>
        <c:lblOffset val="100"/>
        <c:noMultiLvlLbl val="0"/>
      </c:catAx>
      <c:valAx>
        <c:axId val="21394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Max</a:t>
                </a:r>
                <a:r>
                  <a:rPr lang="en-US" sz="1600" baseline="0" dirty="0" smtClean="0"/>
                  <a:t> Strain, </a:t>
                </a:r>
                <a:r>
                  <a:rPr lang="en-US" sz="1600" dirty="0" smtClean="0"/>
                  <a:t>PSI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4.0580265848670759E-3"/>
              <c:y val="0.173274604884259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394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Tensile vs. PVC</a:t>
            </a:r>
          </a:p>
        </c:rich>
      </c:tx>
      <c:layout>
        <c:manualLayout>
          <c:xMode val="edge"/>
          <c:yMode val="edge"/>
          <c:x val="3.2967414661778847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'T+E'!$B$34</c:f>
              <c:strCache>
                <c:ptCount val="1"/>
                <c:pt idx="0">
                  <c:v>37 PVC</c:v>
                </c:pt>
              </c:strCache>
            </c:strRef>
          </c:tx>
          <c:invertIfNegative val="0"/>
          <c:cat>
            <c:multiLvlStrRef>
              <c:f>'T+E'!$C$32:$H$33</c:f>
              <c:multiLvlStrCache>
                <c:ptCount val="6"/>
                <c:lvl>
                  <c:pt idx="0">
                    <c:v>12 μm Calcium Carbonate</c:v>
                  </c:pt>
                  <c:pt idx="1">
                    <c:v>3 μm Nepheline Syenite</c:v>
                  </c:pt>
                  <c:pt idx="2">
                    <c:v>2.4 μm Silica</c:v>
                  </c:pt>
                  <c:pt idx="3">
                    <c:v>0.6 μm Kaolin</c:v>
                  </c:pt>
                  <c:pt idx="4">
                    <c:v>2.5 μm Wollastonite</c:v>
                  </c:pt>
                  <c:pt idx="5">
                    <c:v>1.2 μm Talc</c:v>
                  </c:pt>
                </c:lvl>
                <c:lvl>
                  <c:pt idx="0">
                    <c:v>12 μm Calcium Carbonate</c:v>
                  </c:pt>
                </c:lvl>
              </c:multiLvlStrCache>
            </c:multiLvlStrRef>
          </c:cat>
          <c:val>
            <c:numRef>
              <c:f>'T+E'!$C$34:$H$34</c:f>
              <c:numCache>
                <c:formatCode>0.0</c:formatCode>
                <c:ptCount val="6"/>
                <c:pt idx="0">
                  <c:v>205.2</c:v>
                </c:pt>
                <c:pt idx="1">
                  <c:v>245.1</c:v>
                </c:pt>
                <c:pt idx="2">
                  <c:v>238.8</c:v>
                </c:pt>
                <c:pt idx="3">
                  <c:v>308.39999999999998</c:v>
                </c:pt>
                <c:pt idx="4">
                  <c:v>316.5</c:v>
                </c:pt>
                <c:pt idx="5">
                  <c:v>333.4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D-44F3-BF9F-1E659E0EC3D3}"/>
            </c:ext>
          </c:extLst>
        </c:ser>
        <c:ser>
          <c:idx val="1"/>
          <c:order val="1"/>
          <c:tx>
            <c:strRef>
              <c:f>'T+E'!$B$35</c:f>
              <c:strCache>
                <c:ptCount val="1"/>
                <c:pt idx="0">
                  <c:v>50 PVC</c:v>
                </c:pt>
              </c:strCache>
            </c:strRef>
          </c:tx>
          <c:invertIfNegative val="0"/>
          <c:cat>
            <c:multiLvlStrRef>
              <c:f>'T+E'!$C$32:$H$33</c:f>
              <c:multiLvlStrCache>
                <c:ptCount val="6"/>
                <c:lvl>
                  <c:pt idx="0">
                    <c:v>12 μm Calcium Carbonate</c:v>
                  </c:pt>
                  <c:pt idx="1">
                    <c:v>3 μm Nepheline Syenite</c:v>
                  </c:pt>
                  <c:pt idx="2">
                    <c:v>2.4 μm Silica</c:v>
                  </c:pt>
                  <c:pt idx="3">
                    <c:v>0.6 μm Kaolin</c:v>
                  </c:pt>
                  <c:pt idx="4">
                    <c:v>2.5 μm Wollastonite</c:v>
                  </c:pt>
                  <c:pt idx="5">
                    <c:v>1.2 μm Talc</c:v>
                  </c:pt>
                </c:lvl>
                <c:lvl>
                  <c:pt idx="0">
                    <c:v>12 μm Calcium Carbonate</c:v>
                  </c:pt>
                </c:lvl>
              </c:multiLvlStrCache>
            </c:multiLvlStrRef>
          </c:cat>
          <c:val>
            <c:numRef>
              <c:f>'T+E'!$C$35:$H$35</c:f>
              <c:numCache>
                <c:formatCode>0.0</c:formatCode>
                <c:ptCount val="6"/>
                <c:pt idx="0">
                  <c:v>273.5</c:v>
                </c:pt>
                <c:pt idx="1">
                  <c:v>335.7</c:v>
                </c:pt>
                <c:pt idx="2">
                  <c:v>392.8</c:v>
                </c:pt>
                <c:pt idx="3">
                  <c:v>545.79999999999995</c:v>
                </c:pt>
                <c:pt idx="4">
                  <c:v>501.2</c:v>
                </c:pt>
                <c:pt idx="5">
                  <c:v>558.9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D-44F3-BF9F-1E659E0EC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91552"/>
        <c:axId val="213593088"/>
      </c:barChart>
      <c:catAx>
        <c:axId val="21359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593088"/>
        <c:crosses val="autoZero"/>
        <c:auto val="1"/>
        <c:lblAlgn val="ctr"/>
        <c:lblOffset val="100"/>
        <c:noMultiLvlLbl val="0"/>
      </c:catAx>
      <c:valAx>
        <c:axId val="2135930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Max Strain, PSI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3591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07396193891963E-2"/>
          <c:y val="0.94496418507887181"/>
          <c:w val="0.22376424760161229"/>
          <c:h val="5.50358149211281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8896890861192"/>
          <c:y val="3.3771916995058472E-2"/>
          <c:w val="0.86616623410401306"/>
          <c:h val="0.76601670029756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Sheet1!$A$45</c:f>
              <c:strCache>
                <c:ptCount val="1"/>
                <c:pt idx="0">
                  <c:v>Avg. Break % Stn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Sheet1!$B$44:$P$44</c:f>
              <c:numCache>
                <c:formatCode>General</c:formatCode>
                <c:ptCount val="15"/>
                <c:pt idx="0">
                  <c:v>0.7</c:v>
                </c:pt>
                <c:pt idx="1">
                  <c:v>3</c:v>
                </c:pt>
                <c:pt idx="2">
                  <c:v>4.3</c:v>
                </c:pt>
                <c:pt idx="3">
                  <c:v>12</c:v>
                </c:pt>
                <c:pt idx="4">
                  <c:v>3</c:v>
                </c:pt>
                <c:pt idx="5">
                  <c:v>11</c:v>
                </c:pt>
                <c:pt idx="6">
                  <c:v>2.4</c:v>
                </c:pt>
                <c:pt idx="7">
                  <c:v>8.6999999999999993</c:v>
                </c:pt>
                <c:pt idx="8">
                  <c:v>17</c:v>
                </c:pt>
                <c:pt idx="9">
                  <c:v>34</c:v>
                </c:pt>
                <c:pt idx="10">
                  <c:v>2.5</c:v>
                </c:pt>
                <c:pt idx="11">
                  <c:v>28</c:v>
                </c:pt>
                <c:pt idx="12">
                  <c:v>1.2</c:v>
                </c:pt>
                <c:pt idx="13">
                  <c:v>3</c:v>
                </c:pt>
                <c:pt idx="14">
                  <c:v>3.5</c:v>
                </c:pt>
              </c:numCache>
            </c:numRef>
          </c:xVal>
          <c:yVal>
            <c:numRef>
              <c:f>Sheet1!$B$45:$P$45</c:f>
              <c:numCache>
                <c:formatCode>0.0</c:formatCode>
                <c:ptCount val="15"/>
                <c:pt idx="0">
                  <c:v>666.8</c:v>
                </c:pt>
                <c:pt idx="1">
                  <c:v>308.8</c:v>
                </c:pt>
                <c:pt idx="2">
                  <c:v>473</c:v>
                </c:pt>
                <c:pt idx="3">
                  <c:v>264.2</c:v>
                </c:pt>
                <c:pt idx="4">
                  <c:v>794.2</c:v>
                </c:pt>
                <c:pt idx="5">
                  <c:v>723.5</c:v>
                </c:pt>
                <c:pt idx="6">
                  <c:v>679</c:v>
                </c:pt>
                <c:pt idx="7">
                  <c:v>733</c:v>
                </c:pt>
                <c:pt idx="8">
                  <c:v>833.9</c:v>
                </c:pt>
                <c:pt idx="9">
                  <c:v>658.5</c:v>
                </c:pt>
                <c:pt idx="10">
                  <c:v>750.6</c:v>
                </c:pt>
                <c:pt idx="11">
                  <c:v>736.9</c:v>
                </c:pt>
                <c:pt idx="12">
                  <c:v>614.6</c:v>
                </c:pt>
                <c:pt idx="13">
                  <c:v>618.70000000000005</c:v>
                </c:pt>
                <c:pt idx="14">
                  <c:v>688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84-42D8-98CA-F83636812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58016"/>
        <c:axId val="214587264"/>
      </c:scatterChart>
      <c:valAx>
        <c:axId val="213958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Particle Size, </a:t>
                </a:r>
                <a:r>
                  <a:rPr lang="el-GR" sz="1600" dirty="0" smtClean="0">
                    <a:latin typeface="Arial"/>
                    <a:cs typeface="Arial"/>
                  </a:rPr>
                  <a:t>μ</a:t>
                </a:r>
                <a:r>
                  <a:rPr lang="en-US" sz="1600" dirty="0" smtClean="0"/>
                  <a:t>m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0099057343485917"/>
              <c:y val="0.906359684695519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587264"/>
        <c:crosses val="autoZero"/>
        <c:crossBetween val="midCat"/>
      </c:valAx>
      <c:valAx>
        <c:axId val="2145872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Break </a:t>
                </a:r>
                <a:r>
                  <a:rPr lang="en-US" sz="1600" dirty="0"/>
                  <a:t>%</a:t>
                </a:r>
              </a:p>
            </c:rich>
          </c:tx>
          <c:layout>
            <c:manualLayout>
              <c:xMode val="edge"/>
              <c:yMode val="edge"/>
              <c:x val="1.2143911406182069E-2"/>
              <c:y val="0.1605587523778741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39580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Sheet1!$A$93</c:f>
              <c:strCache>
                <c:ptCount val="1"/>
                <c:pt idx="0">
                  <c:v>Avg. Break % Stn</c:v>
                </c:pt>
              </c:strCache>
            </c:strRef>
          </c:tx>
          <c:invertIfNegative val="0"/>
          <c:cat>
            <c:multiLvlStrRef>
              <c:f>Sheet1!$B$91:$F$92</c:f>
              <c:multiLvlStrCache>
                <c:ptCount val="5"/>
                <c:lvl>
                  <c:pt idx="0">
                    <c:v>0.7μm</c:v>
                  </c:pt>
                  <c:pt idx="1">
                    <c:v>3μm</c:v>
                  </c:pt>
                  <c:pt idx="2">
                    <c:v>4.3μm</c:v>
                  </c:pt>
                  <c:pt idx="3">
                    <c:v>12μm</c:v>
                  </c:pt>
                  <c:pt idx="4">
                    <c:v>19μm</c:v>
                  </c:pt>
                </c:lvl>
                <c:lvl>
                  <c:pt idx="0">
                    <c:v>Calcium Carbonate</c:v>
                  </c:pt>
                </c:lvl>
              </c:multiLvlStrCache>
            </c:multiLvlStrRef>
          </c:cat>
          <c:val>
            <c:numRef>
              <c:f>Sheet1!$B$93:$F$93</c:f>
              <c:numCache>
                <c:formatCode>0.0</c:formatCode>
                <c:ptCount val="5"/>
                <c:pt idx="0">
                  <c:v>666.8</c:v>
                </c:pt>
                <c:pt idx="1">
                  <c:v>308.8</c:v>
                </c:pt>
                <c:pt idx="2">
                  <c:v>473</c:v>
                </c:pt>
                <c:pt idx="3">
                  <c:v>264.2</c:v>
                </c:pt>
                <c:pt idx="4">
                  <c:v>352.2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5-4C09-879A-EF8E0F118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04800"/>
        <c:axId val="214631168"/>
      </c:barChart>
      <c:catAx>
        <c:axId val="21460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31168"/>
        <c:crosses val="autoZero"/>
        <c:auto val="1"/>
        <c:lblAlgn val="ctr"/>
        <c:lblOffset val="100"/>
        <c:noMultiLvlLbl val="0"/>
      </c:catAx>
      <c:valAx>
        <c:axId val="2146311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Break </a:t>
                </a:r>
                <a:r>
                  <a:rPr lang="en-US" sz="1600" dirty="0"/>
                  <a:t>%</a:t>
                </a:r>
              </a:p>
            </c:rich>
          </c:tx>
          <c:layout>
            <c:manualLayout>
              <c:xMode val="edge"/>
              <c:yMode val="edge"/>
              <c:x val="3.5839594894713036E-4"/>
              <c:y val="0.1865477790033857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460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Elongation vs. PVC</a:t>
            </a:r>
          </a:p>
        </c:rich>
      </c:tx>
      <c:layout>
        <c:manualLayout>
          <c:xMode val="edge"/>
          <c:yMode val="edge"/>
          <c:x val="1.8437500000000027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'T+E'!$B$36</c:f>
              <c:strCache>
                <c:ptCount val="1"/>
                <c:pt idx="0">
                  <c:v>37 PVC</c:v>
                </c:pt>
              </c:strCache>
            </c:strRef>
          </c:tx>
          <c:invertIfNegative val="0"/>
          <c:cat>
            <c:multiLvlStrRef>
              <c:f>'T+E'!$C$31:$H$33</c:f>
              <c:multiLvlStrCache>
                <c:ptCount val="6"/>
                <c:lvl>
                  <c:pt idx="0">
                    <c:v>12 μm Calcium Carbonate</c:v>
                  </c:pt>
                  <c:pt idx="1">
                    <c:v>3 μm Nepheline Syenite</c:v>
                  </c:pt>
                  <c:pt idx="2">
                    <c:v>2.4 μm Silica</c:v>
                  </c:pt>
                  <c:pt idx="3">
                    <c:v>0.6 μm Kaolin</c:v>
                  </c:pt>
                  <c:pt idx="4">
                    <c:v>2.5 μm Wollastonite</c:v>
                  </c:pt>
                  <c:pt idx="5">
                    <c:v>1.2 μm Talc</c:v>
                  </c:pt>
                </c:lvl>
                <c:lvl>
                  <c:pt idx="0">
                    <c:v>12 μm Calcium Carbonate</c:v>
                  </c:pt>
                </c:lvl>
              </c:multiLvlStrCache>
            </c:multiLvlStrRef>
          </c:cat>
          <c:val>
            <c:numRef>
              <c:f>'T+E'!$C$36:$H$36</c:f>
              <c:numCache>
                <c:formatCode>0.0</c:formatCode>
                <c:ptCount val="6"/>
                <c:pt idx="0">
                  <c:v>543</c:v>
                </c:pt>
                <c:pt idx="1">
                  <c:v>607.70000000000005</c:v>
                </c:pt>
                <c:pt idx="2">
                  <c:v>646.9</c:v>
                </c:pt>
                <c:pt idx="3">
                  <c:v>407.1</c:v>
                </c:pt>
                <c:pt idx="4">
                  <c:v>180.9</c:v>
                </c:pt>
                <c:pt idx="5">
                  <c:v>243.2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0-4A6F-8832-798187EBE63E}"/>
            </c:ext>
          </c:extLst>
        </c:ser>
        <c:ser>
          <c:idx val="1"/>
          <c:order val="1"/>
          <c:tx>
            <c:strRef>
              <c:f>'T+E'!$B$37</c:f>
              <c:strCache>
                <c:ptCount val="1"/>
                <c:pt idx="0">
                  <c:v>50 PVC</c:v>
                </c:pt>
              </c:strCache>
            </c:strRef>
          </c:tx>
          <c:invertIfNegative val="0"/>
          <c:cat>
            <c:multiLvlStrRef>
              <c:f>'T+E'!$C$31:$H$33</c:f>
              <c:multiLvlStrCache>
                <c:ptCount val="6"/>
                <c:lvl>
                  <c:pt idx="0">
                    <c:v>12 μm Calcium Carbonate</c:v>
                  </c:pt>
                  <c:pt idx="1">
                    <c:v>3 μm Nepheline Syenite</c:v>
                  </c:pt>
                  <c:pt idx="2">
                    <c:v>2.4 μm Silica</c:v>
                  </c:pt>
                  <c:pt idx="3">
                    <c:v>0.6 μm Kaolin</c:v>
                  </c:pt>
                  <c:pt idx="4">
                    <c:v>2.5 μm Wollastonite</c:v>
                  </c:pt>
                  <c:pt idx="5">
                    <c:v>1.2 μm Talc</c:v>
                  </c:pt>
                </c:lvl>
                <c:lvl>
                  <c:pt idx="0">
                    <c:v>12 μm Calcium Carbonate</c:v>
                  </c:pt>
                </c:lvl>
              </c:multiLvlStrCache>
            </c:multiLvlStrRef>
          </c:cat>
          <c:val>
            <c:numRef>
              <c:f>'T+E'!$C$37:$H$37</c:f>
              <c:numCache>
                <c:formatCode>0.0</c:formatCode>
                <c:ptCount val="6"/>
                <c:pt idx="0">
                  <c:v>124</c:v>
                </c:pt>
                <c:pt idx="1">
                  <c:v>101</c:v>
                </c:pt>
                <c:pt idx="2">
                  <c:v>54.9</c:v>
                </c:pt>
                <c:pt idx="3">
                  <c:v>46.07</c:v>
                </c:pt>
                <c:pt idx="4">
                  <c:v>36.700000000000003</c:v>
                </c:pt>
                <c:pt idx="5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00-4A6F-8832-798187EBE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70720"/>
        <c:axId val="214672512"/>
      </c:barChart>
      <c:catAx>
        <c:axId val="21467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72512"/>
        <c:crosses val="autoZero"/>
        <c:auto val="1"/>
        <c:lblAlgn val="ctr"/>
        <c:lblOffset val="100"/>
        <c:noMultiLvlLbl val="0"/>
      </c:catAx>
      <c:valAx>
        <c:axId val="2146725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Break</a:t>
                </a:r>
                <a:r>
                  <a:rPr lang="en-US" baseline="0" dirty="0" smtClean="0"/>
                  <a:t> %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214670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42427608533927E-2"/>
          <c:y val="0.94361249031062766"/>
          <c:w val="0.22230823675130496"/>
          <c:h val="5.63875096893723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07ADE-7BE0-4D6B-A414-203BBFEEAF1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64BD8-CAAE-4E2E-97CA-8538A1EB61D8}">
      <dgm:prSet phldrT="[Text]"/>
      <dgm:spPr/>
      <dgm:t>
        <a:bodyPr/>
        <a:lstStyle/>
        <a:p>
          <a:r>
            <a:rPr lang="en-US" dirty="0" smtClean="0"/>
            <a:t>Lower PVC/CPVC</a:t>
          </a:r>
          <a:endParaRPr lang="en-US" dirty="0"/>
        </a:p>
      </dgm:t>
    </dgm:pt>
    <dgm:pt modelId="{3DBCD58F-4CD9-4BCB-8CEB-D73172E5F295}" type="parTrans" cxnId="{DE64EE5C-E46E-45AD-883C-A59242850ADF}">
      <dgm:prSet/>
      <dgm:spPr/>
      <dgm:t>
        <a:bodyPr/>
        <a:lstStyle/>
        <a:p>
          <a:endParaRPr lang="en-US"/>
        </a:p>
      </dgm:t>
    </dgm:pt>
    <dgm:pt modelId="{56446289-AAFF-49A4-BA65-07C1E5394CA7}" type="sibTrans" cxnId="{DE64EE5C-E46E-45AD-883C-A59242850ADF}">
      <dgm:prSet/>
      <dgm:spPr/>
      <dgm:t>
        <a:bodyPr/>
        <a:lstStyle/>
        <a:p>
          <a:endParaRPr lang="en-US"/>
        </a:p>
      </dgm:t>
    </dgm:pt>
    <dgm:pt modelId="{2C0ADDF8-1F52-467E-BEEC-F3CA2655C22D}">
      <dgm:prSet phldrT="[Text]"/>
      <dgm:spPr/>
      <dgm:t>
        <a:bodyPr/>
        <a:lstStyle/>
        <a:p>
          <a:r>
            <a:rPr lang="en-US" dirty="0" smtClean="0"/>
            <a:t>Efflorescence Resistance</a:t>
          </a:r>
          <a:endParaRPr lang="en-US" dirty="0"/>
        </a:p>
      </dgm:t>
    </dgm:pt>
    <dgm:pt modelId="{682F78A5-9193-4912-B104-41ED43C722D8}" type="parTrans" cxnId="{AE664E53-E236-4714-828A-99495873F477}">
      <dgm:prSet/>
      <dgm:spPr/>
      <dgm:t>
        <a:bodyPr/>
        <a:lstStyle/>
        <a:p>
          <a:endParaRPr lang="en-US"/>
        </a:p>
      </dgm:t>
    </dgm:pt>
    <dgm:pt modelId="{1454331A-E246-403B-8F33-5D6C3E8989C7}" type="sibTrans" cxnId="{AE664E53-E236-4714-828A-99495873F477}">
      <dgm:prSet/>
      <dgm:spPr/>
      <dgm:t>
        <a:bodyPr/>
        <a:lstStyle/>
        <a:p>
          <a:endParaRPr lang="en-US"/>
        </a:p>
      </dgm:t>
    </dgm:pt>
    <dgm:pt modelId="{00E60A28-3B6B-4F6E-9B88-3C712C305834}">
      <dgm:prSet phldrT="[Text]"/>
      <dgm:spPr/>
      <dgm:t>
        <a:bodyPr/>
        <a:lstStyle/>
        <a:p>
          <a:r>
            <a:rPr lang="en-US" dirty="0" smtClean="0"/>
            <a:t>Elongation</a:t>
          </a:r>
          <a:endParaRPr lang="en-US" dirty="0"/>
        </a:p>
      </dgm:t>
    </dgm:pt>
    <dgm:pt modelId="{56310B70-81C8-4478-A0EF-08D836AA42EE}" type="parTrans" cxnId="{ADE635C1-C058-40DC-AD46-3559DACA938C}">
      <dgm:prSet/>
      <dgm:spPr/>
      <dgm:t>
        <a:bodyPr/>
        <a:lstStyle/>
        <a:p>
          <a:endParaRPr lang="en-US"/>
        </a:p>
      </dgm:t>
    </dgm:pt>
    <dgm:pt modelId="{A0D76E1E-5AD9-4955-95E4-60AA258834EA}" type="sibTrans" cxnId="{ADE635C1-C058-40DC-AD46-3559DACA938C}">
      <dgm:prSet/>
      <dgm:spPr/>
      <dgm:t>
        <a:bodyPr/>
        <a:lstStyle/>
        <a:p>
          <a:endParaRPr lang="en-US"/>
        </a:p>
      </dgm:t>
    </dgm:pt>
    <dgm:pt modelId="{FAB0B510-0F39-4826-9E88-218855593BCA}">
      <dgm:prSet phldrT="[Text]"/>
      <dgm:spPr/>
      <dgm:t>
        <a:bodyPr/>
        <a:lstStyle/>
        <a:p>
          <a:r>
            <a:rPr lang="en-US" dirty="0" smtClean="0"/>
            <a:t>Higher PVC/CPVC</a:t>
          </a:r>
          <a:endParaRPr lang="en-US" dirty="0"/>
        </a:p>
      </dgm:t>
    </dgm:pt>
    <dgm:pt modelId="{9574ECD0-4851-4E6D-8947-0015500874DA}" type="parTrans" cxnId="{9DE145AA-9C1D-4335-A926-F6BDA4E9A3E8}">
      <dgm:prSet/>
      <dgm:spPr/>
      <dgm:t>
        <a:bodyPr/>
        <a:lstStyle/>
        <a:p>
          <a:endParaRPr lang="en-US"/>
        </a:p>
      </dgm:t>
    </dgm:pt>
    <dgm:pt modelId="{76A9AA5A-236D-403C-B47D-CCB4504A2476}" type="sibTrans" cxnId="{9DE145AA-9C1D-4335-A926-F6BDA4E9A3E8}">
      <dgm:prSet/>
      <dgm:spPr/>
      <dgm:t>
        <a:bodyPr/>
        <a:lstStyle/>
        <a:p>
          <a:endParaRPr lang="en-US"/>
        </a:p>
      </dgm:t>
    </dgm:pt>
    <dgm:pt modelId="{D2513A7D-AA26-498F-B5AC-AE08DCEC4A45}">
      <dgm:prSet phldrT="[Text]"/>
      <dgm:spPr/>
      <dgm:t>
        <a:bodyPr/>
        <a:lstStyle/>
        <a:p>
          <a:r>
            <a:rPr lang="en-US" dirty="0" smtClean="0"/>
            <a:t>Permeability</a:t>
          </a:r>
          <a:endParaRPr lang="en-US" dirty="0"/>
        </a:p>
      </dgm:t>
    </dgm:pt>
    <dgm:pt modelId="{FBFC4FA0-98E7-4654-B6A3-CE06E7580467}" type="parTrans" cxnId="{8C1EC2E9-489C-4162-869D-8D3947119A0A}">
      <dgm:prSet/>
      <dgm:spPr/>
      <dgm:t>
        <a:bodyPr/>
        <a:lstStyle/>
        <a:p>
          <a:endParaRPr lang="en-US"/>
        </a:p>
      </dgm:t>
    </dgm:pt>
    <dgm:pt modelId="{F404B82F-D462-485A-B75B-0CD2F18DD160}" type="sibTrans" cxnId="{8C1EC2E9-489C-4162-869D-8D3947119A0A}">
      <dgm:prSet/>
      <dgm:spPr/>
      <dgm:t>
        <a:bodyPr/>
        <a:lstStyle/>
        <a:p>
          <a:endParaRPr lang="en-US"/>
        </a:p>
      </dgm:t>
    </dgm:pt>
    <dgm:pt modelId="{2003186B-7628-4547-AA39-55CC060C9923}">
      <dgm:prSet/>
      <dgm:spPr/>
      <dgm:t>
        <a:bodyPr/>
        <a:lstStyle/>
        <a:p>
          <a:r>
            <a:rPr lang="en-US" dirty="0" smtClean="0"/>
            <a:t>Recovery</a:t>
          </a:r>
          <a:endParaRPr lang="en-US" dirty="0"/>
        </a:p>
      </dgm:t>
    </dgm:pt>
    <dgm:pt modelId="{40F343E5-52E2-4BAA-9986-39FC4F11A189}" type="parTrans" cxnId="{B4AE140C-E374-42F9-94C7-78C2CC75DC59}">
      <dgm:prSet/>
      <dgm:spPr/>
      <dgm:t>
        <a:bodyPr/>
        <a:lstStyle/>
        <a:p>
          <a:endParaRPr lang="en-US"/>
        </a:p>
      </dgm:t>
    </dgm:pt>
    <dgm:pt modelId="{B80FBD1E-76BD-45D5-92C3-89FA05CDE409}" type="sibTrans" cxnId="{B4AE140C-E374-42F9-94C7-78C2CC75DC59}">
      <dgm:prSet/>
      <dgm:spPr/>
      <dgm:t>
        <a:bodyPr/>
        <a:lstStyle/>
        <a:p>
          <a:endParaRPr lang="en-US"/>
        </a:p>
      </dgm:t>
    </dgm:pt>
    <dgm:pt modelId="{65C07E72-4FB4-46C1-810E-B254893B5353}">
      <dgm:prSet/>
      <dgm:spPr/>
      <dgm:t>
        <a:bodyPr/>
        <a:lstStyle/>
        <a:p>
          <a:r>
            <a:rPr lang="en-US" dirty="0" smtClean="0"/>
            <a:t>Tensile Strength</a:t>
          </a:r>
          <a:endParaRPr lang="en-US" dirty="0"/>
        </a:p>
      </dgm:t>
    </dgm:pt>
    <dgm:pt modelId="{EC773339-29C1-485D-B587-40E16BA62568}" type="parTrans" cxnId="{4882BB31-CEA9-4EBE-B2EA-1FBBB3EF0E62}">
      <dgm:prSet/>
      <dgm:spPr/>
      <dgm:t>
        <a:bodyPr/>
        <a:lstStyle/>
        <a:p>
          <a:endParaRPr lang="en-US"/>
        </a:p>
      </dgm:t>
    </dgm:pt>
    <dgm:pt modelId="{2D5FE173-D069-418A-A978-BE28FFA0A05D}" type="sibTrans" cxnId="{4882BB31-CEA9-4EBE-B2EA-1FBBB3EF0E62}">
      <dgm:prSet/>
      <dgm:spPr/>
      <dgm:t>
        <a:bodyPr/>
        <a:lstStyle/>
        <a:p>
          <a:endParaRPr lang="en-US"/>
        </a:p>
      </dgm:t>
    </dgm:pt>
    <dgm:pt modelId="{3D74BDA7-5153-468F-9233-233967E322F1}" type="pres">
      <dgm:prSet presAssocID="{16907ADE-7BE0-4D6B-A414-203BBFEEAF1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64BD4-378A-47FA-9B47-0B0B8DC8CD61}" type="pres">
      <dgm:prSet presAssocID="{16907ADE-7BE0-4D6B-A414-203BBFEEAF1E}" presName="dummyMaxCanvas" presStyleCnt="0"/>
      <dgm:spPr/>
    </dgm:pt>
    <dgm:pt modelId="{FE29FEFA-5F38-4AAF-8516-2263929DEA9A}" type="pres">
      <dgm:prSet presAssocID="{16907ADE-7BE0-4D6B-A414-203BBFEEAF1E}" presName="parentComposite" presStyleCnt="0"/>
      <dgm:spPr/>
    </dgm:pt>
    <dgm:pt modelId="{F39D2EE1-4637-47E2-808E-06642AEF4857}" type="pres">
      <dgm:prSet presAssocID="{16907ADE-7BE0-4D6B-A414-203BBFEEAF1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DDAB584-CD1C-462C-97BB-19101E33E5C3}" type="pres">
      <dgm:prSet presAssocID="{16907ADE-7BE0-4D6B-A414-203BBFEEAF1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221A3DC-267C-4ACF-A515-D536F6778449}" type="pres">
      <dgm:prSet presAssocID="{16907ADE-7BE0-4D6B-A414-203BBFEEAF1E}" presName="childrenComposite" presStyleCnt="0"/>
      <dgm:spPr/>
    </dgm:pt>
    <dgm:pt modelId="{1C66CF4C-50C3-4076-B8F6-703F5577BC57}" type="pres">
      <dgm:prSet presAssocID="{16907ADE-7BE0-4D6B-A414-203BBFEEAF1E}" presName="dummyMaxCanvas_ChildArea" presStyleCnt="0"/>
      <dgm:spPr/>
    </dgm:pt>
    <dgm:pt modelId="{2DA7ABA3-7906-4644-BA6A-DCF2AA4BD243}" type="pres">
      <dgm:prSet presAssocID="{16907ADE-7BE0-4D6B-A414-203BBFEEAF1E}" presName="fulcrum" presStyleLbl="alignAccFollowNode1" presStyleIdx="2" presStyleCnt="4"/>
      <dgm:spPr/>
    </dgm:pt>
    <dgm:pt modelId="{01F233B2-DB07-44BB-A058-6BCC267836DF}" type="pres">
      <dgm:prSet presAssocID="{16907ADE-7BE0-4D6B-A414-203BBFEEAF1E}" presName="balance_32" presStyleLbl="alignAccFollowNode1" presStyleIdx="3" presStyleCnt="4">
        <dgm:presLayoutVars>
          <dgm:bulletEnabled val="1"/>
        </dgm:presLayoutVars>
      </dgm:prSet>
      <dgm:spPr/>
    </dgm:pt>
    <dgm:pt modelId="{199376AD-886A-4FFF-9D58-580BC3698A5C}" type="pres">
      <dgm:prSet presAssocID="{16907ADE-7BE0-4D6B-A414-203BBFEEAF1E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63A8B-EF38-4606-BD31-F094858A1C99}" type="pres">
      <dgm:prSet presAssocID="{16907ADE-7BE0-4D6B-A414-203BBFEEAF1E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BC809-D010-4EF0-B267-DD33A62386AD}" type="pres">
      <dgm:prSet presAssocID="{16907ADE-7BE0-4D6B-A414-203BBFEEAF1E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250B3-5079-4684-BCEF-2067644641E9}" type="pres">
      <dgm:prSet presAssocID="{16907ADE-7BE0-4D6B-A414-203BBFEEAF1E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5DB39-07F5-4C6C-9DF5-58B7F6198861}" type="pres">
      <dgm:prSet presAssocID="{16907ADE-7BE0-4D6B-A414-203BBFEEAF1E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E140C-E374-42F9-94C7-78C2CC75DC59}" srcId="{3B864BD8-CAAE-4E2E-97CA-8538A1EB61D8}" destId="{2003186B-7628-4547-AA39-55CC060C9923}" srcOrd="1" destOrd="0" parTransId="{40F343E5-52E2-4BAA-9986-39FC4F11A189}" sibTransId="{B80FBD1E-76BD-45D5-92C3-89FA05CDE409}"/>
    <dgm:cxn modelId="{DE64EE5C-E46E-45AD-883C-A59242850ADF}" srcId="{16907ADE-7BE0-4D6B-A414-203BBFEEAF1E}" destId="{3B864BD8-CAAE-4E2E-97CA-8538A1EB61D8}" srcOrd="0" destOrd="0" parTransId="{3DBCD58F-4CD9-4BCB-8CEB-D73172E5F295}" sibTransId="{56446289-AAFF-49A4-BA65-07C1E5394CA7}"/>
    <dgm:cxn modelId="{FC3B70CA-975E-4E6B-A36F-CFA47C5E334D}" type="presOf" srcId="{2003186B-7628-4547-AA39-55CC060C9923}" destId="{31D63A8B-EF38-4606-BD31-F094858A1C99}" srcOrd="0" destOrd="0" presId="urn:microsoft.com/office/officeart/2005/8/layout/balance1"/>
    <dgm:cxn modelId="{8C1EC2E9-489C-4162-869D-8D3947119A0A}" srcId="{FAB0B510-0F39-4826-9E88-218855593BCA}" destId="{D2513A7D-AA26-498F-B5AC-AE08DCEC4A45}" srcOrd="0" destOrd="0" parTransId="{FBFC4FA0-98E7-4654-B6A3-CE06E7580467}" sibTransId="{F404B82F-D462-485A-B75B-0CD2F18DD160}"/>
    <dgm:cxn modelId="{4882BB31-CEA9-4EBE-B2EA-1FBBB3EF0E62}" srcId="{FAB0B510-0F39-4826-9E88-218855593BCA}" destId="{65C07E72-4FB4-46C1-810E-B254893B5353}" srcOrd="1" destOrd="0" parTransId="{EC773339-29C1-485D-B587-40E16BA62568}" sibTransId="{2D5FE173-D069-418A-A978-BE28FFA0A05D}"/>
    <dgm:cxn modelId="{C2AFE9A6-17D6-473E-ADDA-62062BFFBB90}" type="presOf" srcId="{FAB0B510-0F39-4826-9E88-218855593BCA}" destId="{9DDAB584-CD1C-462C-97BB-19101E33E5C3}" srcOrd="0" destOrd="0" presId="urn:microsoft.com/office/officeart/2005/8/layout/balance1"/>
    <dgm:cxn modelId="{ADE635C1-C058-40DC-AD46-3559DACA938C}" srcId="{3B864BD8-CAAE-4E2E-97CA-8538A1EB61D8}" destId="{00E60A28-3B6B-4F6E-9B88-3C712C305834}" srcOrd="2" destOrd="0" parTransId="{56310B70-81C8-4478-A0EF-08D836AA42EE}" sibTransId="{A0D76E1E-5AD9-4955-95E4-60AA258834EA}"/>
    <dgm:cxn modelId="{CF83BEC3-286A-4C37-A01D-4D56A3B8DA1C}" type="presOf" srcId="{2C0ADDF8-1F52-467E-BEEC-F3CA2655C22D}" destId="{199376AD-886A-4FFF-9D58-580BC3698A5C}" srcOrd="0" destOrd="0" presId="urn:microsoft.com/office/officeart/2005/8/layout/balance1"/>
    <dgm:cxn modelId="{AE664E53-E236-4714-828A-99495873F477}" srcId="{3B864BD8-CAAE-4E2E-97CA-8538A1EB61D8}" destId="{2C0ADDF8-1F52-467E-BEEC-F3CA2655C22D}" srcOrd="0" destOrd="0" parTransId="{682F78A5-9193-4912-B104-41ED43C722D8}" sibTransId="{1454331A-E246-403B-8F33-5D6C3E8989C7}"/>
    <dgm:cxn modelId="{2276D927-4CC5-4ECB-AC2E-D35D5EA9980A}" type="presOf" srcId="{D2513A7D-AA26-498F-B5AC-AE08DCEC4A45}" destId="{970250B3-5079-4684-BCEF-2067644641E9}" srcOrd="0" destOrd="0" presId="urn:microsoft.com/office/officeart/2005/8/layout/balance1"/>
    <dgm:cxn modelId="{0AC7AA4A-4F3B-488C-A57C-1693B308194F}" type="presOf" srcId="{00E60A28-3B6B-4F6E-9B88-3C712C305834}" destId="{E10BC809-D010-4EF0-B267-DD33A62386AD}" srcOrd="0" destOrd="0" presId="urn:microsoft.com/office/officeart/2005/8/layout/balance1"/>
    <dgm:cxn modelId="{9DE145AA-9C1D-4335-A926-F6BDA4E9A3E8}" srcId="{16907ADE-7BE0-4D6B-A414-203BBFEEAF1E}" destId="{FAB0B510-0F39-4826-9E88-218855593BCA}" srcOrd="1" destOrd="0" parTransId="{9574ECD0-4851-4E6D-8947-0015500874DA}" sibTransId="{76A9AA5A-236D-403C-B47D-CCB4504A2476}"/>
    <dgm:cxn modelId="{87FDDD15-5320-4017-9298-3158B0A69FF4}" type="presOf" srcId="{3B864BD8-CAAE-4E2E-97CA-8538A1EB61D8}" destId="{F39D2EE1-4637-47E2-808E-06642AEF4857}" srcOrd="0" destOrd="0" presId="urn:microsoft.com/office/officeart/2005/8/layout/balance1"/>
    <dgm:cxn modelId="{D2935632-5ABB-4D4C-A1CE-D4EE92B75963}" type="presOf" srcId="{16907ADE-7BE0-4D6B-A414-203BBFEEAF1E}" destId="{3D74BDA7-5153-468F-9233-233967E322F1}" srcOrd="0" destOrd="0" presId="urn:microsoft.com/office/officeart/2005/8/layout/balance1"/>
    <dgm:cxn modelId="{5E5A0332-9584-4DE9-A4F2-9BAD1F50E709}" type="presOf" srcId="{65C07E72-4FB4-46C1-810E-B254893B5353}" destId="{BDB5DB39-07F5-4C6C-9DF5-58B7F6198861}" srcOrd="0" destOrd="0" presId="urn:microsoft.com/office/officeart/2005/8/layout/balance1"/>
    <dgm:cxn modelId="{D8A1A3D0-0AD4-435D-A7C6-E4EA5BAEA268}" type="presParOf" srcId="{3D74BDA7-5153-468F-9233-233967E322F1}" destId="{F3864BD4-378A-47FA-9B47-0B0B8DC8CD61}" srcOrd="0" destOrd="0" presId="urn:microsoft.com/office/officeart/2005/8/layout/balance1"/>
    <dgm:cxn modelId="{13E14150-FAB7-46D3-B34F-9FF2F19B4BCC}" type="presParOf" srcId="{3D74BDA7-5153-468F-9233-233967E322F1}" destId="{FE29FEFA-5F38-4AAF-8516-2263929DEA9A}" srcOrd="1" destOrd="0" presId="urn:microsoft.com/office/officeart/2005/8/layout/balance1"/>
    <dgm:cxn modelId="{354187D9-FE5F-45F3-8122-749A230E8192}" type="presParOf" srcId="{FE29FEFA-5F38-4AAF-8516-2263929DEA9A}" destId="{F39D2EE1-4637-47E2-808E-06642AEF4857}" srcOrd="0" destOrd="0" presId="urn:microsoft.com/office/officeart/2005/8/layout/balance1"/>
    <dgm:cxn modelId="{71091622-8A44-4337-A32D-1B66470A35C0}" type="presParOf" srcId="{FE29FEFA-5F38-4AAF-8516-2263929DEA9A}" destId="{9DDAB584-CD1C-462C-97BB-19101E33E5C3}" srcOrd="1" destOrd="0" presId="urn:microsoft.com/office/officeart/2005/8/layout/balance1"/>
    <dgm:cxn modelId="{ECBCD4C4-D387-4A49-8270-C911AA1C68DE}" type="presParOf" srcId="{3D74BDA7-5153-468F-9233-233967E322F1}" destId="{2221A3DC-267C-4ACF-A515-D536F6778449}" srcOrd="2" destOrd="0" presId="urn:microsoft.com/office/officeart/2005/8/layout/balance1"/>
    <dgm:cxn modelId="{8B9FAB30-F0C9-4159-A1EE-1D444F4B8017}" type="presParOf" srcId="{2221A3DC-267C-4ACF-A515-D536F6778449}" destId="{1C66CF4C-50C3-4076-B8F6-703F5577BC57}" srcOrd="0" destOrd="0" presId="urn:microsoft.com/office/officeart/2005/8/layout/balance1"/>
    <dgm:cxn modelId="{B9A6B667-2772-4098-A3D3-9B59AE84329E}" type="presParOf" srcId="{2221A3DC-267C-4ACF-A515-D536F6778449}" destId="{2DA7ABA3-7906-4644-BA6A-DCF2AA4BD243}" srcOrd="1" destOrd="0" presId="urn:microsoft.com/office/officeart/2005/8/layout/balance1"/>
    <dgm:cxn modelId="{022DD4D9-3B2E-455F-BA3E-A755A663CBBB}" type="presParOf" srcId="{2221A3DC-267C-4ACF-A515-D536F6778449}" destId="{01F233B2-DB07-44BB-A058-6BCC267836DF}" srcOrd="2" destOrd="0" presId="urn:microsoft.com/office/officeart/2005/8/layout/balance1"/>
    <dgm:cxn modelId="{FFC62860-5B1B-40C3-86A3-F1C7583D03F2}" type="presParOf" srcId="{2221A3DC-267C-4ACF-A515-D536F6778449}" destId="{199376AD-886A-4FFF-9D58-580BC3698A5C}" srcOrd="3" destOrd="0" presId="urn:microsoft.com/office/officeart/2005/8/layout/balance1"/>
    <dgm:cxn modelId="{DC3C0144-FE2A-4C93-959E-3D37725970F8}" type="presParOf" srcId="{2221A3DC-267C-4ACF-A515-D536F6778449}" destId="{31D63A8B-EF38-4606-BD31-F094858A1C99}" srcOrd="4" destOrd="0" presId="urn:microsoft.com/office/officeart/2005/8/layout/balance1"/>
    <dgm:cxn modelId="{550DE0E8-3D93-48C0-A3A8-2093D5D82D40}" type="presParOf" srcId="{2221A3DC-267C-4ACF-A515-D536F6778449}" destId="{E10BC809-D010-4EF0-B267-DD33A62386AD}" srcOrd="5" destOrd="0" presId="urn:microsoft.com/office/officeart/2005/8/layout/balance1"/>
    <dgm:cxn modelId="{A0353444-4FF0-4C3A-A24C-67B45E765CB2}" type="presParOf" srcId="{2221A3DC-267C-4ACF-A515-D536F6778449}" destId="{970250B3-5079-4684-BCEF-2067644641E9}" srcOrd="6" destOrd="0" presId="urn:microsoft.com/office/officeart/2005/8/layout/balance1"/>
    <dgm:cxn modelId="{032B1BCD-74A9-4D39-BB7E-9D6AAB5689EB}" type="presParOf" srcId="{2221A3DC-267C-4ACF-A515-D536F6778449}" destId="{BDB5DB39-07F5-4C6C-9DF5-58B7F619886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07ADE-7BE0-4D6B-A414-203BBFEEAF1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64BD8-CAAE-4E2E-97CA-8538A1EB61D8}">
      <dgm:prSet phldrT="[Text]"/>
      <dgm:spPr/>
      <dgm:t>
        <a:bodyPr/>
        <a:lstStyle/>
        <a:p>
          <a:r>
            <a:rPr lang="en-US" dirty="0" smtClean="0"/>
            <a:t>Zinc</a:t>
          </a:r>
          <a:endParaRPr lang="en-US" dirty="0"/>
        </a:p>
      </dgm:t>
    </dgm:pt>
    <dgm:pt modelId="{3DBCD58F-4CD9-4BCB-8CEB-D73172E5F295}" type="parTrans" cxnId="{DE64EE5C-E46E-45AD-883C-A59242850ADF}">
      <dgm:prSet/>
      <dgm:spPr/>
      <dgm:t>
        <a:bodyPr/>
        <a:lstStyle/>
        <a:p>
          <a:endParaRPr lang="en-US"/>
        </a:p>
      </dgm:t>
    </dgm:pt>
    <dgm:pt modelId="{56446289-AAFF-49A4-BA65-07C1E5394CA7}" type="sibTrans" cxnId="{DE64EE5C-E46E-45AD-883C-A59242850ADF}">
      <dgm:prSet/>
      <dgm:spPr/>
      <dgm:t>
        <a:bodyPr/>
        <a:lstStyle/>
        <a:p>
          <a:endParaRPr lang="en-US"/>
        </a:p>
      </dgm:t>
    </dgm:pt>
    <dgm:pt modelId="{2C0ADDF8-1F52-467E-BEEC-F3CA2655C22D}">
      <dgm:prSet phldrT="[Text]"/>
      <dgm:spPr/>
      <dgm:t>
        <a:bodyPr/>
        <a:lstStyle/>
        <a:p>
          <a:r>
            <a:rPr lang="en-US" dirty="0" smtClean="0"/>
            <a:t>Recovery</a:t>
          </a:r>
          <a:endParaRPr lang="en-US" dirty="0"/>
        </a:p>
      </dgm:t>
    </dgm:pt>
    <dgm:pt modelId="{682F78A5-9193-4912-B104-41ED43C722D8}" type="parTrans" cxnId="{AE664E53-E236-4714-828A-99495873F477}">
      <dgm:prSet/>
      <dgm:spPr/>
      <dgm:t>
        <a:bodyPr/>
        <a:lstStyle/>
        <a:p>
          <a:endParaRPr lang="en-US"/>
        </a:p>
      </dgm:t>
    </dgm:pt>
    <dgm:pt modelId="{1454331A-E246-403B-8F33-5D6C3E8989C7}" type="sibTrans" cxnId="{AE664E53-E236-4714-828A-99495873F477}">
      <dgm:prSet/>
      <dgm:spPr/>
      <dgm:t>
        <a:bodyPr/>
        <a:lstStyle/>
        <a:p>
          <a:endParaRPr lang="en-US"/>
        </a:p>
      </dgm:t>
    </dgm:pt>
    <dgm:pt modelId="{00E60A28-3B6B-4F6E-9B88-3C712C305834}">
      <dgm:prSet phldrT="[Text]"/>
      <dgm:spPr/>
      <dgm:t>
        <a:bodyPr/>
        <a:lstStyle/>
        <a:p>
          <a:r>
            <a:rPr lang="en-US" dirty="0" smtClean="0"/>
            <a:t>Tensile Strength</a:t>
          </a:r>
          <a:endParaRPr lang="en-US" dirty="0"/>
        </a:p>
      </dgm:t>
    </dgm:pt>
    <dgm:pt modelId="{56310B70-81C8-4478-A0EF-08D836AA42EE}" type="parTrans" cxnId="{ADE635C1-C058-40DC-AD46-3559DACA938C}">
      <dgm:prSet/>
      <dgm:spPr/>
      <dgm:t>
        <a:bodyPr/>
        <a:lstStyle/>
        <a:p>
          <a:endParaRPr lang="en-US"/>
        </a:p>
      </dgm:t>
    </dgm:pt>
    <dgm:pt modelId="{A0D76E1E-5AD9-4955-95E4-60AA258834EA}" type="sibTrans" cxnId="{ADE635C1-C058-40DC-AD46-3559DACA938C}">
      <dgm:prSet/>
      <dgm:spPr/>
      <dgm:t>
        <a:bodyPr/>
        <a:lstStyle/>
        <a:p>
          <a:endParaRPr lang="en-US"/>
        </a:p>
      </dgm:t>
    </dgm:pt>
    <dgm:pt modelId="{FAB0B510-0F39-4826-9E88-218855593BCA}">
      <dgm:prSet phldrT="[Text]"/>
      <dgm:spPr/>
      <dgm:t>
        <a:bodyPr/>
        <a:lstStyle/>
        <a:p>
          <a:r>
            <a:rPr lang="en-US" dirty="0" smtClean="0"/>
            <a:t>No Zinc</a:t>
          </a:r>
          <a:endParaRPr lang="en-US" dirty="0"/>
        </a:p>
      </dgm:t>
    </dgm:pt>
    <dgm:pt modelId="{9574ECD0-4851-4E6D-8947-0015500874DA}" type="parTrans" cxnId="{9DE145AA-9C1D-4335-A926-F6BDA4E9A3E8}">
      <dgm:prSet/>
      <dgm:spPr/>
      <dgm:t>
        <a:bodyPr/>
        <a:lstStyle/>
        <a:p>
          <a:endParaRPr lang="en-US"/>
        </a:p>
      </dgm:t>
    </dgm:pt>
    <dgm:pt modelId="{76A9AA5A-236D-403C-B47D-CCB4504A2476}" type="sibTrans" cxnId="{9DE145AA-9C1D-4335-A926-F6BDA4E9A3E8}">
      <dgm:prSet/>
      <dgm:spPr/>
      <dgm:t>
        <a:bodyPr/>
        <a:lstStyle/>
        <a:p>
          <a:endParaRPr lang="en-US"/>
        </a:p>
      </dgm:t>
    </dgm:pt>
    <dgm:pt modelId="{B6D94BEC-4D74-4A25-9A62-B737E02F1B43}">
      <dgm:prSet phldrT="[Text]"/>
      <dgm:spPr/>
      <dgm:t>
        <a:bodyPr/>
        <a:lstStyle/>
        <a:p>
          <a:r>
            <a:rPr lang="en-US" dirty="0" smtClean="0"/>
            <a:t>Efflorescence Resistance</a:t>
          </a:r>
          <a:endParaRPr lang="en-US" dirty="0"/>
        </a:p>
      </dgm:t>
    </dgm:pt>
    <dgm:pt modelId="{DA0D383C-B5F3-487A-8997-C7078C3789F7}" type="parTrans" cxnId="{81048860-C2F6-418A-8ED6-F90707972625}">
      <dgm:prSet/>
      <dgm:spPr/>
      <dgm:t>
        <a:bodyPr/>
        <a:lstStyle/>
        <a:p>
          <a:endParaRPr lang="en-US"/>
        </a:p>
      </dgm:t>
    </dgm:pt>
    <dgm:pt modelId="{D4A58898-216C-4194-87FC-F88764496562}" type="sibTrans" cxnId="{81048860-C2F6-418A-8ED6-F90707972625}">
      <dgm:prSet/>
      <dgm:spPr/>
      <dgm:t>
        <a:bodyPr/>
        <a:lstStyle/>
        <a:p>
          <a:endParaRPr lang="en-US"/>
        </a:p>
      </dgm:t>
    </dgm:pt>
    <dgm:pt modelId="{A53AECBF-0E41-4A07-BC4A-27E5C7C2AA45}">
      <dgm:prSet phldrT="[Text]"/>
      <dgm:spPr/>
      <dgm:t>
        <a:bodyPr/>
        <a:lstStyle/>
        <a:p>
          <a:r>
            <a:rPr lang="en-US" dirty="0" smtClean="0"/>
            <a:t>Elongation</a:t>
          </a:r>
          <a:endParaRPr lang="en-US" dirty="0"/>
        </a:p>
      </dgm:t>
    </dgm:pt>
    <dgm:pt modelId="{83635EAD-9123-4954-AFD7-DA174A96F73E}" type="parTrans" cxnId="{EE3C0C1F-8E3E-4F71-82D1-63D355A699CC}">
      <dgm:prSet/>
      <dgm:spPr/>
      <dgm:t>
        <a:bodyPr/>
        <a:lstStyle/>
        <a:p>
          <a:endParaRPr lang="en-US"/>
        </a:p>
      </dgm:t>
    </dgm:pt>
    <dgm:pt modelId="{66519228-D423-4760-8FEE-8D9973701BFA}" type="sibTrans" cxnId="{EE3C0C1F-8E3E-4F71-82D1-63D355A699CC}">
      <dgm:prSet/>
      <dgm:spPr/>
      <dgm:t>
        <a:bodyPr/>
        <a:lstStyle/>
        <a:p>
          <a:endParaRPr lang="en-US"/>
        </a:p>
      </dgm:t>
    </dgm:pt>
    <dgm:pt modelId="{D2513A7D-AA26-498F-B5AC-AE08DCEC4A45}">
      <dgm:prSet phldrT="[Text]"/>
      <dgm:spPr/>
      <dgm:t>
        <a:bodyPr/>
        <a:lstStyle/>
        <a:p>
          <a:r>
            <a:rPr lang="en-US" dirty="0" smtClean="0"/>
            <a:t> Stability</a:t>
          </a:r>
          <a:endParaRPr lang="en-US" dirty="0"/>
        </a:p>
      </dgm:t>
    </dgm:pt>
    <dgm:pt modelId="{FBFC4FA0-98E7-4654-B6A3-CE06E7580467}" type="parTrans" cxnId="{8C1EC2E9-489C-4162-869D-8D3947119A0A}">
      <dgm:prSet/>
      <dgm:spPr/>
      <dgm:t>
        <a:bodyPr/>
        <a:lstStyle/>
        <a:p>
          <a:endParaRPr lang="en-US"/>
        </a:p>
      </dgm:t>
    </dgm:pt>
    <dgm:pt modelId="{F404B82F-D462-485A-B75B-0CD2F18DD160}" type="sibTrans" cxnId="{8C1EC2E9-489C-4162-869D-8D3947119A0A}">
      <dgm:prSet/>
      <dgm:spPr/>
      <dgm:t>
        <a:bodyPr/>
        <a:lstStyle/>
        <a:p>
          <a:endParaRPr lang="en-US"/>
        </a:p>
      </dgm:t>
    </dgm:pt>
    <dgm:pt modelId="{2BDF34C6-5162-45AB-9E6B-C306E0666E5C}">
      <dgm:prSet/>
      <dgm:spPr/>
      <dgm:t>
        <a:bodyPr/>
        <a:lstStyle/>
        <a:p>
          <a:r>
            <a:rPr lang="en-US" dirty="0" smtClean="0"/>
            <a:t>DPUR</a:t>
          </a:r>
          <a:endParaRPr lang="en-US" dirty="0"/>
        </a:p>
      </dgm:t>
    </dgm:pt>
    <dgm:pt modelId="{1F6B313D-5AF5-44A7-AF27-C069CA5B0110}" type="parTrans" cxnId="{E74C02D5-FDC6-4162-A1E7-B06D85A3E95C}">
      <dgm:prSet/>
      <dgm:spPr/>
      <dgm:t>
        <a:bodyPr/>
        <a:lstStyle/>
        <a:p>
          <a:endParaRPr lang="en-US"/>
        </a:p>
      </dgm:t>
    </dgm:pt>
    <dgm:pt modelId="{90C5A431-48D8-440C-AA9A-2A7BE4FC327B}" type="sibTrans" cxnId="{E74C02D5-FDC6-4162-A1E7-B06D85A3E95C}">
      <dgm:prSet/>
      <dgm:spPr/>
      <dgm:t>
        <a:bodyPr/>
        <a:lstStyle/>
        <a:p>
          <a:endParaRPr lang="en-US"/>
        </a:p>
      </dgm:t>
    </dgm:pt>
    <dgm:pt modelId="{3D74BDA7-5153-468F-9233-233967E322F1}" type="pres">
      <dgm:prSet presAssocID="{16907ADE-7BE0-4D6B-A414-203BBFEEAF1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64BD4-378A-47FA-9B47-0B0B8DC8CD61}" type="pres">
      <dgm:prSet presAssocID="{16907ADE-7BE0-4D6B-A414-203BBFEEAF1E}" presName="dummyMaxCanvas" presStyleCnt="0"/>
      <dgm:spPr/>
    </dgm:pt>
    <dgm:pt modelId="{FE29FEFA-5F38-4AAF-8516-2263929DEA9A}" type="pres">
      <dgm:prSet presAssocID="{16907ADE-7BE0-4D6B-A414-203BBFEEAF1E}" presName="parentComposite" presStyleCnt="0"/>
      <dgm:spPr/>
    </dgm:pt>
    <dgm:pt modelId="{F39D2EE1-4637-47E2-808E-06642AEF4857}" type="pres">
      <dgm:prSet presAssocID="{16907ADE-7BE0-4D6B-A414-203BBFEEAF1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DDAB584-CD1C-462C-97BB-19101E33E5C3}" type="pres">
      <dgm:prSet presAssocID="{16907ADE-7BE0-4D6B-A414-203BBFEEAF1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221A3DC-267C-4ACF-A515-D536F6778449}" type="pres">
      <dgm:prSet presAssocID="{16907ADE-7BE0-4D6B-A414-203BBFEEAF1E}" presName="childrenComposite" presStyleCnt="0"/>
      <dgm:spPr/>
    </dgm:pt>
    <dgm:pt modelId="{1C66CF4C-50C3-4076-B8F6-703F5577BC57}" type="pres">
      <dgm:prSet presAssocID="{16907ADE-7BE0-4D6B-A414-203BBFEEAF1E}" presName="dummyMaxCanvas_ChildArea" presStyleCnt="0"/>
      <dgm:spPr/>
    </dgm:pt>
    <dgm:pt modelId="{2DA7ABA3-7906-4644-BA6A-DCF2AA4BD243}" type="pres">
      <dgm:prSet presAssocID="{16907ADE-7BE0-4D6B-A414-203BBFEEAF1E}" presName="fulcrum" presStyleLbl="alignAccFollowNode1" presStyleIdx="2" presStyleCnt="4"/>
      <dgm:spPr/>
    </dgm:pt>
    <dgm:pt modelId="{53B67A07-210A-4A51-AF9F-2E93759C15A8}" type="pres">
      <dgm:prSet presAssocID="{16907ADE-7BE0-4D6B-A414-203BBFEEAF1E}" presName="balance_24" presStyleLbl="alignAccFollowNode1" presStyleIdx="3" presStyleCnt="4">
        <dgm:presLayoutVars>
          <dgm:bulletEnabled val="1"/>
        </dgm:presLayoutVars>
      </dgm:prSet>
      <dgm:spPr/>
    </dgm:pt>
    <dgm:pt modelId="{DBE5F26C-4BC2-4C6D-A715-9EE91EFB4AAB}" type="pres">
      <dgm:prSet presAssocID="{16907ADE-7BE0-4D6B-A414-203BBFEEAF1E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2577C-C521-4C6C-8077-2FE63BF28B63}" type="pres">
      <dgm:prSet presAssocID="{16907ADE-7BE0-4D6B-A414-203BBFEEAF1E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CAC2D-3C9D-41B0-A8F1-0482DBFDCB3A}" type="pres">
      <dgm:prSet presAssocID="{16907ADE-7BE0-4D6B-A414-203BBFEEAF1E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5559-9233-4B96-8284-3B7C5EFED2D2}" type="pres">
      <dgm:prSet presAssocID="{16907ADE-7BE0-4D6B-A414-203BBFEEAF1E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D1B46-A6DE-4888-A425-8AA035341724}" type="pres">
      <dgm:prSet presAssocID="{16907ADE-7BE0-4D6B-A414-203BBFEEAF1E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184FE-F7ED-4C80-ACCB-15141985191D}" type="pres">
      <dgm:prSet presAssocID="{16907ADE-7BE0-4D6B-A414-203BBFEEAF1E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4EE5C-E46E-45AD-883C-A59242850ADF}" srcId="{16907ADE-7BE0-4D6B-A414-203BBFEEAF1E}" destId="{3B864BD8-CAAE-4E2E-97CA-8538A1EB61D8}" srcOrd="0" destOrd="0" parTransId="{3DBCD58F-4CD9-4BCB-8CEB-D73172E5F295}" sibTransId="{56446289-AAFF-49A4-BA65-07C1E5394CA7}"/>
    <dgm:cxn modelId="{8878F5C6-DDF3-4B79-8782-BD5CD34D4CFF}" type="presOf" srcId="{D2513A7D-AA26-498F-B5AC-AE08DCEC4A45}" destId="{D0545559-9233-4B96-8284-3B7C5EFED2D2}" srcOrd="0" destOrd="0" presId="urn:microsoft.com/office/officeart/2005/8/layout/balance1"/>
    <dgm:cxn modelId="{8C1EC2E9-489C-4162-869D-8D3947119A0A}" srcId="{FAB0B510-0F39-4826-9E88-218855593BCA}" destId="{D2513A7D-AA26-498F-B5AC-AE08DCEC4A45}" srcOrd="3" destOrd="0" parTransId="{FBFC4FA0-98E7-4654-B6A3-CE06E7580467}" sibTransId="{F404B82F-D462-485A-B75B-0CD2F18DD160}"/>
    <dgm:cxn modelId="{08AF4D7F-68F0-4543-BE9A-468662D80F55}" type="presOf" srcId="{B6D94BEC-4D74-4A25-9A62-B737E02F1B43}" destId="{DBE5F26C-4BC2-4C6D-A715-9EE91EFB4AAB}" srcOrd="0" destOrd="0" presId="urn:microsoft.com/office/officeart/2005/8/layout/balance1"/>
    <dgm:cxn modelId="{FF64FC83-5CDE-487A-B670-39A52F1CBC29}" type="presOf" srcId="{3B864BD8-CAAE-4E2E-97CA-8538A1EB61D8}" destId="{F39D2EE1-4637-47E2-808E-06642AEF4857}" srcOrd="0" destOrd="0" presId="urn:microsoft.com/office/officeart/2005/8/layout/balance1"/>
    <dgm:cxn modelId="{ADE635C1-C058-40DC-AD46-3559DACA938C}" srcId="{3B864BD8-CAAE-4E2E-97CA-8538A1EB61D8}" destId="{00E60A28-3B6B-4F6E-9B88-3C712C305834}" srcOrd="1" destOrd="0" parTransId="{56310B70-81C8-4478-A0EF-08D836AA42EE}" sibTransId="{A0D76E1E-5AD9-4955-95E4-60AA258834EA}"/>
    <dgm:cxn modelId="{81048860-C2F6-418A-8ED6-F90707972625}" srcId="{FAB0B510-0F39-4826-9E88-218855593BCA}" destId="{B6D94BEC-4D74-4A25-9A62-B737E02F1B43}" srcOrd="0" destOrd="0" parTransId="{DA0D383C-B5F3-487A-8997-C7078C3789F7}" sibTransId="{D4A58898-216C-4194-87FC-F88764496562}"/>
    <dgm:cxn modelId="{E2548448-C611-4DE0-BC3B-E45037A63AA7}" type="presOf" srcId="{00E60A28-3B6B-4F6E-9B88-3C712C305834}" destId="{CE3184FE-F7ED-4C80-ACCB-15141985191D}" srcOrd="0" destOrd="0" presId="urn:microsoft.com/office/officeart/2005/8/layout/balance1"/>
    <dgm:cxn modelId="{1B852D02-680A-44F2-9CA6-72583A39CBD9}" type="presOf" srcId="{2C0ADDF8-1F52-467E-BEEC-F3CA2655C22D}" destId="{E5FD1B46-A6DE-4888-A425-8AA035341724}" srcOrd="0" destOrd="0" presId="urn:microsoft.com/office/officeart/2005/8/layout/balance1"/>
    <dgm:cxn modelId="{F2927BC3-C5A2-4984-A286-388402225396}" type="presOf" srcId="{16907ADE-7BE0-4D6B-A414-203BBFEEAF1E}" destId="{3D74BDA7-5153-468F-9233-233967E322F1}" srcOrd="0" destOrd="0" presId="urn:microsoft.com/office/officeart/2005/8/layout/balance1"/>
    <dgm:cxn modelId="{AE664E53-E236-4714-828A-99495873F477}" srcId="{3B864BD8-CAAE-4E2E-97CA-8538A1EB61D8}" destId="{2C0ADDF8-1F52-467E-BEEC-F3CA2655C22D}" srcOrd="0" destOrd="0" parTransId="{682F78A5-9193-4912-B104-41ED43C722D8}" sibTransId="{1454331A-E246-403B-8F33-5D6C3E8989C7}"/>
    <dgm:cxn modelId="{9DE145AA-9C1D-4335-A926-F6BDA4E9A3E8}" srcId="{16907ADE-7BE0-4D6B-A414-203BBFEEAF1E}" destId="{FAB0B510-0F39-4826-9E88-218855593BCA}" srcOrd="1" destOrd="0" parTransId="{9574ECD0-4851-4E6D-8947-0015500874DA}" sibTransId="{76A9AA5A-236D-403C-B47D-CCB4504A2476}"/>
    <dgm:cxn modelId="{EE3C0C1F-8E3E-4F71-82D1-63D355A699CC}" srcId="{FAB0B510-0F39-4826-9E88-218855593BCA}" destId="{A53AECBF-0E41-4A07-BC4A-27E5C7C2AA45}" srcOrd="2" destOrd="0" parTransId="{83635EAD-9123-4954-AFD7-DA174A96F73E}" sibTransId="{66519228-D423-4760-8FEE-8D9973701BFA}"/>
    <dgm:cxn modelId="{6C8EB880-AEBF-4645-84F8-FE85C27248BD}" type="presOf" srcId="{FAB0B510-0F39-4826-9E88-218855593BCA}" destId="{9DDAB584-CD1C-462C-97BB-19101E33E5C3}" srcOrd="0" destOrd="0" presId="urn:microsoft.com/office/officeart/2005/8/layout/balance1"/>
    <dgm:cxn modelId="{DF06085A-CDED-4F25-8F9D-0E3A8C6C3F90}" type="presOf" srcId="{2BDF34C6-5162-45AB-9E6B-C306E0666E5C}" destId="{6B12577C-C521-4C6C-8077-2FE63BF28B63}" srcOrd="0" destOrd="0" presId="urn:microsoft.com/office/officeart/2005/8/layout/balance1"/>
    <dgm:cxn modelId="{E74C02D5-FDC6-4162-A1E7-B06D85A3E95C}" srcId="{FAB0B510-0F39-4826-9E88-218855593BCA}" destId="{2BDF34C6-5162-45AB-9E6B-C306E0666E5C}" srcOrd="1" destOrd="0" parTransId="{1F6B313D-5AF5-44A7-AF27-C069CA5B0110}" sibTransId="{90C5A431-48D8-440C-AA9A-2A7BE4FC327B}"/>
    <dgm:cxn modelId="{DC2E228A-D9B8-4369-A2A5-517ACF09CBBE}" type="presOf" srcId="{A53AECBF-0E41-4A07-BC4A-27E5C7C2AA45}" destId="{F13CAC2D-3C9D-41B0-A8F1-0482DBFDCB3A}" srcOrd="0" destOrd="0" presId="urn:microsoft.com/office/officeart/2005/8/layout/balance1"/>
    <dgm:cxn modelId="{1A41C315-BD97-47E1-84DC-C573D6F55A94}" type="presParOf" srcId="{3D74BDA7-5153-468F-9233-233967E322F1}" destId="{F3864BD4-378A-47FA-9B47-0B0B8DC8CD61}" srcOrd="0" destOrd="0" presId="urn:microsoft.com/office/officeart/2005/8/layout/balance1"/>
    <dgm:cxn modelId="{9EEBDC22-6A2A-444F-A65B-1A1A2051B0DB}" type="presParOf" srcId="{3D74BDA7-5153-468F-9233-233967E322F1}" destId="{FE29FEFA-5F38-4AAF-8516-2263929DEA9A}" srcOrd="1" destOrd="0" presId="urn:microsoft.com/office/officeart/2005/8/layout/balance1"/>
    <dgm:cxn modelId="{D9FCC7A0-6E05-4F71-95F0-BFBF77303454}" type="presParOf" srcId="{FE29FEFA-5F38-4AAF-8516-2263929DEA9A}" destId="{F39D2EE1-4637-47E2-808E-06642AEF4857}" srcOrd="0" destOrd="0" presId="urn:microsoft.com/office/officeart/2005/8/layout/balance1"/>
    <dgm:cxn modelId="{FAFDFD13-1E53-4B98-B88A-63DD4DF97EFB}" type="presParOf" srcId="{FE29FEFA-5F38-4AAF-8516-2263929DEA9A}" destId="{9DDAB584-CD1C-462C-97BB-19101E33E5C3}" srcOrd="1" destOrd="0" presId="urn:microsoft.com/office/officeart/2005/8/layout/balance1"/>
    <dgm:cxn modelId="{29D5C8F2-2F7E-4116-991A-6B57289F2DF5}" type="presParOf" srcId="{3D74BDA7-5153-468F-9233-233967E322F1}" destId="{2221A3DC-267C-4ACF-A515-D536F6778449}" srcOrd="2" destOrd="0" presId="urn:microsoft.com/office/officeart/2005/8/layout/balance1"/>
    <dgm:cxn modelId="{7D99E4B6-7DA0-4B97-9B3A-818BFAC1EAE6}" type="presParOf" srcId="{2221A3DC-267C-4ACF-A515-D536F6778449}" destId="{1C66CF4C-50C3-4076-B8F6-703F5577BC57}" srcOrd="0" destOrd="0" presId="urn:microsoft.com/office/officeart/2005/8/layout/balance1"/>
    <dgm:cxn modelId="{68411B77-C3A4-445B-9FF7-FF740FEC5E7C}" type="presParOf" srcId="{2221A3DC-267C-4ACF-A515-D536F6778449}" destId="{2DA7ABA3-7906-4644-BA6A-DCF2AA4BD243}" srcOrd="1" destOrd="0" presId="urn:microsoft.com/office/officeart/2005/8/layout/balance1"/>
    <dgm:cxn modelId="{6E2EC8ED-0390-49B4-8A93-4879A8C509A6}" type="presParOf" srcId="{2221A3DC-267C-4ACF-A515-D536F6778449}" destId="{53B67A07-210A-4A51-AF9F-2E93759C15A8}" srcOrd="2" destOrd="0" presId="urn:microsoft.com/office/officeart/2005/8/layout/balance1"/>
    <dgm:cxn modelId="{D0263A2D-0901-4855-9366-3F55A5D33625}" type="presParOf" srcId="{2221A3DC-267C-4ACF-A515-D536F6778449}" destId="{DBE5F26C-4BC2-4C6D-A715-9EE91EFB4AAB}" srcOrd="3" destOrd="0" presId="urn:microsoft.com/office/officeart/2005/8/layout/balance1"/>
    <dgm:cxn modelId="{BBB8AE8D-2515-498F-8F74-579FF46375B7}" type="presParOf" srcId="{2221A3DC-267C-4ACF-A515-D536F6778449}" destId="{6B12577C-C521-4C6C-8077-2FE63BF28B63}" srcOrd="4" destOrd="0" presId="urn:microsoft.com/office/officeart/2005/8/layout/balance1"/>
    <dgm:cxn modelId="{6B8774DC-20FD-432B-84B8-C3205CCE2321}" type="presParOf" srcId="{2221A3DC-267C-4ACF-A515-D536F6778449}" destId="{F13CAC2D-3C9D-41B0-A8F1-0482DBFDCB3A}" srcOrd="5" destOrd="0" presId="urn:microsoft.com/office/officeart/2005/8/layout/balance1"/>
    <dgm:cxn modelId="{74BC873D-AF68-4419-ADFA-00EC54D8D2CC}" type="presParOf" srcId="{2221A3DC-267C-4ACF-A515-D536F6778449}" destId="{D0545559-9233-4B96-8284-3B7C5EFED2D2}" srcOrd="6" destOrd="0" presId="urn:microsoft.com/office/officeart/2005/8/layout/balance1"/>
    <dgm:cxn modelId="{A8415B2B-75FA-42AD-B35F-DF5EFBC3785C}" type="presParOf" srcId="{2221A3DC-267C-4ACF-A515-D536F6778449}" destId="{E5FD1B46-A6DE-4888-A425-8AA035341724}" srcOrd="7" destOrd="0" presId="urn:microsoft.com/office/officeart/2005/8/layout/balance1"/>
    <dgm:cxn modelId="{9720C015-5A35-49F0-813E-15FC18F31BA5}" type="presParOf" srcId="{2221A3DC-267C-4ACF-A515-D536F6778449}" destId="{CE3184FE-F7ED-4C80-ACCB-15141985191D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07ADE-7BE0-4D6B-A414-203BBFEEAF1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64BD8-CAAE-4E2E-97CA-8538A1EB61D8}">
      <dgm:prSet phldrT="[Text]"/>
      <dgm:spPr/>
      <dgm:t>
        <a:bodyPr/>
        <a:lstStyle/>
        <a:p>
          <a:r>
            <a:rPr lang="en-US" dirty="0" smtClean="0"/>
            <a:t>Calcium Carbonate</a:t>
          </a:r>
          <a:endParaRPr lang="en-US" dirty="0"/>
        </a:p>
      </dgm:t>
    </dgm:pt>
    <dgm:pt modelId="{3DBCD58F-4CD9-4BCB-8CEB-D73172E5F295}" type="parTrans" cxnId="{DE64EE5C-E46E-45AD-883C-A59242850ADF}">
      <dgm:prSet/>
      <dgm:spPr/>
      <dgm:t>
        <a:bodyPr/>
        <a:lstStyle/>
        <a:p>
          <a:endParaRPr lang="en-US"/>
        </a:p>
      </dgm:t>
    </dgm:pt>
    <dgm:pt modelId="{56446289-AAFF-49A4-BA65-07C1E5394CA7}" type="sibTrans" cxnId="{DE64EE5C-E46E-45AD-883C-A59242850ADF}">
      <dgm:prSet/>
      <dgm:spPr/>
      <dgm:t>
        <a:bodyPr/>
        <a:lstStyle/>
        <a:p>
          <a:endParaRPr lang="en-US"/>
        </a:p>
      </dgm:t>
    </dgm:pt>
    <dgm:pt modelId="{00E60A28-3B6B-4F6E-9B88-3C712C305834}">
      <dgm:prSet phldrT="[Text]"/>
      <dgm:spPr/>
      <dgm:t>
        <a:bodyPr/>
        <a:lstStyle/>
        <a:p>
          <a:r>
            <a:rPr lang="en-US" dirty="0" smtClean="0"/>
            <a:t>Lower Cost</a:t>
          </a:r>
          <a:endParaRPr lang="en-US" dirty="0"/>
        </a:p>
      </dgm:t>
    </dgm:pt>
    <dgm:pt modelId="{56310B70-81C8-4478-A0EF-08D836AA42EE}" type="parTrans" cxnId="{ADE635C1-C058-40DC-AD46-3559DACA938C}">
      <dgm:prSet/>
      <dgm:spPr/>
      <dgm:t>
        <a:bodyPr/>
        <a:lstStyle/>
        <a:p>
          <a:endParaRPr lang="en-US"/>
        </a:p>
      </dgm:t>
    </dgm:pt>
    <dgm:pt modelId="{A0D76E1E-5AD9-4955-95E4-60AA258834EA}" type="sibTrans" cxnId="{ADE635C1-C058-40DC-AD46-3559DACA938C}">
      <dgm:prSet/>
      <dgm:spPr/>
      <dgm:t>
        <a:bodyPr/>
        <a:lstStyle/>
        <a:p>
          <a:endParaRPr lang="en-US"/>
        </a:p>
      </dgm:t>
    </dgm:pt>
    <dgm:pt modelId="{FAB0B510-0F39-4826-9E88-218855593BCA}">
      <dgm:prSet phldrT="[Text]"/>
      <dgm:spPr/>
      <dgm:t>
        <a:bodyPr/>
        <a:lstStyle/>
        <a:p>
          <a:r>
            <a:rPr lang="en-US" dirty="0" smtClean="0"/>
            <a:t>Mica</a:t>
          </a:r>
          <a:endParaRPr lang="en-US" dirty="0"/>
        </a:p>
      </dgm:t>
    </dgm:pt>
    <dgm:pt modelId="{9574ECD0-4851-4E6D-8947-0015500874DA}" type="parTrans" cxnId="{9DE145AA-9C1D-4335-A926-F6BDA4E9A3E8}">
      <dgm:prSet/>
      <dgm:spPr/>
      <dgm:t>
        <a:bodyPr/>
        <a:lstStyle/>
        <a:p>
          <a:endParaRPr lang="en-US"/>
        </a:p>
      </dgm:t>
    </dgm:pt>
    <dgm:pt modelId="{76A9AA5A-236D-403C-B47D-CCB4504A2476}" type="sibTrans" cxnId="{9DE145AA-9C1D-4335-A926-F6BDA4E9A3E8}">
      <dgm:prSet/>
      <dgm:spPr/>
      <dgm:t>
        <a:bodyPr/>
        <a:lstStyle/>
        <a:p>
          <a:endParaRPr lang="en-US"/>
        </a:p>
      </dgm:t>
    </dgm:pt>
    <dgm:pt modelId="{A53AECBF-0E41-4A07-BC4A-27E5C7C2AA45}">
      <dgm:prSet phldrT="[Text]"/>
      <dgm:spPr/>
      <dgm:t>
        <a:bodyPr/>
        <a:lstStyle/>
        <a:p>
          <a:r>
            <a:rPr lang="en-US" dirty="0" smtClean="0"/>
            <a:t>Barrier Properties</a:t>
          </a:r>
          <a:endParaRPr lang="en-US" dirty="0"/>
        </a:p>
      </dgm:t>
    </dgm:pt>
    <dgm:pt modelId="{83635EAD-9123-4954-AFD7-DA174A96F73E}" type="parTrans" cxnId="{EE3C0C1F-8E3E-4F71-82D1-63D355A699CC}">
      <dgm:prSet/>
      <dgm:spPr/>
      <dgm:t>
        <a:bodyPr/>
        <a:lstStyle/>
        <a:p>
          <a:endParaRPr lang="en-US"/>
        </a:p>
      </dgm:t>
    </dgm:pt>
    <dgm:pt modelId="{66519228-D423-4760-8FEE-8D9973701BFA}" type="sibTrans" cxnId="{EE3C0C1F-8E3E-4F71-82D1-63D355A699CC}">
      <dgm:prSet/>
      <dgm:spPr/>
      <dgm:t>
        <a:bodyPr/>
        <a:lstStyle/>
        <a:p>
          <a:endParaRPr lang="en-US"/>
        </a:p>
      </dgm:t>
    </dgm:pt>
    <dgm:pt modelId="{D2513A7D-AA26-498F-B5AC-AE08DCEC4A45}">
      <dgm:prSet phldrT="[Text]"/>
      <dgm:spPr/>
      <dgm:t>
        <a:bodyPr/>
        <a:lstStyle/>
        <a:p>
          <a:r>
            <a:rPr lang="en-US" dirty="0" smtClean="0"/>
            <a:t> Elongation</a:t>
          </a:r>
          <a:endParaRPr lang="en-US" dirty="0"/>
        </a:p>
      </dgm:t>
    </dgm:pt>
    <dgm:pt modelId="{FBFC4FA0-98E7-4654-B6A3-CE06E7580467}" type="parTrans" cxnId="{8C1EC2E9-489C-4162-869D-8D3947119A0A}">
      <dgm:prSet/>
      <dgm:spPr/>
      <dgm:t>
        <a:bodyPr/>
        <a:lstStyle/>
        <a:p>
          <a:endParaRPr lang="en-US"/>
        </a:p>
      </dgm:t>
    </dgm:pt>
    <dgm:pt modelId="{F404B82F-D462-485A-B75B-0CD2F18DD160}" type="sibTrans" cxnId="{8C1EC2E9-489C-4162-869D-8D3947119A0A}">
      <dgm:prSet/>
      <dgm:spPr/>
      <dgm:t>
        <a:bodyPr/>
        <a:lstStyle/>
        <a:p>
          <a:endParaRPr lang="en-US"/>
        </a:p>
      </dgm:t>
    </dgm:pt>
    <dgm:pt modelId="{27BF04EF-8E42-4344-8C13-54B20EB308A5}">
      <dgm:prSet/>
      <dgm:spPr/>
      <dgm:t>
        <a:bodyPr/>
        <a:lstStyle/>
        <a:p>
          <a:r>
            <a:rPr lang="en-US" dirty="0" smtClean="0"/>
            <a:t>Tensile</a:t>
          </a:r>
          <a:endParaRPr lang="en-US" dirty="0"/>
        </a:p>
      </dgm:t>
    </dgm:pt>
    <dgm:pt modelId="{B51A2BA9-933B-4706-97E4-6EF7A37CCADC}" type="parTrans" cxnId="{6A72AC5A-808D-448D-A521-02035587438F}">
      <dgm:prSet/>
      <dgm:spPr/>
      <dgm:t>
        <a:bodyPr/>
        <a:lstStyle/>
        <a:p>
          <a:endParaRPr lang="en-US"/>
        </a:p>
      </dgm:t>
    </dgm:pt>
    <dgm:pt modelId="{75801F1B-B44D-487D-90DA-613206673CBA}" type="sibTrans" cxnId="{6A72AC5A-808D-448D-A521-02035587438F}">
      <dgm:prSet/>
      <dgm:spPr/>
      <dgm:t>
        <a:bodyPr/>
        <a:lstStyle/>
        <a:p>
          <a:endParaRPr lang="en-US"/>
        </a:p>
      </dgm:t>
    </dgm:pt>
    <dgm:pt modelId="{79BB55AF-B3AB-4CDB-98F4-5214816C75B6}">
      <dgm:prSet/>
      <dgm:spPr/>
      <dgm:t>
        <a:bodyPr/>
        <a:lstStyle/>
        <a:p>
          <a:r>
            <a:rPr lang="en-US" dirty="0" smtClean="0"/>
            <a:t>Recovery</a:t>
          </a:r>
          <a:endParaRPr lang="en-US" dirty="0"/>
        </a:p>
      </dgm:t>
    </dgm:pt>
    <dgm:pt modelId="{7092B44E-5242-4847-923C-5E053FBA2301}" type="parTrans" cxnId="{639FA82E-8BBF-4D25-8375-A22F27B9AC74}">
      <dgm:prSet/>
      <dgm:spPr/>
      <dgm:t>
        <a:bodyPr/>
        <a:lstStyle/>
        <a:p>
          <a:endParaRPr lang="en-US"/>
        </a:p>
      </dgm:t>
    </dgm:pt>
    <dgm:pt modelId="{5A0035B9-2BE9-46A2-8473-A3996BD0CE15}" type="sibTrans" cxnId="{639FA82E-8BBF-4D25-8375-A22F27B9AC74}">
      <dgm:prSet/>
      <dgm:spPr/>
      <dgm:t>
        <a:bodyPr/>
        <a:lstStyle/>
        <a:p>
          <a:endParaRPr lang="en-US"/>
        </a:p>
      </dgm:t>
    </dgm:pt>
    <dgm:pt modelId="{3D74BDA7-5153-468F-9233-233967E322F1}" type="pres">
      <dgm:prSet presAssocID="{16907ADE-7BE0-4D6B-A414-203BBFEEAF1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64BD4-378A-47FA-9B47-0B0B8DC8CD61}" type="pres">
      <dgm:prSet presAssocID="{16907ADE-7BE0-4D6B-A414-203BBFEEAF1E}" presName="dummyMaxCanvas" presStyleCnt="0"/>
      <dgm:spPr/>
    </dgm:pt>
    <dgm:pt modelId="{FE29FEFA-5F38-4AAF-8516-2263929DEA9A}" type="pres">
      <dgm:prSet presAssocID="{16907ADE-7BE0-4D6B-A414-203BBFEEAF1E}" presName="parentComposite" presStyleCnt="0"/>
      <dgm:spPr/>
    </dgm:pt>
    <dgm:pt modelId="{F39D2EE1-4637-47E2-808E-06642AEF4857}" type="pres">
      <dgm:prSet presAssocID="{16907ADE-7BE0-4D6B-A414-203BBFEEAF1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DDAB584-CD1C-462C-97BB-19101E33E5C3}" type="pres">
      <dgm:prSet presAssocID="{16907ADE-7BE0-4D6B-A414-203BBFEEAF1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221A3DC-267C-4ACF-A515-D536F6778449}" type="pres">
      <dgm:prSet presAssocID="{16907ADE-7BE0-4D6B-A414-203BBFEEAF1E}" presName="childrenComposite" presStyleCnt="0"/>
      <dgm:spPr/>
    </dgm:pt>
    <dgm:pt modelId="{1C66CF4C-50C3-4076-B8F6-703F5577BC57}" type="pres">
      <dgm:prSet presAssocID="{16907ADE-7BE0-4D6B-A414-203BBFEEAF1E}" presName="dummyMaxCanvas_ChildArea" presStyleCnt="0"/>
      <dgm:spPr/>
    </dgm:pt>
    <dgm:pt modelId="{2DA7ABA3-7906-4644-BA6A-DCF2AA4BD243}" type="pres">
      <dgm:prSet presAssocID="{16907ADE-7BE0-4D6B-A414-203BBFEEAF1E}" presName="fulcrum" presStyleLbl="alignAccFollowNode1" presStyleIdx="2" presStyleCnt="4"/>
      <dgm:spPr/>
    </dgm:pt>
    <dgm:pt modelId="{58908AD0-AF7A-4332-96DF-60A0F69F77E3}" type="pres">
      <dgm:prSet presAssocID="{16907ADE-7BE0-4D6B-A414-203BBFEEAF1E}" presName="balance_32" presStyleLbl="alignAccFollowNode1" presStyleIdx="3" presStyleCnt="4">
        <dgm:presLayoutVars>
          <dgm:bulletEnabled val="1"/>
        </dgm:presLayoutVars>
      </dgm:prSet>
      <dgm:spPr/>
    </dgm:pt>
    <dgm:pt modelId="{81E45CA2-54A2-4D64-9DEA-EFB081528534}" type="pres">
      <dgm:prSet presAssocID="{16907ADE-7BE0-4D6B-A414-203BBFEEAF1E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48AB0-AD4E-451E-B930-0FBDFBD04BA1}" type="pres">
      <dgm:prSet presAssocID="{16907ADE-7BE0-4D6B-A414-203BBFEEAF1E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A2659-E1EB-4332-83A1-578EAD5E8D86}" type="pres">
      <dgm:prSet presAssocID="{16907ADE-7BE0-4D6B-A414-203BBFEEAF1E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C5C9A-6CDF-436C-BD62-52307DC7F24B}" type="pres">
      <dgm:prSet presAssocID="{16907ADE-7BE0-4D6B-A414-203BBFEEAF1E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E0197-A2FB-40D0-8324-353534E90F95}" type="pres">
      <dgm:prSet presAssocID="{16907ADE-7BE0-4D6B-A414-203BBFEEAF1E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4EE5C-E46E-45AD-883C-A59242850ADF}" srcId="{16907ADE-7BE0-4D6B-A414-203BBFEEAF1E}" destId="{3B864BD8-CAAE-4E2E-97CA-8538A1EB61D8}" srcOrd="0" destOrd="0" parTransId="{3DBCD58F-4CD9-4BCB-8CEB-D73172E5F295}" sibTransId="{56446289-AAFF-49A4-BA65-07C1E5394CA7}"/>
    <dgm:cxn modelId="{8C1EC2E9-489C-4162-869D-8D3947119A0A}" srcId="{FAB0B510-0F39-4826-9E88-218855593BCA}" destId="{D2513A7D-AA26-498F-B5AC-AE08DCEC4A45}" srcOrd="1" destOrd="0" parTransId="{FBFC4FA0-98E7-4654-B6A3-CE06E7580467}" sibTransId="{F404B82F-D462-485A-B75B-0CD2F18DD160}"/>
    <dgm:cxn modelId="{ADE635C1-C058-40DC-AD46-3559DACA938C}" srcId="{3B864BD8-CAAE-4E2E-97CA-8538A1EB61D8}" destId="{00E60A28-3B6B-4F6E-9B88-3C712C305834}" srcOrd="0" destOrd="0" parTransId="{56310B70-81C8-4478-A0EF-08D836AA42EE}" sibTransId="{A0D76E1E-5AD9-4955-95E4-60AA258834EA}"/>
    <dgm:cxn modelId="{B34E140A-D599-4E56-917D-36762B84752E}" type="presOf" srcId="{79BB55AF-B3AB-4CDB-98F4-5214816C75B6}" destId="{32CA2659-E1EB-4332-83A1-578EAD5E8D86}" srcOrd="0" destOrd="0" presId="urn:microsoft.com/office/officeart/2005/8/layout/balance1"/>
    <dgm:cxn modelId="{BBC4CE67-38EB-4921-B8E6-D9F9A40094EE}" type="presOf" srcId="{00E60A28-3B6B-4F6E-9B88-3C712C305834}" destId="{81E45CA2-54A2-4D64-9DEA-EFB081528534}" srcOrd="0" destOrd="0" presId="urn:microsoft.com/office/officeart/2005/8/layout/balance1"/>
    <dgm:cxn modelId="{EE3C0C1F-8E3E-4F71-82D1-63D355A699CC}" srcId="{FAB0B510-0F39-4826-9E88-218855593BCA}" destId="{A53AECBF-0E41-4A07-BC4A-27E5C7C2AA45}" srcOrd="0" destOrd="0" parTransId="{83635EAD-9123-4954-AFD7-DA174A96F73E}" sibTransId="{66519228-D423-4760-8FEE-8D9973701BFA}"/>
    <dgm:cxn modelId="{9DE145AA-9C1D-4335-A926-F6BDA4E9A3E8}" srcId="{16907ADE-7BE0-4D6B-A414-203BBFEEAF1E}" destId="{FAB0B510-0F39-4826-9E88-218855593BCA}" srcOrd="1" destOrd="0" parTransId="{9574ECD0-4851-4E6D-8947-0015500874DA}" sibTransId="{76A9AA5A-236D-403C-B47D-CCB4504A2476}"/>
    <dgm:cxn modelId="{8ADD727E-5C44-4B04-9283-7CB24F665E01}" type="presOf" srcId="{A53AECBF-0E41-4A07-BC4A-27E5C7C2AA45}" destId="{4ECC5C9A-6CDF-436C-BD62-52307DC7F24B}" srcOrd="0" destOrd="0" presId="urn:microsoft.com/office/officeart/2005/8/layout/balance1"/>
    <dgm:cxn modelId="{0E2AEADC-8C47-4EF5-ACB9-35DFF8430426}" type="presOf" srcId="{16907ADE-7BE0-4D6B-A414-203BBFEEAF1E}" destId="{3D74BDA7-5153-468F-9233-233967E322F1}" srcOrd="0" destOrd="0" presId="urn:microsoft.com/office/officeart/2005/8/layout/balance1"/>
    <dgm:cxn modelId="{7D955D39-40B0-4B5A-8CA6-001390704106}" type="presOf" srcId="{D2513A7D-AA26-498F-B5AC-AE08DCEC4A45}" destId="{B8AE0197-A2FB-40D0-8324-353534E90F95}" srcOrd="0" destOrd="0" presId="urn:microsoft.com/office/officeart/2005/8/layout/balance1"/>
    <dgm:cxn modelId="{639FA82E-8BBF-4D25-8375-A22F27B9AC74}" srcId="{3B864BD8-CAAE-4E2E-97CA-8538A1EB61D8}" destId="{79BB55AF-B3AB-4CDB-98F4-5214816C75B6}" srcOrd="2" destOrd="0" parTransId="{7092B44E-5242-4847-923C-5E053FBA2301}" sibTransId="{5A0035B9-2BE9-46A2-8473-A3996BD0CE15}"/>
    <dgm:cxn modelId="{11640853-C716-48DF-9269-09A1FD119039}" type="presOf" srcId="{FAB0B510-0F39-4826-9E88-218855593BCA}" destId="{9DDAB584-CD1C-462C-97BB-19101E33E5C3}" srcOrd="0" destOrd="0" presId="urn:microsoft.com/office/officeart/2005/8/layout/balance1"/>
    <dgm:cxn modelId="{C030F9C4-30D0-4D12-BD51-B9E6E5BB0979}" type="presOf" srcId="{27BF04EF-8E42-4344-8C13-54B20EB308A5}" destId="{68C48AB0-AD4E-451E-B930-0FBDFBD04BA1}" srcOrd="0" destOrd="0" presId="urn:microsoft.com/office/officeart/2005/8/layout/balance1"/>
    <dgm:cxn modelId="{5B5D8100-ADF8-4D5F-BEDA-4A3CBB237C10}" type="presOf" srcId="{3B864BD8-CAAE-4E2E-97CA-8538A1EB61D8}" destId="{F39D2EE1-4637-47E2-808E-06642AEF4857}" srcOrd="0" destOrd="0" presId="urn:microsoft.com/office/officeart/2005/8/layout/balance1"/>
    <dgm:cxn modelId="{6A72AC5A-808D-448D-A521-02035587438F}" srcId="{3B864BD8-CAAE-4E2E-97CA-8538A1EB61D8}" destId="{27BF04EF-8E42-4344-8C13-54B20EB308A5}" srcOrd="1" destOrd="0" parTransId="{B51A2BA9-933B-4706-97E4-6EF7A37CCADC}" sibTransId="{75801F1B-B44D-487D-90DA-613206673CBA}"/>
    <dgm:cxn modelId="{0A22D90B-DD40-4174-8624-B3D6E8BD48DE}" type="presParOf" srcId="{3D74BDA7-5153-468F-9233-233967E322F1}" destId="{F3864BD4-378A-47FA-9B47-0B0B8DC8CD61}" srcOrd="0" destOrd="0" presId="urn:microsoft.com/office/officeart/2005/8/layout/balance1"/>
    <dgm:cxn modelId="{50643991-83CC-4CB5-BBAE-F1EFA7A439BF}" type="presParOf" srcId="{3D74BDA7-5153-468F-9233-233967E322F1}" destId="{FE29FEFA-5F38-4AAF-8516-2263929DEA9A}" srcOrd="1" destOrd="0" presId="urn:microsoft.com/office/officeart/2005/8/layout/balance1"/>
    <dgm:cxn modelId="{6DBE8F23-A45D-4FCA-98A8-686665A94F8B}" type="presParOf" srcId="{FE29FEFA-5F38-4AAF-8516-2263929DEA9A}" destId="{F39D2EE1-4637-47E2-808E-06642AEF4857}" srcOrd="0" destOrd="0" presId="urn:microsoft.com/office/officeart/2005/8/layout/balance1"/>
    <dgm:cxn modelId="{F1B43A35-0247-4065-95FD-C112EA5FD6DC}" type="presParOf" srcId="{FE29FEFA-5F38-4AAF-8516-2263929DEA9A}" destId="{9DDAB584-CD1C-462C-97BB-19101E33E5C3}" srcOrd="1" destOrd="0" presId="urn:microsoft.com/office/officeart/2005/8/layout/balance1"/>
    <dgm:cxn modelId="{7D227CAF-9DAD-4BFB-AF7B-3A11748E0178}" type="presParOf" srcId="{3D74BDA7-5153-468F-9233-233967E322F1}" destId="{2221A3DC-267C-4ACF-A515-D536F6778449}" srcOrd="2" destOrd="0" presId="urn:microsoft.com/office/officeart/2005/8/layout/balance1"/>
    <dgm:cxn modelId="{CACA6A67-FEBB-449A-974A-CBE66FC8EC91}" type="presParOf" srcId="{2221A3DC-267C-4ACF-A515-D536F6778449}" destId="{1C66CF4C-50C3-4076-B8F6-703F5577BC57}" srcOrd="0" destOrd="0" presId="urn:microsoft.com/office/officeart/2005/8/layout/balance1"/>
    <dgm:cxn modelId="{4883A950-41AF-4F68-B220-0511A69EB370}" type="presParOf" srcId="{2221A3DC-267C-4ACF-A515-D536F6778449}" destId="{2DA7ABA3-7906-4644-BA6A-DCF2AA4BD243}" srcOrd="1" destOrd="0" presId="urn:microsoft.com/office/officeart/2005/8/layout/balance1"/>
    <dgm:cxn modelId="{C4CF487C-00F7-4239-8D86-B812A8ABAC47}" type="presParOf" srcId="{2221A3DC-267C-4ACF-A515-D536F6778449}" destId="{58908AD0-AF7A-4332-96DF-60A0F69F77E3}" srcOrd="2" destOrd="0" presId="urn:microsoft.com/office/officeart/2005/8/layout/balance1"/>
    <dgm:cxn modelId="{F71D183B-FDBF-465D-9549-E2406EFB9BF2}" type="presParOf" srcId="{2221A3DC-267C-4ACF-A515-D536F6778449}" destId="{81E45CA2-54A2-4D64-9DEA-EFB081528534}" srcOrd="3" destOrd="0" presId="urn:microsoft.com/office/officeart/2005/8/layout/balance1"/>
    <dgm:cxn modelId="{9B7FAA63-BDFE-43DF-90E1-F9313A578120}" type="presParOf" srcId="{2221A3DC-267C-4ACF-A515-D536F6778449}" destId="{68C48AB0-AD4E-451E-B930-0FBDFBD04BA1}" srcOrd="4" destOrd="0" presId="urn:microsoft.com/office/officeart/2005/8/layout/balance1"/>
    <dgm:cxn modelId="{AC999048-D36C-4B61-9A54-8B59F20EDF63}" type="presParOf" srcId="{2221A3DC-267C-4ACF-A515-D536F6778449}" destId="{32CA2659-E1EB-4332-83A1-578EAD5E8D86}" srcOrd="5" destOrd="0" presId="urn:microsoft.com/office/officeart/2005/8/layout/balance1"/>
    <dgm:cxn modelId="{AE5DE5D7-65C4-43BE-A22B-724DC9BF5731}" type="presParOf" srcId="{2221A3DC-267C-4ACF-A515-D536F6778449}" destId="{4ECC5C9A-6CDF-436C-BD62-52307DC7F24B}" srcOrd="6" destOrd="0" presId="urn:microsoft.com/office/officeart/2005/8/layout/balance1"/>
    <dgm:cxn modelId="{9ECD0748-61D0-4F93-9D28-9625A214322A}" type="presParOf" srcId="{2221A3DC-267C-4ACF-A515-D536F6778449}" destId="{B8AE0197-A2FB-40D0-8324-353534E90F95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D2EE1-4637-47E2-808E-06642AEF4857}">
      <dsp:nvSpPr>
        <dsp:cNvPr id="0" name=""/>
        <dsp:cNvSpPr/>
      </dsp:nvSpPr>
      <dsp:spPr>
        <a:xfrm>
          <a:off x="1473312" y="0"/>
          <a:ext cx="1710943" cy="9505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Lower PVC/CPVC</a:t>
          </a:r>
          <a:endParaRPr lang="en-US" sz="2200" kern="1200" dirty="0"/>
        </a:p>
      </dsp:txBody>
      <dsp:txXfrm>
        <a:off x="1501152" y="27840"/>
        <a:ext cx="1655263" cy="894844"/>
      </dsp:txXfrm>
    </dsp:sp>
    <dsp:sp modelId="{9DDAB584-CD1C-462C-97BB-19101E33E5C3}">
      <dsp:nvSpPr>
        <dsp:cNvPr id="0" name=""/>
        <dsp:cNvSpPr/>
      </dsp:nvSpPr>
      <dsp:spPr>
        <a:xfrm>
          <a:off x="3944676" y="0"/>
          <a:ext cx="1710943" cy="9505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Higher PVC/CPVC</a:t>
          </a:r>
          <a:endParaRPr lang="en-US" sz="2200" kern="1200" dirty="0"/>
        </a:p>
      </dsp:txBody>
      <dsp:txXfrm>
        <a:off x="3972516" y="27840"/>
        <a:ext cx="1655263" cy="894844"/>
      </dsp:txXfrm>
    </dsp:sp>
    <dsp:sp modelId="{2DA7ABA3-7906-4644-BA6A-DCF2AA4BD243}">
      <dsp:nvSpPr>
        <dsp:cNvPr id="0" name=""/>
        <dsp:cNvSpPr/>
      </dsp:nvSpPr>
      <dsp:spPr>
        <a:xfrm>
          <a:off x="3208019" y="4039728"/>
          <a:ext cx="712893" cy="71289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233B2-DB07-44BB-A058-6BCC267836DF}">
      <dsp:nvSpPr>
        <dsp:cNvPr id="0" name=""/>
        <dsp:cNvSpPr/>
      </dsp:nvSpPr>
      <dsp:spPr>
        <a:xfrm rot="21360000">
          <a:off x="1425133" y="3734245"/>
          <a:ext cx="4278666" cy="29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376AD-886A-4FFF-9D58-580BC3698A5C}">
      <dsp:nvSpPr>
        <dsp:cNvPr id="0" name=""/>
        <dsp:cNvSpPr/>
      </dsp:nvSpPr>
      <dsp:spPr>
        <a:xfrm rot="21360000">
          <a:off x="1427684" y="2986188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Efflorescence Resistance</a:t>
          </a:r>
          <a:endParaRPr lang="en-US" sz="1900" kern="1200" dirty="0"/>
        </a:p>
      </dsp:txBody>
      <dsp:txXfrm>
        <a:off x="1466510" y="3025014"/>
        <a:ext cx="1629495" cy="717704"/>
      </dsp:txXfrm>
    </dsp:sp>
    <dsp:sp modelId="{31D63A8B-EF38-4606-BD31-F094858A1C99}">
      <dsp:nvSpPr>
        <dsp:cNvPr id="0" name=""/>
        <dsp:cNvSpPr/>
      </dsp:nvSpPr>
      <dsp:spPr>
        <a:xfrm rot="21360000">
          <a:off x="1365900" y="2130716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Recovery</a:t>
          </a:r>
          <a:endParaRPr lang="en-US" sz="1900" kern="1200" dirty="0"/>
        </a:p>
      </dsp:txBody>
      <dsp:txXfrm>
        <a:off x="1404726" y="2169542"/>
        <a:ext cx="1629495" cy="717704"/>
      </dsp:txXfrm>
    </dsp:sp>
    <dsp:sp modelId="{E10BC809-D010-4EF0-B267-DD33A62386AD}">
      <dsp:nvSpPr>
        <dsp:cNvPr id="0" name=""/>
        <dsp:cNvSpPr/>
      </dsp:nvSpPr>
      <dsp:spPr>
        <a:xfrm rot="21360000">
          <a:off x="1304116" y="1294255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Elongation</a:t>
          </a:r>
          <a:endParaRPr lang="en-US" sz="1900" kern="1200" dirty="0"/>
        </a:p>
      </dsp:txBody>
      <dsp:txXfrm>
        <a:off x="1342942" y="1333081"/>
        <a:ext cx="1629495" cy="717704"/>
      </dsp:txXfrm>
    </dsp:sp>
    <dsp:sp modelId="{970250B3-5079-4684-BCEF-2067644641E9}">
      <dsp:nvSpPr>
        <dsp:cNvPr id="0" name=""/>
        <dsp:cNvSpPr/>
      </dsp:nvSpPr>
      <dsp:spPr>
        <a:xfrm rot="21360000">
          <a:off x="3875285" y="2815094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Permeability</a:t>
          </a:r>
          <a:endParaRPr lang="en-US" sz="1900" kern="1200" dirty="0"/>
        </a:p>
      </dsp:txBody>
      <dsp:txXfrm>
        <a:off x="3914111" y="2853920"/>
        <a:ext cx="1629495" cy="717704"/>
      </dsp:txXfrm>
    </dsp:sp>
    <dsp:sp modelId="{BDB5DB39-07F5-4C6C-9DF5-58B7F6198861}">
      <dsp:nvSpPr>
        <dsp:cNvPr id="0" name=""/>
        <dsp:cNvSpPr/>
      </dsp:nvSpPr>
      <dsp:spPr>
        <a:xfrm rot="21360000">
          <a:off x="3813501" y="1959622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Tensile Strength</a:t>
          </a:r>
          <a:endParaRPr lang="en-US" sz="1900" kern="1200" dirty="0"/>
        </a:p>
      </dsp:txBody>
      <dsp:txXfrm>
        <a:off x="3852327" y="1998448"/>
        <a:ext cx="1629495" cy="717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D2EE1-4637-47E2-808E-06642AEF4857}">
      <dsp:nvSpPr>
        <dsp:cNvPr id="0" name=""/>
        <dsp:cNvSpPr/>
      </dsp:nvSpPr>
      <dsp:spPr>
        <a:xfrm>
          <a:off x="1473312" y="0"/>
          <a:ext cx="1710943" cy="9505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Zinc</a:t>
          </a:r>
          <a:endParaRPr lang="en-US" sz="3200" kern="1200" dirty="0"/>
        </a:p>
      </dsp:txBody>
      <dsp:txXfrm>
        <a:off x="1501152" y="27840"/>
        <a:ext cx="1655263" cy="894844"/>
      </dsp:txXfrm>
    </dsp:sp>
    <dsp:sp modelId="{9DDAB584-CD1C-462C-97BB-19101E33E5C3}">
      <dsp:nvSpPr>
        <dsp:cNvPr id="0" name=""/>
        <dsp:cNvSpPr/>
      </dsp:nvSpPr>
      <dsp:spPr>
        <a:xfrm>
          <a:off x="3944676" y="0"/>
          <a:ext cx="1710943" cy="9505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No Zinc</a:t>
          </a:r>
          <a:endParaRPr lang="en-US" sz="3200" kern="1200" dirty="0"/>
        </a:p>
      </dsp:txBody>
      <dsp:txXfrm>
        <a:off x="3972516" y="27840"/>
        <a:ext cx="1655263" cy="894844"/>
      </dsp:txXfrm>
    </dsp:sp>
    <dsp:sp modelId="{2DA7ABA3-7906-4644-BA6A-DCF2AA4BD243}">
      <dsp:nvSpPr>
        <dsp:cNvPr id="0" name=""/>
        <dsp:cNvSpPr/>
      </dsp:nvSpPr>
      <dsp:spPr>
        <a:xfrm>
          <a:off x="3208019" y="4039728"/>
          <a:ext cx="712893" cy="71289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67A07-210A-4A51-AF9F-2E93759C15A8}">
      <dsp:nvSpPr>
        <dsp:cNvPr id="0" name=""/>
        <dsp:cNvSpPr/>
      </dsp:nvSpPr>
      <dsp:spPr>
        <a:xfrm rot="240000">
          <a:off x="1425133" y="3734245"/>
          <a:ext cx="4278666" cy="29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5F26C-4BC2-4C6D-A715-9EE91EFB4AAB}">
      <dsp:nvSpPr>
        <dsp:cNvPr id="0" name=""/>
        <dsp:cNvSpPr/>
      </dsp:nvSpPr>
      <dsp:spPr>
        <a:xfrm rot="240000">
          <a:off x="3998704" y="3195237"/>
          <a:ext cx="1697939" cy="586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Efflorescence Resistance</a:t>
          </a:r>
          <a:endParaRPr lang="en-US" sz="1500" kern="1200" dirty="0"/>
        </a:p>
      </dsp:txBody>
      <dsp:txXfrm>
        <a:off x="4027328" y="3223861"/>
        <a:ext cx="1640691" cy="529126"/>
      </dsp:txXfrm>
    </dsp:sp>
    <dsp:sp modelId="{6B12577C-C521-4C6C-8077-2FE63BF28B63}">
      <dsp:nvSpPr>
        <dsp:cNvPr id="0" name=""/>
        <dsp:cNvSpPr/>
      </dsp:nvSpPr>
      <dsp:spPr>
        <a:xfrm rot="240000">
          <a:off x="4046230" y="2567891"/>
          <a:ext cx="1697939" cy="586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DPUR</a:t>
          </a:r>
          <a:endParaRPr lang="en-US" sz="1500" kern="1200" dirty="0"/>
        </a:p>
      </dsp:txBody>
      <dsp:txXfrm>
        <a:off x="4074854" y="2596515"/>
        <a:ext cx="1640691" cy="529126"/>
      </dsp:txXfrm>
    </dsp:sp>
    <dsp:sp modelId="{F13CAC2D-3C9D-41B0-A8F1-0482DBFDCB3A}">
      <dsp:nvSpPr>
        <dsp:cNvPr id="0" name=""/>
        <dsp:cNvSpPr/>
      </dsp:nvSpPr>
      <dsp:spPr>
        <a:xfrm rot="240000">
          <a:off x="4093757" y="1940545"/>
          <a:ext cx="1697939" cy="586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Elongation</a:t>
          </a:r>
          <a:endParaRPr lang="en-US" sz="1500" kern="1200" dirty="0"/>
        </a:p>
      </dsp:txBody>
      <dsp:txXfrm>
        <a:off x="4122381" y="1969169"/>
        <a:ext cx="1640691" cy="529126"/>
      </dsp:txXfrm>
    </dsp:sp>
    <dsp:sp modelId="{D0545559-9233-4B96-8284-3B7C5EFED2D2}">
      <dsp:nvSpPr>
        <dsp:cNvPr id="0" name=""/>
        <dsp:cNvSpPr/>
      </dsp:nvSpPr>
      <dsp:spPr>
        <a:xfrm rot="240000">
          <a:off x="4141283" y="1313199"/>
          <a:ext cx="1697939" cy="586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Stability</a:t>
          </a:r>
          <a:endParaRPr lang="en-US" sz="1500" kern="1200" dirty="0"/>
        </a:p>
      </dsp:txBody>
      <dsp:txXfrm>
        <a:off x="4169907" y="1341823"/>
        <a:ext cx="1640691" cy="529126"/>
      </dsp:txXfrm>
    </dsp:sp>
    <dsp:sp modelId="{E5FD1B46-A6DE-4888-A425-8AA035341724}">
      <dsp:nvSpPr>
        <dsp:cNvPr id="0" name=""/>
        <dsp:cNvSpPr/>
      </dsp:nvSpPr>
      <dsp:spPr>
        <a:xfrm rot="240000">
          <a:off x="1527341" y="3024143"/>
          <a:ext cx="1697939" cy="586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Recovery</a:t>
          </a:r>
          <a:endParaRPr lang="en-US" sz="1500" kern="1200" dirty="0"/>
        </a:p>
      </dsp:txBody>
      <dsp:txXfrm>
        <a:off x="1555965" y="3052767"/>
        <a:ext cx="1640691" cy="529126"/>
      </dsp:txXfrm>
    </dsp:sp>
    <dsp:sp modelId="{CE3184FE-F7ED-4C80-ACCB-15141985191D}">
      <dsp:nvSpPr>
        <dsp:cNvPr id="0" name=""/>
        <dsp:cNvSpPr/>
      </dsp:nvSpPr>
      <dsp:spPr>
        <a:xfrm rot="240000">
          <a:off x="1574867" y="2396796"/>
          <a:ext cx="1697939" cy="586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Tensile Strength</a:t>
          </a:r>
          <a:endParaRPr lang="en-US" sz="1500" kern="1200" dirty="0"/>
        </a:p>
      </dsp:txBody>
      <dsp:txXfrm>
        <a:off x="1603491" y="2425420"/>
        <a:ext cx="1640691" cy="529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D2EE1-4637-47E2-808E-06642AEF4857}">
      <dsp:nvSpPr>
        <dsp:cNvPr id="0" name=""/>
        <dsp:cNvSpPr/>
      </dsp:nvSpPr>
      <dsp:spPr>
        <a:xfrm>
          <a:off x="1473312" y="0"/>
          <a:ext cx="1710943" cy="9505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Calcium Carbonate</a:t>
          </a:r>
          <a:endParaRPr lang="en-US" sz="2400" kern="1200" dirty="0"/>
        </a:p>
      </dsp:txBody>
      <dsp:txXfrm>
        <a:off x="1501152" y="27840"/>
        <a:ext cx="1655263" cy="894844"/>
      </dsp:txXfrm>
    </dsp:sp>
    <dsp:sp modelId="{9DDAB584-CD1C-462C-97BB-19101E33E5C3}">
      <dsp:nvSpPr>
        <dsp:cNvPr id="0" name=""/>
        <dsp:cNvSpPr/>
      </dsp:nvSpPr>
      <dsp:spPr>
        <a:xfrm>
          <a:off x="3944676" y="0"/>
          <a:ext cx="1710943" cy="9505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Mica</a:t>
          </a:r>
          <a:endParaRPr lang="en-US" sz="2400" kern="1200" dirty="0"/>
        </a:p>
      </dsp:txBody>
      <dsp:txXfrm>
        <a:off x="3972516" y="27840"/>
        <a:ext cx="1655263" cy="894844"/>
      </dsp:txXfrm>
    </dsp:sp>
    <dsp:sp modelId="{2DA7ABA3-7906-4644-BA6A-DCF2AA4BD243}">
      <dsp:nvSpPr>
        <dsp:cNvPr id="0" name=""/>
        <dsp:cNvSpPr/>
      </dsp:nvSpPr>
      <dsp:spPr>
        <a:xfrm>
          <a:off x="3208019" y="4039728"/>
          <a:ext cx="712893" cy="71289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08AD0-AF7A-4332-96DF-60A0F69F77E3}">
      <dsp:nvSpPr>
        <dsp:cNvPr id="0" name=""/>
        <dsp:cNvSpPr/>
      </dsp:nvSpPr>
      <dsp:spPr>
        <a:xfrm rot="21360000">
          <a:off x="1425133" y="3734245"/>
          <a:ext cx="4278666" cy="29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45CA2-54A2-4D64-9DEA-EFB081528534}">
      <dsp:nvSpPr>
        <dsp:cNvPr id="0" name=""/>
        <dsp:cNvSpPr/>
      </dsp:nvSpPr>
      <dsp:spPr>
        <a:xfrm rot="21360000">
          <a:off x="1427684" y="2986188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Lower Cost</a:t>
          </a:r>
          <a:endParaRPr lang="en-US" sz="2100" kern="1200" dirty="0"/>
        </a:p>
      </dsp:txBody>
      <dsp:txXfrm>
        <a:off x="1466510" y="3025014"/>
        <a:ext cx="1629495" cy="717704"/>
      </dsp:txXfrm>
    </dsp:sp>
    <dsp:sp modelId="{68C48AB0-AD4E-451E-B930-0FBDFBD04BA1}">
      <dsp:nvSpPr>
        <dsp:cNvPr id="0" name=""/>
        <dsp:cNvSpPr/>
      </dsp:nvSpPr>
      <dsp:spPr>
        <a:xfrm rot="21360000">
          <a:off x="1365900" y="2130716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Tensile</a:t>
          </a:r>
          <a:endParaRPr lang="en-US" sz="2100" kern="1200" dirty="0"/>
        </a:p>
      </dsp:txBody>
      <dsp:txXfrm>
        <a:off x="1404726" y="2169542"/>
        <a:ext cx="1629495" cy="717704"/>
      </dsp:txXfrm>
    </dsp:sp>
    <dsp:sp modelId="{32CA2659-E1EB-4332-83A1-578EAD5E8D86}">
      <dsp:nvSpPr>
        <dsp:cNvPr id="0" name=""/>
        <dsp:cNvSpPr/>
      </dsp:nvSpPr>
      <dsp:spPr>
        <a:xfrm rot="21360000">
          <a:off x="1304116" y="1294255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Recovery</a:t>
          </a:r>
          <a:endParaRPr lang="en-US" sz="2100" kern="1200" dirty="0"/>
        </a:p>
      </dsp:txBody>
      <dsp:txXfrm>
        <a:off x="1342942" y="1333081"/>
        <a:ext cx="1629495" cy="717704"/>
      </dsp:txXfrm>
    </dsp:sp>
    <dsp:sp modelId="{4ECC5C9A-6CDF-436C-BD62-52307DC7F24B}">
      <dsp:nvSpPr>
        <dsp:cNvPr id="0" name=""/>
        <dsp:cNvSpPr/>
      </dsp:nvSpPr>
      <dsp:spPr>
        <a:xfrm rot="21360000">
          <a:off x="3875285" y="2815094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Barrier Properties</a:t>
          </a:r>
          <a:endParaRPr lang="en-US" sz="2100" kern="1200" dirty="0"/>
        </a:p>
      </dsp:txBody>
      <dsp:txXfrm>
        <a:off x="3914111" y="2853920"/>
        <a:ext cx="1629495" cy="717704"/>
      </dsp:txXfrm>
    </dsp:sp>
    <dsp:sp modelId="{B8AE0197-A2FB-40D0-8324-353534E90F95}">
      <dsp:nvSpPr>
        <dsp:cNvPr id="0" name=""/>
        <dsp:cNvSpPr/>
      </dsp:nvSpPr>
      <dsp:spPr>
        <a:xfrm rot="21360000">
          <a:off x="3813501" y="1959622"/>
          <a:ext cx="1707147" cy="795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Elongation</a:t>
          </a:r>
          <a:endParaRPr lang="en-US" sz="2100" kern="1200" dirty="0"/>
        </a:p>
      </dsp:txBody>
      <dsp:txXfrm>
        <a:off x="3852327" y="1998448"/>
        <a:ext cx="1629495" cy="71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6194C-0C26-42E6-A7F6-AF66F4884D50}" type="datetimeFigureOut">
              <a:rPr lang="en-US" smtClean="0">
                <a:latin typeface="Arial" pitchFamily="34" charset="0"/>
              </a:rPr>
              <a:t>9/21/2018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677C3-EA12-4933-9D3A-8FD5EF406CA4}" type="slidenum">
              <a:rPr lang="en-US" smtClean="0">
                <a:latin typeface="Arial" pitchFamily="34" charset="0"/>
              </a:r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0367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7ED4581-E804-4442-8F4D-197417F436FB}" type="datetimeFigureOut">
              <a:rPr lang="de-DE" smtClean="0"/>
              <a:pPr/>
              <a:t>21.09.2018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96913"/>
            <a:ext cx="49307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3F05E3C-A148-4669-9307-9458DB6716A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47031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5E3C-A148-4669-9307-9458DB6716AA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E036E38-659C-4E25-AA82-900B00642792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1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175F-3897-47F5-A56C-061C0DB5C6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2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CEE0DAF-6C19-4544-B461-BE5BC16E83A4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5E3C-A148-4669-9307-9458DB6716A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5F934-AF65-40BE-AC02-7BCA32147B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6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5F934-AF65-40BE-AC02-7BCA32147B9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02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5F934-AF65-40BE-AC02-7BCA32147B9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598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5F934-AF65-40BE-AC02-7BCA32147B9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598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5F934-AF65-40BE-AC02-7BCA32147B9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80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5F934-AF65-40BE-AC02-7BCA32147B9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8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175F-3897-47F5-A56C-061C0DB5C6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9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5F934-AF65-40BE-AC02-7BCA32147B94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8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/>
          <a:stretch/>
        </p:blipFill>
        <p:spPr bwMode="auto">
          <a:xfrm>
            <a:off x="-19688" y="-4827"/>
            <a:ext cx="10719520" cy="49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6"/>
          <a:stretch/>
        </p:blipFill>
        <p:spPr bwMode="auto">
          <a:xfrm rot="10800000">
            <a:off x="-42902" y="4806778"/>
            <a:ext cx="10730031" cy="274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3183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59" y="5029200"/>
            <a:ext cx="9424966" cy="1298448"/>
          </a:xfrm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8400" cy="5486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CREATING TOMORROW`S SOLUTIONS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" name="Gruppieren 11"/>
          <p:cNvGrpSpPr>
            <a:grpSpLocks noChangeAspect="1"/>
          </p:cNvGrpSpPr>
          <p:nvPr userDrawn="1"/>
        </p:nvGrpSpPr>
        <p:grpSpPr bwMode="gray">
          <a:xfrm>
            <a:off x="519114" y="391034"/>
            <a:ext cx="1616655" cy="360000"/>
            <a:chOff x="4386264" y="3568700"/>
            <a:chExt cx="1917700" cy="427038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4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Gerade Verbindung 15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6321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30400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0" name="Gerade Verbindung 9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20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)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482800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5078413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105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7649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20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1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2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3697846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 userDrawn="1"/>
        </p:nvCxnSpPr>
        <p:spPr bwMode="gray">
          <a:xfrm>
            <a:off x="6995014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59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43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949631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246800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4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5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46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)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875831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099200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43050"/>
            <a:ext cx="9388800" cy="228599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 hasCustomPrompt="1"/>
          </p:nvPr>
        </p:nvSpPr>
        <p:spPr bwMode="gray">
          <a:xfrm>
            <a:off x="650875" y="4331288"/>
            <a:ext cx="93888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666750" indent="0">
              <a:buNone/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7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,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7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Inhaltsplatzhalter 6"/>
          <p:cNvSpPr>
            <a:spLocks noGrp="1"/>
          </p:cNvSpPr>
          <p:nvPr>
            <p:ph sz="quarter" idx="15" hasCustomPrompt="1"/>
          </p:nvPr>
        </p:nvSpPr>
        <p:spPr bwMode="gray">
          <a:xfrm>
            <a:off x="650875" y="4247999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9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5349600" y="4397375"/>
            <a:ext cx="0" cy="221979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3" hasCustomPrompt="1"/>
          </p:nvPr>
        </p:nvSpPr>
        <p:spPr bwMode="gray">
          <a:xfrm>
            <a:off x="651600" y="1543050"/>
            <a:ext cx="9388475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5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, 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5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9"/>
            <a:ext cx="93888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8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0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cxnSp>
        <p:nvCxnSpPr>
          <p:cNvPr id="5" name="Gerade Verbindung 4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17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18" hasCustomPrompt="1"/>
          </p:nvPr>
        </p:nvSpPr>
        <p:spPr bwMode="gray">
          <a:xfrm>
            <a:off x="652463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9" hasCustomPrompt="1"/>
          </p:nvPr>
        </p:nvSpPr>
        <p:spPr bwMode="gray">
          <a:xfrm>
            <a:off x="5630400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0" name="Gerade Verbindung 19"/>
          <p:cNvCxnSpPr/>
          <p:nvPr userDrawn="1"/>
        </p:nvCxnSpPr>
        <p:spPr bwMode="gray">
          <a:xfrm>
            <a:off x="5346431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94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10"/>
          <p:cNvSpPr>
            <a:spLocks noGrp="1"/>
          </p:cNvSpPr>
          <p:nvPr>
            <p:ph sz="quarter" idx="15" hasCustomPrompt="1"/>
          </p:nvPr>
        </p:nvSpPr>
        <p:spPr bwMode="gray">
          <a:xfrm>
            <a:off x="54827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6515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1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8"/>
            <a:ext cx="44100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05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652462" y="4266000"/>
            <a:ext cx="4410000" cy="23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9"/>
            <a:ext cx="4410000" cy="23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14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1" y="1601788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3950061" y="1601260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7247662" y="1600732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32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652461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7" name="Bildplatzhalter 3"/>
          <p:cNvSpPr>
            <a:spLocks noGrp="1"/>
          </p:cNvSpPr>
          <p:nvPr>
            <p:ph type="pic" sz="quarter" idx="24"/>
          </p:nvPr>
        </p:nvSpPr>
        <p:spPr bwMode="gray">
          <a:xfrm>
            <a:off x="394963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8" name="Bildplatzhalter 3"/>
          <p:cNvSpPr>
            <a:spLocks noGrp="1"/>
          </p:cNvSpPr>
          <p:nvPr>
            <p:ph type="pic" sz="quarter" idx="25"/>
          </p:nvPr>
        </p:nvSpPr>
        <p:spPr bwMode="gray">
          <a:xfrm>
            <a:off x="724680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gray">
          <a:xfrm>
            <a:off x="652461" y="1544638"/>
            <a:ext cx="2793600" cy="63976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8"/>
          </p:nvPr>
        </p:nvSpPr>
        <p:spPr bwMode="gray">
          <a:xfrm>
            <a:off x="3949630" y="1544638"/>
            <a:ext cx="2793600" cy="639762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9"/>
          </p:nvPr>
        </p:nvSpPr>
        <p:spPr bwMode="gray">
          <a:xfrm>
            <a:off x="7246800" y="1544638"/>
            <a:ext cx="27936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1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394963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31" hasCustomPrompt="1"/>
          </p:nvPr>
        </p:nvSpPr>
        <p:spPr bwMode="gray">
          <a:xfrm>
            <a:off x="724680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7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8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2243136"/>
            <a:ext cx="4410000" cy="174126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4"/>
          </p:nvPr>
        </p:nvSpPr>
        <p:spPr bwMode="gray">
          <a:xfrm>
            <a:off x="5630400" y="2243144"/>
            <a:ext cx="4410000" cy="174148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/>
          </p:nvPr>
        </p:nvSpPr>
        <p:spPr bwMode="gray">
          <a:xfrm>
            <a:off x="652463" y="1543050"/>
            <a:ext cx="44100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7"/>
          </p:nvPr>
        </p:nvSpPr>
        <p:spPr bwMode="gray">
          <a:xfrm>
            <a:off x="5630400" y="1543050"/>
            <a:ext cx="44100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nhaltsplatzhalter 2"/>
          <p:cNvSpPr>
            <a:spLocks noGrp="1"/>
          </p:cNvSpPr>
          <p:nvPr>
            <p:ph sz="quarter" idx="29" hasCustomPrompt="1"/>
          </p:nvPr>
        </p:nvSpPr>
        <p:spPr bwMode="gray">
          <a:xfrm>
            <a:off x="652461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5630400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5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31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hteck 13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light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3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(Germ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as\INSCALE_aktuelle_Projekte\Wacker\13-0603 Mastererstellung\neue Dateien\POTX\Material\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1100" y="1234534"/>
            <a:ext cx="10695600" cy="5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 bwMode="gray">
          <a:xfrm>
            <a:off x="0" y="6683381"/>
            <a:ext cx="10693400" cy="33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52461" y="6643828"/>
            <a:ext cx="93900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800"/>
              </a:spcBef>
              <a:spcAft>
                <a:spcPts val="800"/>
              </a:spcAft>
              <a:buSzPct val="90000"/>
            </a:pP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Inhalte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dieser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Präsentation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sprechen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Frauen und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Männer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gleichermaßen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an. </a:t>
            </a:r>
            <a:b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Zur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besseren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Lesbarkeit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wird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die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männliche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Sprachform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z.B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Kunde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Mitarbeiter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verwendet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as\INSCALE_aktuelle_Projekte\Wacker\13-0603 Mastererstellung\neue Dateien\POTX\Material\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100" y="1234534"/>
            <a:ext cx="10695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2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4446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30400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0" name="Gerade Verbindung 9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008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)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482800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5078413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17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9665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20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1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2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3697846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 userDrawn="1"/>
        </p:nvCxnSpPr>
        <p:spPr bwMode="gray">
          <a:xfrm>
            <a:off x="6995014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376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66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as\INSCALE_aktuelle_Projekte\Wacker\13-0603 Mastererstellung\neue Dateien\POTX\Material\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100" y="1233489"/>
            <a:ext cx="10695600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hteck 14"/>
          <p:cNvSpPr/>
          <p:nvPr userDrawn="1"/>
        </p:nvSpPr>
        <p:spPr bwMode="gray">
          <a:xfrm rot="10800000">
            <a:off x="-1099" y="6828775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 bwMode="gray">
          <a:xfrm rot="10800000" flipV="1">
            <a:off x="-1099" y="1233490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949631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246800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4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5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97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)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875831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099200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43050"/>
            <a:ext cx="9388800" cy="228599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 hasCustomPrompt="1"/>
          </p:nvPr>
        </p:nvSpPr>
        <p:spPr bwMode="gray">
          <a:xfrm>
            <a:off x="650875" y="4331288"/>
            <a:ext cx="93888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666750" indent="0">
              <a:buNone/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3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,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7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Inhaltsplatzhalter 6"/>
          <p:cNvSpPr>
            <a:spLocks noGrp="1"/>
          </p:cNvSpPr>
          <p:nvPr>
            <p:ph sz="quarter" idx="15" hasCustomPrompt="1"/>
          </p:nvPr>
        </p:nvSpPr>
        <p:spPr bwMode="gray">
          <a:xfrm>
            <a:off x="650875" y="4247999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8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5349600" y="4397375"/>
            <a:ext cx="0" cy="221979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3" hasCustomPrompt="1"/>
          </p:nvPr>
        </p:nvSpPr>
        <p:spPr bwMode="gray">
          <a:xfrm>
            <a:off x="651600" y="1543050"/>
            <a:ext cx="9388475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5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, 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5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9"/>
            <a:ext cx="93888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1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0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cxnSp>
        <p:nvCxnSpPr>
          <p:cNvPr id="5" name="Gerade Verbindung 4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17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18" hasCustomPrompt="1"/>
          </p:nvPr>
        </p:nvSpPr>
        <p:spPr bwMode="gray">
          <a:xfrm>
            <a:off x="652463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9" hasCustomPrompt="1"/>
          </p:nvPr>
        </p:nvSpPr>
        <p:spPr bwMode="gray">
          <a:xfrm>
            <a:off x="5630400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0" name="Gerade Verbindung 19"/>
          <p:cNvCxnSpPr/>
          <p:nvPr userDrawn="1"/>
        </p:nvCxnSpPr>
        <p:spPr bwMode="gray">
          <a:xfrm>
            <a:off x="5346431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55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10"/>
          <p:cNvSpPr>
            <a:spLocks noGrp="1"/>
          </p:cNvSpPr>
          <p:nvPr>
            <p:ph sz="quarter" idx="15" hasCustomPrompt="1"/>
          </p:nvPr>
        </p:nvSpPr>
        <p:spPr bwMode="gray">
          <a:xfrm>
            <a:off x="54827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6515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3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8"/>
            <a:ext cx="44100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44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652462" y="4266000"/>
            <a:ext cx="4410000" cy="23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9"/>
            <a:ext cx="4410000" cy="23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117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individual Pictur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1230312"/>
            <a:ext cx="10698480" cy="567842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95528" anchor="ctr" anchorCtr="0"/>
          <a:lstStyle>
            <a:lvl1pPr algn="ctr">
              <a:defRPr sz="1600"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1" y="1601788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3950061" y="1601260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7247662" y="1600732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19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652461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7" name="Bildplatzhalter 3"/>
          <p:cNvSpPr>
            <a:spLocks noGrp="1"/>
          </p:cNvSpPr>
          <p:nvPr>
            <p:ph type="pic" sz="quarter" idx="24"/>
          </p:nvPr>
        </p:nvSpPr>
        <p:spPr bwMode="gray">
          <a:xfrm>
            <a:off x="394963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8" name="Bildplatzhalter 3"/>
          <p:cNvSpPr>
            <a:spLocks noGrp="1"/>
          </p:cNvSpPr>
          <p:nvPr>
            <p:ph type="pic" sz="quarter" idx="25"/>
          </p:nvPr>
        </p:nvSpPr>
        <p:spPr bwMode="gray">
          <a:xfrm>
            <a:off x="724680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gray">
          <a:xfrm>
            <a:off x="652461" y="1544638"/>
            <a:ext cx="2793600" cy="63976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8"/>
          </p:nvPr>
        </p:nvSpPr>
        <p:spPr bwMode="gray">
          <a:xfrm>
            <a:off x="3949630" y="1544638"/>
            <a:ext cx="2793600" cy="639762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9"/>
          </p:nvPr>
        </p:nvSpPr>
        <p:spPr bwMode="gray">
          <a:xfrm>
            <a:off x="7246800" y="1544638"/>
            <a:ext cx="27936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1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394963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31" hasCustomPrompt="1"/>
          </p:nvPr>
        </p:nvSpPr>
        <p:spPr bwMode="gray">
          <a:xfrm>
            <a:off x="724680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4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8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2243136"/>
            <a:ext cx="4410000" cy="174126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4"/>
          </p:nvPr>
        </p:nvSpPr>
        <p:spPr bwMode="gray">
          <a:xfrm>
            <a:off x="5630400" y="2243144"/>
            <a:ext cx="4410000" cy="174148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/>
          </p:nvPr>
        </p:nvSpPr>
        <p:spPr bwMode="gray">
          <a:xfrm>
            <a:off x="652463" y="1543050"/>
            <a:ext cx="44100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7"/>
          </p:nvPr>
        </p:nvSpPr>
        <p:spPr bwMode="gray">
          <a:xfrm>
            <a:off x="5630400" y="1543050"/>
            <a:ext cx="44100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nhaltsplatzhalter 2"/>
          <p:cNvSpPr>
            <a:spLocks noGrp="1"/>
          </p:cNvSpPr>
          <p:nvPr>
            <p:ph sz="quarter" idx="29" hasCustomPrompt="1"/>
          </p:nvPr>
        </p:nvSpPr>
        <p:spPr bwMode="gray">
          <a:xfrm>
            <a:off x="652461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5630400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5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hteck 13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light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6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800" cy="5079600"/>
          </a:xfrm>
        </p:spPr>
        <p:txBody>
          <a:bodyPr lIns="108000" tIns="324000" rIns="108000"/>
          <a:lstStyle>
            <a:lvl1pPr marL="342900" indent="-342900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900" indent="-342900">
              <a:spcBef>
                <a:spcPts val="2000"/>
              </a:spcBef>
              <a:spcAft>
                <a:spcPts val="20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3pPr>
            <a:lvl4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4pPr>
            <a:lvl5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5pPr>
            <a:lvl6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6pPr>
            <a:lvl7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7pPr>
            <a:lvl8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8pPr>
            <a:lvl9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8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(Germ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\INSCALE_aktuelle_Projekte\Wacker\13-0603 Mastererstellung\neue Dateien\POTX\Material\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1100" y="1234534"/>
            <a:ext cx="10695600" cy="5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 bwMode="gray">
          <a:xfrm>
            <a:off x="0" y="6759581"/>
            <a:ext cx="10693400" cy="33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52461" y="6643828"/>
            <a:ext cx="93900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800"/>
              </a:spcBef>
              <a:spcAft>
                <a:spcPts val="800"/>
              </a:spcAft>
              <a:buSzPct val="90000"/>
            </a:pP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Inhalte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dieser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Präsentation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sprechen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Frauen und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Männer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gleichermaßen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an. </a:t>
            </a:r>
            <a:b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Zur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besseren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Lesbarkeit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wird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die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männliche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Sprachform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z.B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Kunde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Mitarbeiter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verwendet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3" descr="C:\Users\buschmar01\Pictures\IMAG1240_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81" b="15214"/>
          <a:stretch/>
        </p:blipFill>
        <p:spPr bwMode="auto">
          <a:xfrm>
            <a:off x="0" y="1190370"/>
            <a:ext cx="10699833" cy="57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6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89" tIns="0" rIns="0" bIns="107943" anchor="b"/>
          <a:lstStyle>
            <a:lvl1pPr marL="342719" indent="-342719" algn="r" defTabSz="1042504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2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719" lvl="0" indent="-342719" algn="r" defTabSz="1042504" eaLnBrk="0" fontAlgn="auto" hangingPunct="0">
              <a:spcBef>
                <a:spcPts val="0"/>
              </a:spcBef>
              <a:spcAft>
                <a:spcPts val="0"/>
              </a:spcAft>
              <a:tabLst>
                <a:tab pos="187225" algn="l"/>
              </a:tabLst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599" y="194403"/>
            <a:ext cx="9388801" cy="79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6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89" tIns="0" rIns="0" bIns="107943" anchor="b"/>
          <a:lstStyle>
            <a:lvl1pPr marL="342719" indent="-342719" algn="r" defTabSz="1042504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2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719" lvl="0" indent="-342719" algn="r" defTabSz="1042504" eaLnBrk="0" fontAlgn="auto" hangingPunct="0">
              <a:spcBef>
                <a:spcPts val="0"/>
              </a:spcBef>
              <a:spcAft>
                <a:spcPts val="0"/>
              </a:spcAft>
              <a:tabLst>
                <a:tab pos="187225" algn="l"/>
              </a:tabLst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599" y="1544638"/>
            <a:ext cx="9388801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3"/>
            <a:ext cx="9388801" cy="79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nas\INSCALE_aktuelle_Projekte\Wacker\13-0603 Mastererstellung\neue Dateien\POTX\Material\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1100" y="-7392"/>
            <a:ext cx="10695600" cy="75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1908" y="4862996"/>
            <a:ext cx="10711741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59" y="5029200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8400" cy="5486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CREATING TOMORROW`S SOLUTIONS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" name="Gruppieren 11"/>
          <p:cNvGrpSpPr>
            <a:grpSpLocks noChangeAspect="1"/>
          </p:cNvGrpSpPr>
          <p:nvPr userDrawn="1"/>
        </p:nvGrpSpPr>
        <p:grpSpPr bwMode="gray">
          <a:xfrm>
            <a:off x="519114" y="391034"/>
            <a:ext cx="1616655" cy="360000"/>
            <a:chOff x="4386264" y="3568700"/>
            <a:chExt cx="1917700" cy="427038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uppieren 31"/>
          <p:cNvGrpSpPr/>
          <p:nvPr userDrawn="1"/>
        </p:nvGrpSpPr>
        <p:grpSpPr bwMode="gray">
          <a:xfrm>
            <a:off x="8664575" y="6584949"/>
            <a:ext cx="1377950" cy="204788"/>
            <a:chOff x="4659313" y="3679825"/>
            <a:chExt cx="1377950" cy="204788"/>
          </a:xfrm>
        </p:grpSpPr>
        <p:sp>
          <p:nvSpPr>
            <p:cNvPr id="17" name="Freeform 18"/>
            <p:cNvSpPr>
              <a:spLocks/>
            </p:cNvSpPr>
            <p:nvPr userDrawn="1"/>
          </p:nvSpPr>
          <p:spPr bwMode="gray">
            <a:xfrm>
              <a:off x="5170488" y="3679825"/>
              <a:ext cx="866775" cy="204788"/>
            </a:xfrm>
            <a:custGeom>
              <a:avLst/>
              <a:gdLst>
                <a:gd name="T0" fmla="*/ 231 w 231"/>
                <a:gd name="T1" fmla="*/ 48 h 55"/>
                <a:gd name="T2" fmla="*/ 231 w 231"/>
                <a:gd name="T3" fmla="*/ 7 h 55"/>
                <a:gd name="T4" fmla="*/ 224 w 231"/>
                <a:gd name="T5" fmla="*/ 0 h 55"/>
                <a:gd name="T6" fmla="*/ 0 w 231"/>
                <a:gd name="T7" fmla="*/ 0 h 55"/>
                <a:gd name="T8" fmla="*/ 0 w 231"/>
                <a:gd name="T9" fmla="*/ 4 h 55"/>
                <a:gd name="T10" fmla="*/ 224 w 231"/>
                <a:gd name="T11" fmla="*/ 4 h 55"/>
                <a:gd name="T12" fmla="*/ 228 w 231"/>
                <a:gd name="T13" fmla="*/ 7 h 55"/>
                <a:gd name="T14" fmla="*/ 228 w 231"/>
                <a:gd name="T15" fmla="*/ 48 h 55"/>
                <a:gd name="T16" fmla="*/ 224 w 231"/>
                <a:gd name="T17" fmla="*/ 51 h 55"/>
                <a:gd name="T18" fmla="*/ 0 w 231"/>
                <a:gd name="T19" fmla="*/ 51 h 55"/>
                <a:gd name="T20" fmla="*/ 0 w 231"/>
                <a:gd name="T21" fmla="*/ 55 h 55"/>
                <a:gd name="T22" fmla="*/ 224 w 231"/>
                <a:gd name="T23" fmla="*/ 55 h 55"/>
                <a:gd name="T24" fmla="*/ 231 w 231"/>
                <a:gd name="T25" fmla="*/ 48 h 55"/>
                <a:gd name="T26" fmla="*/ 231 w 231"/>
                <a:gd name="T27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55">
                  <a:moveTo>
                    <a:pt x="231" y="48"/>
                  </a:moveTo>
                  <a:cubicBezTo>
                    <a:pt x="231" y="7"/>
                    <a:pt x="231" y="7"/>
                    <a:pt x="231" y="7"/>
                  </a:cubicBezTo>
                  <a:cubicBezTo>
                    <a:pt x="231" y="3"/>
                    <a:pt x="228" y="0"/>
                    <a:pt x="2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4" y="4"/>
                    <a:pt x="224" y="4"/>
                    <a:pt x="224" y="4"/>
                  </a:cubicBezTo>
                  <a:cubicBezTo>
                    <a:pt x="226" y="4"/>
                    <a:pt x="228" y="5"/>
                    <a:pt x="228" y="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50"/>
                    <a:pt x="226" y="51"/>
                    <a:pt x="224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28" y="55"/>
                    <a:pt x="231" y="52"/>
                    <a:pt x="231" y="48"/>
                  </a:cubicBezTo>
                  <a:cubicBezTo>
                    <a:pt x="231" y="48"/>
                    <a:pt x="231" y="48"/>
                    <a:pt x="231" y="48"/>
                  </a:cubicBezTo>
                  <a:close/>
                </a:path>
              </a:pathLst>
            </a:custGeom>
            <a:solidFill>
              <a:srgbClr val="47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gray">
            <a:xfrm>
              <a:off x="4659313" y="3732213"/>
              <a:ext cx="1328738" cy="104775"/>
            </a:xfrm>
            <a:custGeom>
              <a:avLst/>
              <a:gdLst>
                <a:gd name="T0" fmla="*/ 334 w 354"/>
                <a:gd name="T1" fmla="*/ 0 h 28"/>
                <a:gd name="T2" fmla="*/ 343 w 354"/>
                <a:gd name="T3" fmla="*/ 28 h 28"/>
                <a:gd name="T4" fmla="*/ 299 w 354"/>
                <a:gd name="T5" fmla="*/ 28 h 28"/>
                <a:gd name="T6" fmla="*/ 311 w 354"/>
                <a:gd name="T7" fmla="*/ 28 h 28"/>
                <a:gd name="T8" fmla="*/ 323 w 354"/>
                <a:gd name="T9" fmla="*/ 28 h 28"/>
                <a:gd name="T10" fmla="*/ 313 w 354"/>
                <a:gd name="T11" fmla="*/ 23 h 28"/>
                <a:gd name="T12" fmla="*/ 299 w 354"/>
                <a:gd name="T13" fmla="*/ 28 h 28"/>
                <a:gd name="T14" fmla="*/ 280 w 354"/>
                <a:gd name="T15" fmla="*/ 25 h 28"/>
                <a:gd name="T16" fmla="*/ 280 w 354"/>
                <a:gd name="T17" fmla="*/ 12 h 28"/>
                <a:gd name="T18" fmla="*/ 276 w 354"/>
                <a:gd name="T19" fmla="*/ 0 h 28"/>
                <a:gd name="T20" fmla="*/ 258 w 354"/>
                <a:gd name="T21" fmla="*/ 28 h 28"/>
                <a:gd name="T22" fmla="*/ 249 w 354"/>
                <a:gd name="T23" fmla="*/ 28 h 28"/>
                <a:gd name="T24" fmla="*/ 268 w 354"/>
                <a:gd name="T25" fmla="*/ 14 h 28"/>
                <a:gd name="T26" fmla="*/ 253 w 354"/>
                <a:gd name="T27" fmla="*/ 3 h 28"/>
                <a:gd name="T28" fmla="*/ 239 w 354"/>
                <a:gd name="T29" fmla="*/ 19 h 28"/>
                <a:gd name="T30" fmla="*/ 231 w 354"/>
                <a:gd name="T31" fmla="*/ 0 h 28"/>
                <a:gd name="T32" fmla="*/ 233 w 354"/>
                <a:gd name="T33" fmla="*/ 4 h 28"/>
                <a:gd name="T34" fmla="*/ 233 w 354"/>
                <a:gd name="T35" fmla="*/ 4 h 28"/>
                <a:gd name="T36" fmla="*/ 208 w 354"/>
                <a:gd name="T37" fmla="*/ 28 h 28"/>
                <a:gd name="T38" fmla="*/ 199 w 354"/>
                <a:gd name="T39" fmla="*/ 14 h 28"/>
                <a:gd name="T40" fmla="*/ 220 w 354"/>
                <a:gd name="T41" fmla="*/ 8 h 28"/>
                <a:gd name="T42" fmla="*/ 188 w 354"/>
                <a:gd name="T43" fmla="*/ 19 h 28"/>
                <a:gd name="T44" fmla="*/ 181 w 354"/>
                <a:gd name="T45" fmla="*/ 0 h 28"/>
                <a:gd name="T46" fmla="*/ 183 w 354"/>
                <a:gd name="T47" fmla="*/ 4 h 28"/>
                <a:gd name="T48" fmla="*/ 183 w 354"/>
                <a:gd name="T49" fmla="*/ 4 h 28"/>
                <a:gd name="T50" fmla="*/ 154 w 354"/>
                <a:gd name="T51" fmla="*/ 8 h 28"/>
                <a:gd name="T52" fmla="*/ 136 w 354"/>
                <a:gd name="T53" fmla="*/ 28 h 28"/>
                <a:gd name="T54" fmla="*/ 153 w 354"/>
                <a:gd name="T55" fmla="*/ 21 h 28"/>
                <a:gd name="T56" fmla="*/ 153 w 354"/>
                <a:gd name="T57" fmla="*/ 14 h 28"/>
                <a:gd name="T58" fmla="*/ 136 w 354"/>
                <a:gd name="T59" fmla="*/ 0 h 28"/>
                <a:gd name="T60" fmla="*/ 132 w 354"/>
                <a:gd name="T61" fmla="*/ 28 h 28"/>
                <a:gd name="T62" fmla="*/ 131 w 354"/>
                <a:gd name="T63" fmla="*/ 15 h 28"/>
                <a:gd name="T64" fmla="*/ 132 w 354"/>
                <a:gd name="T65" fmla="*/ 3 h 28"/>
                <a:gd name="T66" fmla="*/ 113 w 354"/>
                <a:gd name="T67" fmla="*/ 28 h 28"/>
                <a:gd name="T68" fmla="*/ 96 w 354"/>
                <a:gd name="T69" fmla="*/ 14 h 28"/>
                <a:gd name="T70" fmla="*/ 110 w 354"/>
                <a:gd name="T71" fmla="*/ 0 h 28"/>
                <a:gd name="T72" fmla="*/ 88 w 354"/>
                <a:gd name="T73" fmla="*/ 0 h 28"/>
                <a:gd name="T74" fmla="*/ 72 w 354"/>
                <a:gd name="T75" fmla="*/ 0 h 28"/>
                <a:gd name="T76" fmla="*/ 80 w 354"/>
                <a:gd name="T77" fmla="*/ 17 h 28"/>
                <a:gd name="T78" fmla="*/ 80 w 354"/>
                <a:gd name="T79" fmla="*/ 8 h 28"/>
                <a:gd name="T80" fmla="*/ 37 w 354"/>
                <a:gd name="T81" fmla="*/ 28 h 28"/>
                <a:gd name="T82" fmla="*/ 59 w 354"/>
                <a:gd name="T83" fmla="*/ 28 h 28"/>
                <a:gd name="T84" fmla="*/ 33 w 354"/>
                <a:gd name="T85" fmla="*/ 28 h 28"/>
                <a:gd name="T86" fmla="*/ 41 w 354"/>
                <a:gd name="T87" fmla="*/ 16 h 28"/>
                <a:gd name="T88" fmla="*/ 31 w 354"/>
                <a:gd name="T89" fmla="*/ 0 h 28"/>
                <a:gd name="T90" fmla="*/ 15 w 354"/>
                <a:gd name="T91" fmla="*/ 0 h 28"/>
                <a:gd name="T92" fmla="*/ 0 w 354"/>
                <a:gd name="T93" fmla="*/ 0 h 28"/>
                <a:gd name="T94" fmla="*/ 17 w 354"/>
                <a:gd name="T95" fmla="*/ 5 h 28"/>
                <a:gd name="T96" fmla="*/ 35 w 354"/>
                <a:gd name="T9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28">
                  <a:moveTo>
                    <a:pt x="354" y="0"/>
                  </a:moveTo>
                  <a:cubicBezTo>
                    <a:pt x="350" y="0"/>
                    <a:pt x="350" y="0"/>
                    <a:pt x="350" y="0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28"/>
                    <a:pt x="340" y="28"/>
                    <a:pt x="340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lose/>
                  <a:moveTo>
                    <a:pt x="299" y="28"/>
                  </a:moveTo>
                  <a:cubicBezTo>
                    <a:pt x="302" y="28"/>
                    <a:pt x="302" y="28"/>
                    <a:pt x="302" y="28"/>
                  </a:cubicBezTo>
                  <a:cubicBezTo>
                    <a:pt x="302" y="5"/>
                    <a:pt x="302" y="5"/>
                    <a:pt x="302" y="5"/>
                  </a:cubicBezTo>
                  <a:cubicBezTo>
                    <a:pt x="302" y="5"/>
                    <a:pt x="302" y="5"/>
                    <a:pt x="302" y="5"/>
                  </a:cubicBezTo>
                  <a:cubicBezTo>
                    <a:pt x="311" y="28"/>
                    <a:pt x="311" y="28"/>
                    <a:pt x="311" y="28"/>
                  </a:cubicBezTo>
                  <a:cubicBezTo>
                    <a:pt x="314" y="28"/>
                    <a:pt x="314" y="28"/>
                    <a:pt x="314" y="28"/>
                  </a:cubicBezTo>
                  <a:cubicBezTo>
                    <a:pt x="323" y="5"/>
                    <a:pt x="323" y="5"/>
                    <a:pt x="323" y="5"/>
                  </a:cubicBezTo>
                  <a:cubicBezTo>
                    <a:pt x="323" y="5"/>
                    <a:pt x="323" y="5"/>
                    <a:pt x="323" y="5"/>
                  </a:cubicBezTo>
                  <a:cubicBezTo>
                    <a:pt x="323" y="28"/>
                    <a:pt x="323" y="28"/>
                    <a:pt x="323" y="28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3" y="23"/>
                    <a:pt x="313" y="23"/>
                    <a:pt x="313" y="2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28"/>
                    <a:pt x="299" y="28"/>
                    <a:pt x="299" y="28"/>
                  </a:cubicBezTo>
                  <a:cubicBezTo>
                    <a:pt x="299" y="28"/>
                    <a:pt x="299" y="28"/>
                    <a:pt x="299" y="28"/>
                  </a:cubicBezTo>
                  <a:close/>
                  <a:moveTo>
                    <a:pt x="276" y="28"/>
                  </a:moveTo>
                  <a:cubicBezTo>
                    <a:pt x="295" y="28"/>
                    <a:pt x="295" y="28"/>
                    <a:pt x="295" y="28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15"/>
                    <a:pt x="280" y="15"/>
                    <a:pt x="280" y="15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2"/>
                    <a:pt x="294" y="12"/>
                    <a:pt x="294" y="12"/>
                  </a:cubicBezTo>
                  <a:cubicBezTo>
                    <a:pt x="280" y="12"/>
                    <a:pt x="280" y="12"/>
                    <a:pt x="280" y="12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95" y="3"/>
                    <a:pt x="295" y="3"/>
                    <a:pt x="295" y="3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lose/>
                  <a:moveTo>
                    <a:pt x="249" y="28"/>
                  </a:moveTo>
                  <a:cubicBezTo>
                    <a:pt x="258" y="28"/>
                    <a:pt x="258" y="28"/>
                    <a:pt x="258" y="28"/>
                  </a:cubicBezTo>
                  <a:cubicBezTo>
                    <a:pt x="268" y="28"/>
                    <a:pt x="272" y="22"/>
                    <a:pt x="272" y="13"/>
                  </a:cubicBezTo>
                  <a:cubicBezTo>
                    <a:pt x="272" y="4"/>
                    <a:pt x="267" y="0"/>
                    <a:pt x="258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28"/>
                    <a:pt x="249" y="28"/>
                    <a:pt x="249" y="28"/>
                  </a:cubicBezTo>
                  <a:cubicBezTo>
                    <a:pt x="249" y="28"/>
                    <a:pt x="249" y="28"/>
                    <a:pt x="249" y="28"/>
                  </a:cubicBezTo>
                  <a:close/>
                  <a:moveTo>
                    <a:pt x="253" y="3"/>
                  </a:moveTo>
                  <a:cubicBezTo>
                    <a:pt x="259" y="3"/>
                    <a:pt x="259" y="3"/>
                    <a:pt x="259" y="3"/>
                  </a:cubicBezTo>
                  <a:cubicBezTo>
                    <a:pt x="265" y="3"/>
                    <a:pt x="268" y="7"/>
                    <a:pt x="268" y="14"/>
                  </a:cubicBezTo>
                  <a:cubicBezTo>
                    <a:pt x="268" y="24"/>
                    <a:pt x="261" y="25"/>
                    <a:pt x="259" y="25"/>
                  </a:cubicBezTo>
                  <a:cubicBezTo>
                    <a:pt x="253" y="25"/>
                    <a:pt x="253" y="25"/>
                    <a:pt x="253" y="25"/>
                  </a:cubicBezTo>
                  <a:cubicBezTo>
                    <a:pt x="253" y="3"/>
                    <a:pt x="253" y="3"/>
                    <a:pt x="253" y="3"/>
                  </a:cubicBezTo>
                  <a:cubicBezTo>
                    <a:pt x="253" y="3"/>
                    <a:pt x="253" y="3"/>
                    <a:pt x="253" y="3"/>
                  </a:cubicBezTo>
                  <a:close/>
                  <a:moveTo>
                    <a:pt x="221" y="28"/>
                  </a:moveTo>
                  <a:cubicBezTo>
                    <a:pt x="224" y="28"/>
                    <a:pt x="224" y="28"/>
                    <a:pt x="224" y="28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6" y="28"/>
                    <a:pt x="246" y="28"/>
                    <a:pt x="246" y="28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28"/>
                    <a:pt x="221" y="28"/>
                    <a:pt x="221" y="28"/>
                  </a:cubicBezTo>
                  <a:close/>
                  <a:moveTo>
                    <a:pt x="233" y="4"/>
                  </a:moveTo>
                  <a:cubicBezTo>
                    <a:pt x="233" y="4"/>
                    <a:pt x="233" y="4"/>
                    <a:pt x="233" y="4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3" y="4"/>
                    <a:pt x="233" y="4"/>
                    <a:pt x="233" y="4"/>
                  </a:cubicBezTo>
                  <a:cubicBezTo>
                    <a:pt x="233" y="4"/>
                    <a:pt x="233" y="4"/>
                    <a:pt x="233" y="4"/>
                  </a:cubicBezTo>
                  <a:close/>
                  <a:moveTo>
                    <a:pt x="220" y="8"/>
                  </a:moveTo>
                  <a:cubicBezTo>
                    <a:pt x="219" y="3"/>
                    <a:pt x="214" y="0"/>
                    <a:pt x="209" y="0"/>
                  </a:cubicBezTo>
                  <a:cubicBezTo>
                    <a:pt x="200" y="0"/>
                    <a:pt x="196" y="6"/>
                    <a:pt x="196" y="14"/>
                  </a:cubicBezTo>
                  <a:cubicBezTo>
                    <a:pt x="196" y="22"/>
                    <a:pt x="200" y="28"/>
                    <a:pt x="208" y="28"/>
                  </a:cubicBezTo>
                  <a:cubicBezTo>
                    <a:pt x="215" y="28"/>
                    <a:pt x="219" y="24"/>
                    <a:pt x="220" y="17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6" y="22"/>
                    <a:pt x="213" y="25"/>
                    <a:pt x="209" y="25"/>
                  </a:cubicBezTo>
                  <a:cubicBezTo>
                    <a:pt x="202" y="25"/>
                    <a:pt x="199" y="20"/>
                    <a:pt x="199" y="14"/>
                  </a:cubicBezTo>
                  <a:cubicBezTo>
                    <a:pt x="199" y="8"/>
                    <a:pt x="202" y="3"/>
                    <a:pt x="209" y="3"/>
                  </a:cubicBezTo>
                  <a:cubicBezTo>
                    <a:pt x="212" y="3"/>
                    <a:pt x="215" y="5"/>
                    <a:pt x="216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lose/>
                  <a:moveTo>
                    <a:pt x="170" y="28"/>
                  </a:moveTo>
                  <a:cubicBezTo>
                    <a:pt x="174" y="28"/>
                    <a:pt x="174" y="28"/>
                    <a:pt x="174" y="28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83" y="4"/>
                  </a:moveTo>
                  <a:cubicBezTo>
                    <a:pt x="183" y="4"/>
                    <a:pt x="183" y="4"/>
                    <a:pt x="183" y="4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4"/>
                    <a:pt x="183" y="4"/>
                    <a:pt x="183" y="4"/>
                  </a:cubicBezTo>
                  <a:close/>
                  <a:moveTo>
                    <a:pt x="140" y="13"/>
                  </a:moveTo>
                  <a:cubicBezTo>
                    <a:pt x="140" y="3"/>
                    <a:pt x="140" y="3"/>
                    <a:pt x="140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52" y="3"/>
                    <a:pt x="154" y="5"/>
                    <a:pt x="154" y="8"/>
                  </a:cubicBezTo>
                  <a:cubicBezTo>
                    <a:pt x="154" y="12"/>
                    <a:pt x="151" y="13"/>
                    <a:pt x="147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13"/>
                    <a:pt x="140" y="13"/>
                    <a:pt x="140" y="13"/>
                  </a:cubicBezTo>
                  <a:close/>
                  <a:moveTo>
                    <a:pt x="136" y="28"/>
                  </a:moveTo>
                  <a:cubicBezTo>
                    <a:pt x="140" y="28"/>
                    <a:pt x="140" y="28"/>
                    <a:pt x="140" y="2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52" y="16"/>
                    <a:pt x="153" y="18"/>
                    <a:pt x="153" y="21"/>
                  </a:cubicBezTo>
                  <a:cubicBezTo>
                    <a:pt x="154" y="24"/>
                    <a:pt x="153" y="27"/>
                    <a:pt x="154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6"/>
                    <a:pt x="157" y="23"/>
                    <a:pt x="157" y="20"/>
                  </a:cubicBezTo>
                  <a:cubicBezTo>
                    <a:pt x="156" y="17"/>
                    <a:pt x="156" y="15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6" y="13"/>
                    <a:pt x="157" y="11"/>
                    <a:pt x="157" y="7"/>
                  </a:cubicBezTo>
                  <a:cubicBezTo>
                    <a:pt x="157" y="3"/>
                    <a:pt x="154" y="0"/>
                    <a:pt x="14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lose/>
                  <a:moveTo>
                    <a:pt x="113" y="28"/>
                  </a:moveTo>
                  <a:cubicBezTo>
                    <a:pt x="132" y="28"/>
                    <a:pt x="132" y="28"/>
                    <a:pt x="132" y="28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lose/>
                  <a:moveTo>
                    <a:pt x="88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lose/>
                  <a:moveTo>
                    <a:pt x="83" y="8"/>
                  </a:moveTo>
                  <a:cubicBezTo>
                    <a:pt x="82" y="3"/>
                    <a:pt x="78" y="0"/>
                    <a:pt x="72" y="0"/>
                  </a:cubicBezTo>
                  <a:cubicBezTo>
                    <a:pt x="63" y="0"/>
                    <a:pt x="59" y="6"/>
                    <a:pt x="59" y="14"/>
                  </a:cubicBezTo>
                  <a:cubicBezTo>
                    <a:pt x="59" y="22"/>
                    <a:pt x="63" y="28"/>
                    <a:pt x="72" y="28"/>
                  </a:cubicBezTo>
                  <a:cubicBezTo>
                    <a:pt x="79" y="28"/>
                    <a:pt x="83" y="24"/>
                    <a:pt x="83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9" y="22"/>
                    <a:pt x="77" y="25"/>
                    <a:pt x="72" y="25"/>
                  </a:cubicBezTo>
                  <a:cubicBezTo>
                    <a:pt x="65" y="25"/>
                    <a:pt x="63" y="20"/>
                    <a:pt x="63" y="14"/>
                  </a:cubicBezTo>
                  <a:cubicBezTo>
                    <a:pt x="63" y="8"/>
                    <a:pt x="65" y="3"/>
                    <a:pt x="72" y="3"/>
                  </a:cubicBezTo>
                  <a:cubicBezTo>
                    <a:pt x="76" y="3"/>
                    <a:pt x="79" y="5"/>
                    <a:pt x="80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lose/>
                  <a:moveTo>
                    <a:pt x="33" y="28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lose/>
                  <a:moveTo>
                    <a:pt x="35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47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16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\INSCALE_aktuelle_Projekte\Wacker\13-0603 Mastererstellung\neue Dateien\POTX\Material\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100" y="1233489"/>
            <a:ext cx="10695600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hteck 14"/>
          <p:cNvSpPr/>
          <p:nvPr userDrawn="1"/>
        </p:nvSpPr>
        <p:spPr bwMode="gray">
          <a:xfrm rot="10800000">
            <a:off x="-1099" y="6828775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 bwMode="gray">
          <a:xfrm rot="10800000" flipV="1">
            <a:off x="-1099" y="1233490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individual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 bwMode="gray">
          <a:xfrm>
            <a:off x="-1588" y="1233488"/>
            <a:ext cx="10694987" cy="567635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792000" anchor="ctr" anchorCtr="0"/>
          <a:lstStyle>
            <a:lvl1pPr algn="ctr">
              <a:defRPr sz="1600" b="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52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6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800" cy="5079600"/>
          </a:xfrm>
        </p:spPr>
        <p:txBody>
          <a:bodyPr lIns="108000" tIns="324000" rIns="108000"/>
          <a:lstStyle>
            <a:lvl1pPr marL="342900" indent="-342900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900" indent="-342900">
              <a:spcBef>
                <a:spcPts val="2000"/>
              </a:spcBef>
              <a:spcAft>
                <a:spcPts val="20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3pPr>
            <a:lvl4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4pPr>
            <a:lvl5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5pPr>
            <a:lvl6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6pPr>
            <a:lvl7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7pPr>
            <a:lvl8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8pPr>
            <a:lvl9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12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799" cy="5079600"/>
          </a:xfrm>
        </p:spPr>
        <p:txBody>
          <a:bodyPr lIns="108000" rIns="108000"/>
          <a:lstStyle>
            <a:lvl1pPr marL="342900" indent="-3429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000" indent="-34290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42000" indent="-339725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3pPr>
            <a:lvl4pPr marL="342000" indent="-3302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4pPr>
            <a:lvl5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5pPr>
            <a:lvl6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6pPr>
            <a:lvl7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7pPr>
            <a:lvl8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8pPr>
            <a:lvl9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12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799" cy="5079600"/>
          </a:xfrm>
        </p:spPr>
        <p:txBody>
          <a:bodyPr lIns="108000" rIns="108000"/>
          <a:lstStyle>
            <a:lvl1pPr marL="342900" indent="-3429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000" indent="-34290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42000" indent="-339725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3pPr>
            <a:lvl4pPr marL="342000" indent="-3302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4pPr>
            <a:lvl5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5pPr>
            <a:lvl6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6pPr>
            <a:lvl7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7pPr>
            <a:lvl8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8pPr>
            <a:lvl9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7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1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651600" y="1543050"/>
            <a:ext cx="9388800" cy="4345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7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Gerade Verbindung 15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888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3122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372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42463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30400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0" name="Gerade Verbindung 9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495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)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482800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5078413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018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1747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20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1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2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3697846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 userDrawn="1"/>
        </p:nvCxnSpPr>
        <p:spPr bwMode="gray">
          <a:xfrm>
            <a:off x="6995014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886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7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949631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246800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4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5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5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)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875831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099200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43050"/>
            <a:ext cx="9388800" cy="228599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 hasCustomPrompt="1"/>
          </p:nvPr>
        </p:nvSpPr>
        <p:spPr bwMode="gray">
          <a:xfrm>
            <a:off x="650875" y="4331288"/>
            <a:ext cx="93888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666750" indent="0">
              <a:buNone/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2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,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7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Inhaltsplatzhalter 6"/>
          <p:cNvSpPr>
            <a:spLocks noGrp="1"/>
          </p:cNvSpPr>
          <p:nvPr>
            <p:ph sz="quarter" idx="15" hasCustomPrompt="1"/>
          </p:nvPr>
        </p:nvSpPr>
        <p:spPr bwMode="gray">
          <a:xfrm>
            <a:off x="650875" y="4247999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5349600" y="4397375"/>
            <a:ext cx="0" cy="221979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3" hasCustomPrompt="1"/>
          </p:nvPr>
        </p:nvSpPr>
        <p:spPr bwMode="gray">
          <a:xfrm>
            <a:off x="651600" y="1543050"/>
            <a:ext cx="9388475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ay, 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5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9"/>
            <a:ext cx="93888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2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0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cxnSp>
        <p:nvCxnSpPr>
          <p:cNvPr id="5" name="Gerade Verbindung 4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17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18" hasCustomPrompt="1"/>
          </p:nvPr>
        </p:nvSpPr>
        <p:spPr bwMode="gray">
          <a:xfrm>
            <a:off x="652463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9" hasCustomPrompt="1"/>
          </p:nvPr>
        </p:nvSpPr>
        <p:spPr bwMode="gray">
          <a:xfrm>
            <a:off x="5630400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0" name="Gerade Verbindung 19"/>
          <p:cNvCxnSpPr/>
          <p:nvPr userDrawn="1"/>
        </p:nvCxnSpPr>
        <p:spPr bwMode="gray">
          <a:xfrm>
            <a:off x="5346431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54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10"/>
          <p:cNvSpPr>
            <a:spLocks noGrp="1"/>
          </p:cNvSpPr>
          <p:nvPr>
            <p:ph sz="quarter" idx="15" hasCustomPrompt="1"/>
          </p:nvPr>
        </p:nvSpPr>
        <p:spPr bwMode="gray">
          <a:xfrm>
            <a:off x="54827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6515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5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8"/>
            <a:ext cx="44100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09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652462" y="4266000"/>
            <a:ext cx="4410000" cy="23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9"/>
            <a:ext cx="4410000" cy="23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10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1" y="1601788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3950061" y="1601260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7247662" y="1600732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62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652461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7" name="Bildplatzhalter 3"/>
          <p:cNvSpPr>
            <a:spLocks noGrp="1"/>
          </p:cNvSpPr>
          <p:nvPr>
            <p:ph type="pic" sz="quarter" idx="24"/>
          </p:nvPr>
        </p:nvSpPr>
        <p:spPr bwMode="gray">
          <a:xfrm>
            <a:off x="394963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8" name="Bildplatzhalter 3"/>
          <p:cNvSpPr>
            <a:spLocks noGrp="1"/>
          </p:cNvSpPr>
          <p:nvPr>
            <p:ph type="pic" sz="quarter" idx="25"/>
          </p:nvPr>
        </p:nvSpPr>
        <p:spPr bwMode="gray">
          <a:xfrm>
            <a:off x="724680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gray">
          <a:xfrm>
            <a:off x="652461" y="1544638"/>
            <a:ext cx="2793600" cy="63976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8"/>
          </p:nvPr>
        </p:nvSpPr>
        <p:spPr bwMode="gray">
          <a:xfrm>
            <a:off x="3949630" y="1544638"/>
            <a:ext cx="2793600" cy="639762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9"/>
          </p:nvPr>
        </p:nvSpPr>
        <p:spPr bwMode="gray">
          <a:xfrm>
            <a:off x="7246800" y="1544638"/>
            <a:ext cx="27936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1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394963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31" hasCustomPrompt="1"/>
          </p:nvPr>
        </p:nvSpPr>
        <p:spPr bwMode="gray">
          <a:xfrm>
            <a:off x="724680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5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8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2243136"/>
            <a:ext cx="4410000" cy="174126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4"/>
          </p:nvPr>
        </p:nvSpPr>
        <p:spPr bwMode="gray">
          <a:xfrm>
            <a:off x="5630400" y="2243144"/>
            <a:ext cx="4410000" cy="174148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/>
          </p:nvPr>
        </p:nvSpPr>
        <p:spPr bwMode="gray">
          <a:xfrm>
            <a:off x="652463" y="1543050"/>
            <a:ext cx="44100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7"/>
          </p:nvPr>
        </p:nvSpPr>
        <p:spPr bwMode="gray">
          <a:xfrm>
            <a:off x="5630400" y="1543050"/>
            <a:ext cx="44100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nhaltsplatzhalter 2"/>
          <p:cNvSpPr>
            <a:spLocks noGrp="1"/>
          </p:cNvSpPr>
          <p:nvPr>
            <p:ph sz="quarter" idx="29" hasCustomPrompt="1"/>
          </p:nvPr>
        </p:nvSpPr>
        <p:spPr bwMode="gray">
          <a:xfrm>
            <a:off x="652461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5630400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8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hteck 13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7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light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-1100" y="1233488"/>
            <a:ext cx="10695600" cy="567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099" y="6823471"/>
            <a:ext cx="10695600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09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(Germ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as\INSCALE_aktuelle_Projekte\Wacker\13-0603 Mastererstellung\neue Dateien\POTX\Material\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1100" y="1234534"/>
            <a:ext cx="10695600" cy="5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 bwMode="gray">
          <a:xfrm>
            <a:off x="0" y="6759581"/>
            <a:ext cx="10693400" cy="33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52461" y="6643828"/>
            <a:ext cx="93900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800"/>
              </a:spcBef>
              <a:spcAft>
                <a:spcPts val="800"/>
              </a:spcAft>
              <a:buSzPct val="90000"/>
            </a:pP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Inhalte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dieser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Präsentation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sprechen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Frauen und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Männer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gleichermaßen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an. </a:t>
            </a:r>
            <a:b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Zur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besseren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Lesbarkeit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wird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die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männliche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Sprachform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z.B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Kunde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Mitarbeiter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verwendet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as\INSCALE_aktuelle_Projekte\Wacker\13-0603 Mastererstellung\neue Dateien\POTX\Material\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100" y="1234534"/>
            <a:ext cx="10695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2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\\nas\INSCALE_aktuelle_Projekte\Wacker\13-0603 Mastererstellung\neue Dateien\POTX\Material\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1100" y="-7392"/>
            <a:ext cx="10695600" cy="75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1908" y="4862996"/>
            <a:ext cx="10711741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59" y="5385816"/>
            <a:ext cx="9424966" cy="7132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153912"/>
            <a:ext cx="6548400" cy="33832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CREATING TOMORROW`S SOLUTIONS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" name="Gruppieren 11"/>
          <p:cNvGrpSpPr>
            <a:grpSpLocks noChangeAspect="1"/>
          </p:cNvGrpSpPr>
          <p:nvPr userDrawn="1"/>
        </p:nvGrpSpPr>
        <p:grpSpPr bwMode="gray">
          <a:xfrm>
            <a:off x="519114" y="391034"/>
            <a:ext cx="1616655" cy="360000"/>
            <a:chOff x="4386264" y="3568700"/>
            <a:chExt cx="1917700" cy="427038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 userDrawn="1"/>
        </p:nvGrpSpPr>
        <p:grpSpPr bwMode="gray">
          <a:xfrm>
            <a:off x="650082" y="6725126"/>
            <a:ext cx="560459" cy="578672"/>
            <a:chOff x="-2654300" y="1609725"/>
            <a:chExt cx="2149476" cy="2219326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gray">
            <a:xfrm>
              <a:off x="-1635125" y="1965325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gray">
            <a:xfrm>
              <a:off x="-2654300" y="1609725"/>
              <a:ext cx="1766888" cy="1604963"/>
            </a:xfrm>
            <a:custGeom>
              <a:avLst/>
              <a:gdLst>
                <a:gd name="T0" fmla="*/ 0 w 471"/>
                <a:gd name="T1" fmla="*/ 29 h 428"/>
                <a:gd name="T2" fmla="*/ 0 w 471"/>
                <a:gd name="T3" fmla="*/ 428 h 428"/>
                <a:gd name="T4" fmla="*/ 257 w 471"/>
                <a:gd name="T5" fmla="*/ 428 h 428"/>
                <a:gd name="T6" fmla="*/ 471 w 471"/>
                <a:gd name="T7" fmla="*/ 214 h 428"/>
                <a:gd name="T8" fmla="*/ 257 w 471"/>
                <a:gd name="T9" fmla="*/ 0 h 428"/>
                <a:gd name="T10" fmla="*/ 16 w 471"/>
                <a:gd name="T11" fmla="*/ 0 h 428"/>
                <a:gd name="T12" fmla="*/ 269 w 471"/>
                <a:gd name="T13" fmla="*/ 141 h 428"/>
                <a:gd name="T14" fmla="*/ 312 w 471"/>
                <a:gd name="T15" fmla="*/ 218 h 428"/>
                <a:gd name="T16" fmla="*/ 221 w 471"/>
                <a:gd name="T17" fmla="*/ 309 h 428"/>
                <a:gd name="T18" fmla="*/ 131 w 471"/>
                <a:gd name="T19" fmla="*/ 219 h 428"/>
                <a:gd name="T20" fmla="*/ 131 w 471"/>
                <a:gd name="T21" fmla="*/ 218 h 428"/>
                <a:gd name="T22" fmla="*/ 143 w 471"/>
                <a:gd name="T23" fmla="*/ 173 h 428"/>
                <a:gd name="T24" fmla="*/ 257 w 471"/>
                <a:gd name="T25" fmla="*/ 386 h 428"/>
                <a:gd name="T26" fmla="*/ 41 w 471"/>
                <a:gd name="T27" fmla="*/ 386 h 428"/>
                <a:gd name="T28" fmla="*/ 41 w 471"/>
                <a:gd name="T29" fmla="*/ 127 h 428"/>
                <a:gd name="T30" fmla="*/ 94 w 471"/>
                <a:gd name="T31" fmla="*/ 182 h 428"/>
                <a:gd name="T32" fmla="*/ 88 w 471"/>
                <a:gd name="T33" fmla="*/ 218 h 428"/>
                <a:gd name="T34" fmla="*/ 221 w 471"/>
                <a:gd name="T35" fmla="*/ 351 h 428"/>
                <a:gd name="T36" fmla="*/ 354 w 471"/>
                <a:gd name="T37" fmla="*/ 218 h 428"/>
                <a:gd name="T38" fmla="*/ 272 w 471"/>
                <a:gd name="T39" fmla="*/ 95 h 428"/>
                <a:gd name="T40" fmla="*/ 272 w 471"/>
                <a:gd name="T41" fmla="*/ 95 h 428"/>
                <a:gd name="T42" fmla="*/ 168 w 471"/>
                <a:gd name="T43" fmla="*/ 41 h 428"/>
                <a:gd name="T44" fmla="*/ 257 w 471"/>
                <a:gd name="T45" fmla="*/ 41 h 428"/>
                <a:gd name="T46" fmla="*/ 430 w 471"/>
                <a:gd name="T47" fmla="*/ 214 h 428"/>
                <a:gd name="T48" fmla="*/ 257 w 471"/>
                <a:gd name="T49" fmla="*/ 38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1" h="428">
                  <a:moveTo>
                    <a:pt x="0" y="29"/>
                  </a:moveTo>
                  <a:cubicBezTo>
                    <a:pt x="0" y="428"/>
                    <a:pt x="0" y="428"/>
                    <a:pt x="0" y="428"/>
                  </a:cubicBezTo>
                  <a:cubicBezTo>
                    <a:pt x="0" y="428"/>
                    <a:pt x="235" y="428"/>
                    <a:pt x="257" y="428"/>
                  </a:cubicBezTo>
                  <a:cubicBezTo>
                    <a:pt x="375" y="428"/>
                    <a:pt x="471" y="332"/>
                    <a:pt x="471" y="214"/>
                  </a:cubicBezTo>
                  <a:cubicBezTo>
                    <a:pt x="471" y="95"/>
                    <a:pt x="375" y="0"/>
                    <a:pt x="25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253" y="131"/>
                    <a:pt x="269" y="141"/>
                  </a:cubicBezTo>
                  <a:cubicBezTo>
                    <a:pt x="294" y="157"/>
                    <a:pt x="312" y="186"/>
                    <a:pt x="312" y="218"/>
                  </a:cubicBezTo>
                  <a:cubicBezTo>
                    <a:pt x="312" y="268"/>
                    <a:pt x="271" y="309"/>
                    <a:pt x="221" y="309"/>
                  </a:cubicBezTo>
                  <a:cubicBezTo>
                    <a:pt x="172" y="309"/>
                    <a:pt x="131" y="269"/>
                    <a:pt x="131" y="219"/>
                  </a:cubicBezTo>
                  <a:cubicBezTo>
                    <a:pt x="131" y="219"/>
                    <a:pt x="131" y="219"/>
                    <a:pt x="131" y="218"/>
                  </a:cubicBezTo>
                  <a:cubicBezTo>
                    <a:pt x="131" y="202"/>
                    <a:pt x="135" y="186"/>
                    <a:pt x="143" y="173"/>
                  </a:cubicBezTo>
                  <a:moveTo>
                    <a:pt x="257" y="386"/>
                  </a:moveTo>
                  <a:cubicBezTo>
                    <a:pt x="257" y="386"/>
                    <a:pt x="100" y="386"/>
                    <a:pt x="41" y="38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0" y="194"/>
                    <a:pt x="88" y="206"/>
                    <a:pt x="88" y="218"/>
                  </a:cubicBezTo>
                  <a:cubicBezTo>
                    <a:pt x="88" y="292"/>
                    <a:pt x="148" y="351"/>
                    <a:pt x="221" y="351"/>
                  </a:cubicBezTo>
                  <a:cubicBezTo>
                    <a:pt x="295" y="351"/>
                    <a:pt x="354" y="292"/>
                    <a:pt x="354" y="218"/>
                  </a:cubicBezTo>
                  <a:cubicBezTo>
                    <a:pt x="354" y="163"/>
                    <a:pt x="331" y="124"/>
                    <a:pt x="272" y="95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216" y="41"/>
                    <a:pt x="257" y="41"/>
                    <a:pt x="257" y="41"/>
                  </a:cubicBezTo>
                  <a:cubicBezTo>
                    <a:pt x="352" y="41"/>
                    <a:pt x="430" y="119"/>
                    <a:pt x="430" y="214"/>
                  </a:cubicBezTo>
                  <a:cubicBezTo>
                    <a:pt x="430" y="309"/>
                    <a:pt x="352" y="386"/>
                    <a:pt x="257" y="386"/>
                  </a:cubicBezTo>
                  <a:close/>
                </a:path>
              </a:pathLst>
            </a:custGeom>
            <a:solidFill>
              <a:srgbClr val="009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gray">
            <a:xfrm>
              <a:off x="-2651125" y="3443288"/>
              <a:ext cx="330200" cy="385763"/>
            </a:xfrm>
            <a:custGeom>
              <a:avLst/>
              <a:gdLst>
                <a:gd name="T0" fmla="*/ 0 w 88"/>
                <a:gd name="T1" fmla="*/ 0 h 103"/>
                <a:gd name="T2" fmla="*/ 43 w 88"/>
                <a:gd name="T3" fmla="*/ 0 h 103"/>
                <a:gd name="T4" fmla="*/ 88 w 88"/>
                <a:gd name="T5" fmla="*/ 52 h 103"/>
                <a:gd name="T6" fmla="*/ 43 w 88"/>
                <a:gd name="T7" fmla="*/ 103 h 103"/>
                <a:gd name="T8" fmla="*/ 0 w 88"/>
                <a:gd name="T9" fmla="*/ 103 h 103"/>
                <a:gd name="T10" fmla="*/ 0 w 88"/>
                <a:gd name="T11" fmla="*/ 0 h 103"/>
                <a:gd name="T12" fmla="*/ 18 w 88"/>
                <a:gd name="T13" fmla="*/ 88 h 103"/>
                <a:gd name="T14" fmla="*/ 36 w 88"/>
                <a:gd name="T15" fmla="*/ 88 h 103"/>
                <a:gd name="T16" fmla="*/ 70 w 88"/>
                <a:gd name="T17" fmla="*/ 52 h 103"/>
                <a:gd name="T18" fmla="*/ 36 w 88"/>
                <a:gd name="T19" fmla="*/ 15 h 103"/>
                <a:gd name="T20" fmla="*/ 18 w 88"/>
                <a:gd name="T21" fmla="*/ 15 h 103"/>
                <a:gd name="T22" fmla="*/ 18 w 88"/>
                <a:gd name="T23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03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8" y="23"/>
                    <a:pt x="88" y="52"/>
                  </a:cubicBezTo>
                  <a:cubicBezTo>
                    <a:pt x="88" y="80"/>
                    <a:pt x="74" y="103"/>
                    <a:pt x="43" y="10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0" y="0"/>
                  </a:lnTo>
                  <a:close/>
                  <a:moveTo>
                    <a:pt x="18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64" y="88"/>
                    <a:pt x="70" y="72"/>
                    <a:pt x="70" y="52"/>
                  </a:cubicBezTo>
                  <a:cubicBezTo>
                    <a:pt x="70" y="31"/>
                    <a:pt x="64" y="15"/>
                    <a:pt x="36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18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gray">
            <a:xfrm>
              <a:off x="-2246312" y="3443288"/>
              <a:ext cx="322263" cy="385763"/>
            </a:xfrm>
            <a:custGeom>
              <a:avLst/>
              <a:gdLst>
                <a:gd name="T0" fmla="*/ 0 w 86"/>
                <a:gd name="T1" fmla="*/ 0 h 103"/>
                <a:gd name="T2" fmla="*/ 49 w 86"/>
                <a:gd name="T3" fmla="*/ 0 h 103"/>
                <a:gd name="T4" fmla="*/ 83 w 86"/>
                <a:gd name="T5" fmla="*/ 28 h 103"/>
                <a:gd name="T6" fmla="*/ 66 w 86"/>
                <a:gd name="T7" fmla="*/ 54 h 103"/>
                <a:gd name="T8" fmla="*/ 66 w 86"/>
                <a:gd name="T9" fmla="*/ 54 h 103"/>
                <a:gd name="T10" fmla="*/ 81 w 86"/>
                <a:gd name="T11" fmla="*/ 76 h 103"/>
                <a:gd name="T12" fmla="*/ 86 w 86"/>
                <a:gd name="T13" fmla="*/ 103 h 103"/>
                <a:gd name="T14" fmla="*/ 67 w 86"/>
                <a:gd name="T15" fmla="*/ 103 h 103"/>
                <a:gd name="T16" fmla="*/ 64 w 86"/>
                <a:gd name="T17" fmla="*/ 88 h 103"/>
                <a:gd name="T18" fmla="*/ 44 w 86"/>
                <a:gd name="T19" fmla="*/ 61 h 103"/>
                <a:gd name="T20" fmla="*/ 18 w 86"/>
                <a:gd name="T21" fmla="*/ 61 h 103"/>
                <a:gd name="T22" fmla="*/ 18 w 86"/>
                <a:gd name="T23" fmla="*/ 103 h 103"/>
                <a:gd name="T24" fmla="*/ 0 w 86"/>
                <a:gd name="T25" fmla="*/ 103 h 103"/>
                <a:gd name="T26" fmla="*/ 0 w 86"/>
                <a:gd name="T27" fmla="*/ 0 h 103"/>
                <a:gd name="T28" fmla="*/ 18 w 86"/>
                <a:gd name="T29" fmla="*/ 47 h 103"/>
                <a:gd name="T30" fmla="*/ 47 w 86"/>
                <a:gd name="T31" fmla="*/ 47 h 103"/>
                <a:gd name="T32" fmla="*/ 65 w 86"/>
                <a:gd name="T33" fmla="*/ 31 h 103"/>
                <a:gd name="T34" fmla="*/ 47 w 86"/>
                <a:gd name="T35" fmla="*/ 15 h 103"/>
                <a:gd name="T36" fmla="*/ 18 w 86"/>
                <a:gd name="T37" fmla="*/ 15 h 103"/>
                <a:gd name="T38" fmla="*/ 18 w 86"/>
                <a:gd name="T39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103">
                  <a:moveTo>
                    <a:pt x="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71" y="0"/>
                    <a:pt x="83" y="11"/>
                    <a:pt x="83" y="28"/>
                  </a:cubicBezTo>
                  <a:cubicBezTo>
                    <a:pt x="83" y="48"/>
                    <a:pt x="69" y="53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72" y="55"/>
                    <a:pt x="81" y="60"/>
                    <a:pt x="81" y="76"/>
                  </a:cubicBezTo>
                  <a:cubicBezTo>
                    <a:pt x="81" y="88"/>
                    <a:pt x="83" y="99"/>
                    <a:pt x="86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4" y="99"/>
                    <a:pt x="64" y="93"/>
                    <a:pt x="64" y="88"/>
                  </a:cubicBezTo>
                  <a:cubicBezTo>
                    <a:pt x="64" y="69"/>
                    <a:pt x="61" y="61"/>
                    <a:pt x="44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0" y="0"/>
                  </a:lnTo>
                  <a:close/>
                  <a:moveTo>
                    <a:pt x="18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58" y="47"/>
                    <a:pt x="65" y="42"/>
                    <a:pt x="65" y="31"/>
                  </a:cubicBezTo>
                  <a:cubicBezTo>
                    <a:pt x="65" y="18"/>
                    <a:pt x="56" y="15"/>
                    <a:pt x="47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gray">
            <a:xfrm>
              <a:off x="-1897062" y="3443288"/>
              <a:ext cx="368300" cy="385763"/>
            </a:xfrm>
            <a:custGeom>
              <a:avLst/>
              <a:gdLst>
                <a:gd name="T0" fmla="*/ 92 w 232"/>
                <a:gd name="T1" fmla="*/ 0 h 243"/>
                <a:gd name="T2" fmla="*/ 137 w 232"/>
                <a:gd name="T3" fmla="*/ 0 h 243"/>
                <a:gd name="T4" fmla="*/ 232 w 232"/>
                <a:gd name="T5" fmla="*/ 243 h 243"/>
                <a:gd name="T6" fmla="*/ 184 w 232"/>
                <a:gd name="T7" fmla="*/ 243 h 243"/>
                <a:gd name="T8" fmla="*/ 163 w 232"/>
                <a:gd name="T9" fmla="*/ 179 h 243"/>
                <a:gd name="T10" fmla="*/ 66 w 232"/>
                <a:gd name="T11" fmla="*/ 179 h 243"/>
                <a:gd name="T12" fmla="*/ 43 w 232"/>
                <a:gd name="T13" fmla="*/ 243 h 243"/>
                <a:gd name="T14" fmla="*/ 0 w 232"/>
                <a:gd name="T15" fmla="*/ 243 h 243"/>
                <a:gd name="T16" fmla="*/ 92 w 232"/>
                <a:gd name="T17" fmla="*/ 0 h 243"/>
                <a:gd name="T18" fmla="*/ 78 w 232"/>
                <a:gd name="T19" fmla="*/ 146 h 243"/>
                <a:gd name="T20" fmla="*/ 151 w 232"/>
                <a:gd name="T21" fmla="*/ 146 h 243"/>
                <a:gd name="T22" fmla="*/ 116 w 232"/>
                <a:gd name="T23" fmla="*/ 42 h 243"/>
                <a:gd name="T24" fmla="*/ 113 w 232"/>
                <a:gd name="T25" fmla="*/ 42 h 243"/>
                <a:gd name="T26" fmla="*/ 78 w 232"/>
                <a:gd name="T27" fmla="*/ 1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243">
                  <a:moveTo>
                    <a:pt x="92" y="0"/>
                  </a:moveTo>
                  <a:lnTo>
                    <a:pt x="137" y="0"/>
                  </a:lnTo>
                  <a:lnTo>
                    <a:pt x="232" y="243"/>
                  </a:lnTo>
                  <a:lnTo>
                    <a:pt x="184" y="243"/>
                  </a:lnTo>
                  <a:lnTo>
                    <a:pt x="163" y="179"/>
                  </a:lnTo>
                  <a:lnTo>
                    <a:pt x="66" y="179"/>
                  </a:lnTo>
                  <a:lnTo>
                    <a:pt x="43" y="243"/>
                  </a:lnTo>
                  <a:lnTo>
                    <a:pt x="0" y="243"/>
                  </a:lnTo>
                  <a:lnTo>
                    <a:pt x="92" y="0"/>
                  </a:lnTo>
                  <a:close/>
                  <a:moveTo>
                    <a:pt x="78" y="146"/>
                  </a:moveTo>
                  <a:lnTo>
                    <a:pt x="151" y="146"/>
                  </a:lnTo>
                  <a:lnTo>
                    <a:pt x="116" y="42"/>
                  </a:lnTo>
                  <a:lnTo>
                    <a:pt x="113" y="42"/>
                  </a:lnTo>
                  <a:lnTo>
                    <a:pt x="78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 userDrawn="1"/>
          </p:nvSpPr>
          <p:spPr bwMode="gray">
            <a:xfrm>
              <a:off x="-1541462" y="3443288"/>
              <a:ext cx="503238" cy="385763"/>
            </a:xfrm>
            <a:custGeom>
              <a:avLst/>
              <a:gdLst>
                <a:gd name="T0" fmla="*/ 0 w 317"/>
                <a:gd name="T1" fmla="*/ 0 h 243"/>
                <a:gd name="T2" fmla="*/ 43 w 317"/>
                <a:gd name="T3" fmla="*/ 0 h 243"/>
                <a:gd name="T4" fmla="*/ 86 w 317"/>
                <a:gd name="T5" fmla="*/ 186 h 243"/>
                <a:gd name="T6" fmla="*/ 88 w 317"/>
                <a:gd name="T7" fmla="*/ 186 h 243"/>
                <a:gd name="T8" fmla="*/ 138 w 317"/>
                <a:gd name="T9" fmla="*/ 0 h 243"/>
                <a:gd name="T10" fmla="*/ 180 w 317"/>
                <a:gd name="T11" fmla="*/ 0 h 243"/>
                <a:gd name="T12" fmla="*/ 227 w 317"/>
                <a:gd name="T13" fmla="*/ 186 h 243"/>
                <a:gd name="T14" fmla="*/ 227 w 317"/>
                <a:gd name="T15" fmla="*/ 186 h 243"/>
                <a:gd name="T16" fmla="*/ 275 w 317"/>
                <a:gd name="T17" fmla="*/ 0 h 243"/>
                <a:gd name="T18" fmla="*/ 317 w 317"/>
                <a:gd name="T19" fmla="*/ 0 h 243"/>
                <a:gd name="T20" fmla="*/ 249 w 317"/>
                <a:gd name="T21" fmla="*/ 243 h 243"/>
                <a:gd name="T22" fmla="*/ 206 w 317"/>
                <a:gd name="T23" fmla="*/ 243 h 243"/>
                <a:gd name="T24" fmla="*/ 159 w 317"/>
                <a:gd name="T25" fmla="*/ 59 h 243"/>
                <a:gd name="T26" fmla="*/ 156 w 317"/>
                <a:gd name="T27" fmla="*/ 59 h 243"/>
                <a:gd name="T28" fmla="*/ 107 w 317"/>
                <a:gd name="T29" fmla="*/ 243 h 243"/>
                <a:gd name="T30" fmla="*/ 64 w 317"/>
                <a:gd name="T31" fmla="*/ 243 h 243"/>
                <a:gd name="T32" fmla="*/ 0 w 317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243">
                  <a:moveTo>
                    <a:pt x="0" y="0"/>
                  </a:moveTo>
                  <a:lnTo>
                    <a:pt x="43" y="0"/>
                  </a:lnTo>
                  <a:lnTo>
                    <a:pt x="86" y="186"/>
                  </a:lnTo>
                  <a:lnTo>
                    <a:pt x="88" y="186"/>
                  </a:lnTo>
                  <a:lnTo>
                    <a:pt x="138" y="0"/>
                  </a:lnTo>
                  <a:lnTo>
                    <a:pt x="180" y="0"/>
                  </a:lnTo>
                  <a:lnTo>
                    <a:pt x="227" y="186"/>
                  </a:lnTo>
                  <a:lnTo>
                    <a:pt x="227" y="186"/>
                  </a:lnTo>
                  <a:lnTo>
                    <a:pt x="275" y="0"/>
                  </a:lnTo>
                  <a:lnTo>
                    <a:pt x="317" y="0"/>
                  </a:lnTo>
                  <a:lnTo>
                    <a:pt x="249" y="243"/>
                  </a:lnTo>
                  <a:lnTo>
                    <a:pt x="206" y="243"/>
                  </a:lnTo>
                  <a:lnTo>
                    <a:pt x="159" y="59"/>
                  </a:lnTo>
                  <a:lnTo>
                    <a:pt x="156" y="59"/>
                  </a:lnTo>
                  <a:lnTo>
                    <a:pt x="107" y="243"/>
                  </a:lnTo>
                  <a:lnTo>
                    <a:pt x="64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2"/>
            <p:cNvSpPr>
              <a:spLocks noChangeArrowheads="1"/>
            </p:cNvSpPr>
            <p:nvPr userDrawn="1"/>
          </p:nvSpPr>
          <p:spPr bwMode="gray">
            <a:xfrm>
              <a:off x="-981075" y="3443288"/>
              <a:ext cx="66675" cy="3857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/>
            <p:cNvSpPr>
              <a:spLocks/>
            </p:cNvSpPr>
            <p:nvPr userDrawn="1"/>
          </p:nvSpPr>
          <p:spPr bwMode="gray">
            <a:xfrm>
              <a:off x="-820737" y="3443288"/>
              <a:ext cx="315913" cy="385763"/>
            </a:xfrm>
            <a:custGeom>
              <a:avLst/>
              <a:gdLst>
                <a:gd name="T0" fmla="*/ 0 w 199"/>
                <a:gd name="T1" fmla="*/ 0 h 243"/>
                <a:gd name="T2" fmla="*/ 45 w 199"/>
                <a:gd name="T3" fmla="*/ 0 h 243"/>
                <a:gd name="T4" fmla="*/ 156 w 199"/>
                <a:gd name="T5" fmla="*/ 179 h 243"/>
                <a:gd name="T6" fmla="*/ 156 w 199"/>
                <a:gd name="T7" fmla="*/ 179 h 243"/>
                <a:gd name="T8" fmla="*/ 156 w 199"/>
                <a:gd name="T9" fmla="*/ 0 h 243"/>
                <a:gd name="T10" fmla="*/ 199 w 199"/>
                <a:gd name="T11" fmla="*/ 0 h 243"/>
                <a:gd name="T12" fmla="*/ 199 w 199"/>
                <a:gd name="T13" fmla="*/ 243 h 243"/>
                <a:gd name="T14" fmla="*/ 154 w 199"/>
                <a:gd name="T15" fmla="*/ 243 h 243"/>
                <a:gd name="T16" fmla="*/ 43 w 199"/>
                <a:gd name="T17" fmla="*/ 66 h 243"/>
                <a:gd name="T18" fmla="*/ 40 w 199"/>
                <a:gd name="T19" fmla="*/ 66 h 243"/>
                <a:gd name="T20" fmla="*/ 40 w 199"/>
                <a:gd name="T21" fmla="*/ 243 h 243"/>
                <a:gd name="T22" fmla="*/ 0 w 199"/>
                <a:gd name="T23" fmla="*/ 243 h 243"/>
                <a:gd name="T24" fmla="*/ 0 w 199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43">
                  <a:moveTo>
                    <a:pt x="0" y="0"/>
                  </a:moveTo>
                  <a:lnTo>
                    <a:pt x="45" y="0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199" y="243"/>
                  </a:lnTo>
                  <a:lnTo>
                    <a:pt x="154" y="243"/>
                  </a:lnTo>
                  <a:lnTo>
                    <a:pt x="43" y="66"/>
                  </a:lnTo>
                  <a:lnTo>
                    <a:pt x="40" y="66"/>
                  </a:lnTo>
                  <a:lnTo>
                    <a:pt x="4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3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\INSCALE_aktuelle_Projekte\Wacker\13-0603 Mastererstellung\neue Dateien\POTX\Material\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100" y="1233489"/>
            <a:ext cx="10695600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hteck 14"/>
          <p:cNvSpPr/>
          <p:nvPr userDrawn="1"/>
        </p:nvSpPr>
        <p:spPr bwMode="gray">
          <a:xfrm rot="10800000">
            <a:off x="-1099" y="6828775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 bwMode="gray">
          <a:xfrm rot="10800000" flipV="1">
            <a:off x="-1099" y="1233490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individual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 bwMode="gray">
          <a:xfrm>
            <a:off x="-1588" y="1233488"/>
            <a:ext cx="10694987" cy="567635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792000" anchor="ctr" anchorCtr="0"/>
          <a:lstStyle>
            <a:lvl1pPr algn="ctr">
              <a:defRPr sz="1600" b="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52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651600" y="1543050"/>
            <a:ext cx="9388800" cy="4345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6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6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800" cy="5079600"/>
          </a:xfrm>
        </p:spPr>
        <p:txBody>
          <a:bodyPr lIns="108000" tIns="324000" rIns="108000"/>
          <a:lstStyle>
            <a:lvl1pPr marL="342900" indent="-342900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900" indent="-342900">
              <a:spcBef>
                <a:spcPts val="2000"/>
              </a:spcBef>
              <a:spcAft>
                <a:spcPts val="20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3pPr>
            <a:lvl4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4pPr>
            <a:lvl5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5pPr>
            <a:lvl6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6pPr>
            <a:lvl7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7pPr>
            <a:lvl8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8pPr>
            <a:lvl9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12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799" cy="5079600"/>
          </a:xfrm>
        </p:spPr>
        <p:txBody>
          <a:bodyPr lIns="108000" rIns="108000"/>
          <a:lstStyle>
            <a:lvl1pPr marL="342900" indent="-3429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000" indent="-34290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42000" indent="-339725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3pPr>
            <a:lvl4pPr marL="342000" indent="-3302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4pPr>
            <a:lvl5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5pPr>
            <a:lvl6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6pPr>
            <a:lvl7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7pPr>
            <a:lvl8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8pPr>
            <a:lvl9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2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651600" y="1543050"/>
            <a:ext cx="9388800" cy="4345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75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Gerade Verbindung 15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1711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9917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1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a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491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image" Target="../media/image2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9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34" Type="http://schemas.openxmlformats.org/officeDocument/2006/relationships/slideLayout" Target="../slideLayouts/slideLayout120.xml"/><Relationship Id="rId42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41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37" Type="http://schemas.openxmlformats.org/officeDocument/2006/relationships/slideLayout" Target="../slideLayouts/slideLayout123.xml"/><Relationship Id="rId40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4" Type="http://schemas.openxmlformats.org/officeDocument/2006/relationships/image" Target="../media/image2.jpe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21.xml"/><Relationship Id="rId4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2525127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think-cell Folie" r:id="rId48" imgW="270" imgH="270" progId="TCLayout.ActiveDocument.1">
                  <p:embed/>
                </p:oleObj>
              </mc:Choice>
              <mc:Fallback>
                <p:oleObj name="think-cell Folie" r:id="rId4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52463" y="1544400"/>
            <a:ext cx="9390062" cy="507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endParaRPr lang="en-US" dirty="0" smtClean="0"/>
          </a:p>
          <a:p>
            <a:pPr lvl="0"/>
            <a:endParaRPr lang="en-US" noProof="0" dirty="0" smtClean="0"/>
          </a:p>
        </p:txBody>
      </p:sp>
      <p:cxnSp>
        <p:nvCxnSpPr>
          <p:cNvPr id="42" name="Gerade Verbindung 17"/>
          <p:cNvCxnSpPr/>
          <p:nvPr/>
        </p:nvCxnSpPr>
        <p:spPr bwMode="gray">
          <a:xfrm>
            <a:off x="0" y="1233283"/>
            <a:ext cx="106934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elplatzhalter 47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0" y="6910678"/>
            <a:ext cx="10693400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7500" y="6802678"/>
            <a:ext cx="10058399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 bwMode="gray">
          <a:xfrm flipV="1">
            <a:off x="650082" y="-11129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 bwMode="gray">
          <a:xfrm>
            <a:off x="-144524" y="150682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 bwMode="gray">
          <a:xfrm rot="16200000" flipV="1">
            <a:off x="-58824" y="156109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gray">
          <a:xfrm>
            <a:off x="704411" y="-9237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 bwMode="gray">
          <a:xfrm flipV="1">
            <a:off x="10041660" y="-111298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 bwMode="gray">
          <a:xfrm>
            <a:off x="10095989" y="-923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 bwMode="gray">
          <a:xfrm>
            <a:off x="10718738" y="150374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 bwMode="gray">
          <a:xfrm rot="5400000" flipH="1" flipV="1">
            <a:off x="10757830" y="15588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 bwMode="gray">
          <a:xfrm>
            <a:off x="10718738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 bwMode="gray">
          <a:xfrm rot="5400000" flipH="1" flipV="1">
            <a:off x="10757830" y="657142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 bwMode="gray">
          <a:xfrm>
            <a:off x="-144523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gray">
          <a:xfrm rot="16200000" flipV="1">
            <a:off x="-58823" y="6570236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2"/>
          <p:cNvSpPr txBox="1">
            <a:spLocks/>
          </p:cNvSpPr>
          <p:nvPr/>
        </p:nvSpPr>
        <p:spPr bwMode="gray">
          <a:xfrm>
            <a:off x="1771179" y="7064129"/>
            <a:ext cx="4488305" cy="282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Extender Functionality in Elastomeric Coatings</a:t>
            </a:r>
          </a:p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PNWSCT, October 2018</a:t>
            </a:r>
          </a:p>
        </p:txBody>
      </p:sp>
      <p:grpSp>
        <p:nvGrpSpPr>
          <p:cNvPr id="40" name="Gruppieren 39"/>
          <p:cNvGrpSpPr>
            <a:grpSpLocks noChangeAspect="1"/>
          </p:cNvGrpSpPr>
          <p:nvPr/>
        </p:nvGrpSpPr>
        <p:grpSpPr bwMode="gray">
          <a:xfrm>
            <a:off x="594513" y="7130825"/>
            <a:ext cx="969992" cy="216000"/>
            <a:chOff x="4386264" y="3568700"/>
            <a:chExt cx="1917700" cy="427038"/>
          </a:xfrm>
        </p:grpSpPr>
        <p:sp>
          <p:nvSpPr>
            <p:cNvPr id="41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gray">
            <a:xfrm>
              <a:off x="4413252" y="3595688"/>
              <a:ext cx="1863725" cy="374651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Textfeld 4"/>
          <p:cNvSpPr txBox="1"/>
          <p:nvPr/>
        </p:nvSpPr>
        <p:spPr bwMode="gray">
          <a:xfrm>
            <a:off x="9227127" y="7035800"/>
            <a:ext cx="815398" cy="4254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9947F7F-F7C7-4032-9C31-14581D45EA0C}" type="slidenum">
              <a:rPr lang="en-US" sz="1100" b="1" smtClean="0">
                <a:solidFill>
                  <a:schemeClr val="tx1"/>
                </a:solidFill>
              </a:rPr>
              <a:pPr algn="r"/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9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914" r:id="rId43"/>
    <p:sldLayoutId id="2147483915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95690" rtl="0" eaLnBrk="1" latinLnBrk="0" hangingPunct="1">
        <a:spcBef>
          <a:spcPct val="0"/>
        </a:spcBef>
        <a:buNone/>
        <a:defRPr lang="de-DE" sz="2400" b="1" kern="1200" cap="none" baseline="0" smtClean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95690" rtl="0" eaLnBrk="1" latinLnBrk="0" hangingPunct="1">
        <a:spcBef>
          <a:spcPts val="800"/>
        </a:spcBef>
        <a:spcAft>
          <a:spcPts val="800"/>
        </a:spcAft>
        <a:buFont typeface="Arial" pitchFamily="34" charset="0"/>
        <a:buNone/>
        <a:defRPr sz="2000" b="1" kern="120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95690" rtl="0" eaLnBrk="1" latinLnBrk="0" hangingPunct="1">
        <a:spcBef>
          <a:spcPts val="800"/>
        </a:spcBef>
        <a:spcAft>
          <a:spcPts val="600"/>
        </a:spcAft>
        <a:buClr>
          <a:schemeClr val="accent1"/>
        </a:buClr>
        <a:buFont typeface="Wingdings 3" pitchFamily="18" charset="2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25425" indent="-225425" algn="l" defTabSz="99569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44500" indent="-215900" algn="l" defTabSz="80645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58813" indent="-21113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52463" y="1544400"/>
            <a:ext cx="9390062" cy="507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endParaRPr lang="en-US" dirty="0" smtClean="0"/>
          </a:p>
          <a:p>
            <a:pPr lvl="0"/>
            <a:endParaRPr lang="en-US" noProof="0" dirty="0" smtClean="0"/>
          </a:p>
        </p:txBody>
      </p:sp>
      <p:cxnSp>
        <p:nvCxnSpPr>
          <p:cNvPr id="42" name="Gerade Verbindung 17"/>
          <p:cNvCxnSpPr/>
          <p:nvPr/>
        </p:nvCxnSpPr>
        <p:spPr bwMode="gray">
          <a:xfrm>
            <a:off x="0" y="1233283"/>
            <a:ext cx="106934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elplatzhalter 47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0" y="6910678"/>
            <a:ext cx="10693400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7500" y="6802678"/>
            <a:ext cx="10058399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 bwMode="gray">
          <a:xfrm flipV="1">
            <a:off x="650082" y="-11129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 bwMode="gray">
          <a:xfrm>
            <a:off x="-144524" y="150682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 bwMode="gray">
          <a:xfrm rot="16200000" flipV="1">
            <a:off x="-58824" y="156109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gray">
          <a:xfrm>
            <a:off x="704411" y="-9237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 bwMode="gray">
          <a:xfrm flipV="1">
            <a:off x="10041660" y="-111298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 bwMode="gray">
          <a:xfrm>
            <a:off x="10095989" y="-923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 bwMode="gray">
          <a:xfrm>
            <a:off x="10718738" y="150374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 bwMode="gray">
          <a:xfrm rot="5400000" flipH="1" flipV="1">
            <a:off x="10757830" y="15588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 bwMode="gray">
          <a:xfrm>
            <a:off x="10718738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 bwMode="gray">
          <a:xfrm rot="5400000" flipH="1" flipV="1">
            <a:off x="10757830" y="657142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 bwMode="gray">
          <a:xfrm>
            <a:off x="-144523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gray">
          <a:xfrm rot="16200000" flipV="1">
            <a:off x="-58823" y="6570236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2"/>
          <p:cNvSpPr txBox="1">
            <a:spLocks/>
          </p:cNvSpPr>
          <p:nvPr/>
        </p:nvSpPr>
        <p:spPr bwMode="gray">
          <a:xfrm>
            <a:off x="1771179" y="7140330"/>
            <a:ext cx="4488305" cy="2163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Title of the presentation</a:t>
            </a:r>
          </a:p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Date</a:t>
            </a:r>
          </a:p>
        </p:txBody>
      </p:sp>
      <p:grpSp>
        <p:nvGrpSpPr>
          <p:cNvPr id="40" name="Gruppieren 39"/>
          <p:cNvGrpSpPr>
            <a:grpSpLocks noChangeAspect="1"/>
          </p:cNvGrpSpPr>
          <p:nvPr/>
        </p:nvGrpSpPr>
        <p:grpSpPr bwMode="gray">
          <a:xfrm>
            <a:off x="594513" y="7130825"/>
            <a:ext cx="969992" cy="216000"/>
            <a:chOff x="4386264" y="3568700"/>
            <a:chExt cx="1917700" cy="427038"/>
          </a:xfrm>
        </p:grpSpPr>
        <p:sp>
          <p:nvSpPr>
            <p:cNvPr id="41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gray">
            <a:xfrm>
              <a:off x="4413252" y="3595688"/>
              <a:ext cx="1863725" cy="374651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Textfeld 4"/>
          <p:cNvSpPr txBox="1"/>
          <p:nvPr/>
        </p:nvSpPr>
        <p:spPr bwMode="gray">
          <a:xfrm>
            <a:off x="9227127" y="7035800"/>
            <a:ext cx="815398" cy="4254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9947F7F-F7C7-4032-9C31-14581D45EA0C}" type="slidenum">
              <a:rPr lang="en-US" sz="1100" b="1" smtClean="0">
                <a:solidFill>
                  <a:schemeClr val="tx1"/>
                </a:solidFill>
              </a:rPr>
              <a:pPr algn="r"/>
              <a:t>‹#›</a:t>
            </a:fld>
            <a:r>
              <a:rPr lang="en-US" sz="1100" b="1" dirty="0" smtClean="0">
                <a:solidFill>
                  <a:schemeClr val="tx1"/>
                </a:solidFill>
              </a:rPr>
              <a:t> of xx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0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91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  <p:sldLayoutId id="2147483827" r:id="rId39"/>
    <p:sldLayoutId id="2147483828" r:id="rId40"/>
    <p:sldLayoutId id="2147483829" r:id="rId41"/>
    <p:sldLayoutId id="2147483830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95690" rtl="0" eaLnBrk="1" latinLnBrk="0" hangingPunct="1">
        <a:spcBef>
          <a:spcPct val="0"/>
        </a:spcBef>
        <a:buNone/>
        <a:defRPr lang="de-DE" sz="2400" b="1" kern="1200" cap="none" baseline="0" smtClean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95690" rtl="0" eaLnBrk="1" latinLnBrk="0" hangingPunct="1">
        <a:spcBef>
          <a:spcPts val="800"/>
        </a:spcBef>
        <a:spcAft>
          <a:spcPts val="800"/>
        </a:spcAft>
        <a:buFont typeface="Arial" pitchFamily="34" charset="0"/>
        <a:buNone/>
        <a:defRPr sz="2000" b="1" kern="120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95690" rtl="0" eaLnBrk="1" latinLnBrk="0" hangingPunct="1">
        <a:spcBef>
          <a:spcPts val="800"/>
        </a:spcBef>
        <a:spcAft>
          <a:spcPts val="600"/>
        </a:spcAft>
        <a:buClr>
          <a:schemeClr val="accent1"/>
        </a:buClr>
        <a:buFont typeface="Wingdings 3" pitchFamily="18" charset="2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25425" indent="-225425" algn="l" defTabSz="99569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44500" indent="-215900" algn="l" defTabSz="80645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58813" indent="-21113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52463" y="1544400"/>
            <a:ext cx="9390062" cy="507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endParaRPr lang="en-US" dirty="0" smtClean="0"/>
          </a:p>
          <a:p>
            <a:pPr lvl="0"/>
            <a:endParaRPr lang="en-US" noProof="0" dirty="0" smtClean="0"/>
          </a:p>
        </p:txBody>
      </p:sp>
      <p:cxnSp>
        <p:nvCxnSpPr>
          <p:cNvPr id="42" name="Gerade Verbindung 17"/>
          <p:cNvCxnSpPr/>
          <p:nvPr/>
        </p:nvCxnSpPr>
        <p:spPr bwMode="gray">
          <a:xfrm>
            <a:off x="0" y="1233283"/>
            <a:ext cx="106934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elplatzhalter 47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0" y="6910678"/>
            <a:ext cx="10693400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7500" y="6802678"/>
            <a:ext cx="10058399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 bwMode="gray">
          <a:xfrm flipV="1">
            <a:off x="650082" y="-11129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 bwMode="gray">
          <a:xfrm>
            <a:off x="-144524" y="150682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 bwMode="gray">
          <a:xfrm rot="16200000" flipV="1">
            <a:off x="-58824" y="156109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gray">
          <a:xfrm>
            <a:off x="704411" y="-9237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 bwMode="gray">
          <a:xfrm flipV="1">
            <a:off x="10041660" y="-111298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 bwMode="gray">
          <a:xfrm>
            <a:off x="10095989" y="-923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 bwMode="gray">
          <a:xfrm>
            <a:off x="10718738" y="150374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 bwMode="gray">
          <a:xfrm rot="5400000" flipH="1" flipV="1">
            <a:off x="10757830" y="15588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 bwMode="gray">
          <a:xfrm>
            <a:off x="10718738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 bwMode="gray">
          <a:xfrm rot="5400000" flipH="1" flipV="1">
            <a:off x="10757830" y="657142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 bwMode="gray">
          <a:xfrm>
            <a:off x="-144523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gray">
          <a:xfrm rot="16200000" flipV="1">
            <a:off x="-58823" y="6570236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2"/>
          <p:cNvSpPr txBox="1">
            <a:spLocks/>
          </p:cNvSpPr>
          <p:nvPr/>
        </p:nvSpPr>
        <p:spPr bwMode="gray">
          <a:xfrm>
            <a:off x="1234440" y="7141464"/>
            <a:ext cx="4488305" cy="2163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Title of the presentation</a:t>
            </a:r>
          </a:p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Date</a:t>
            </a:r>
          </a:p>
        </p:txBody>
      </p:sp>
      <p:sp>
        <p:nvSpPr>
          <p:cNvPr id="5" name="Textfeld 4"/>
          <p:cNvSpPr txBox="1"/>
          <p:nvPr/>
        </p:nvSpPr>
        <p:spPr bwMode="gray">
          <a:xfrm>
            <a:off x="9227127" y="7035800"/>
            <a:ext cx="815398" cy="4254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9947F7F-F7C7-4032-9C31-14581D45EA0C}" type="slidenum">
              <a:rPr lang="en-US" sz="1100" b="1" smtClean="0">
                <a:solidFill>
                  <a:schemeClr val="tx1"/>
                </a:solidFill>
              </a:rPr>
              <a:pPr algn="r"/>
              <a:t>‹#›</a:t>
            </a:fld>
            <a:r>
              <a:rPr lang="en-US" sz="1100" b="1" dirty="0" smtClean="0">
                <a:solidFill>
                  <a:schemeClr val="tx1"/>
                </a:solidFill>
              </a:rPr>
              <a:t> of xx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 bwMode="gray">
          <a:xfrm>
            <a:off x="650082" y="7070248"/>
            <a:ext cx="329627" cy="340338"/>
            <a:chOff x="-2654300" y="1609725"/>
            <a:chExt cx="2149476" cy="2219326"/>
          </a:xfrm>
        </p:grpSpPr>
        <p:sp>
          <p:nvSpPr>
            <p:cNvPr id="36" name="Freeform 6"/>
            <p:cNvSpPr>
              <a:spLocks/>
            </p:cNvSpPr>
            <p:nvPr userDrawn="1"/>
          </p:nvSpPr>
          <p:spPr bwMode="gray">
            <a:xfrm>
              <a:off x="-1635125" y="1965325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 noEditPoints="1"/>
            </p:cNvSpPr>
            <p:nvPr userDrawn="1"/>
          </p:nvSpPr>
          <p:spPr bwMode="gray">
            <a:xfrm>
              <a:off x="-2654300" y="1609725"/>
              <a:ext cx="1766888" cy="1604963"/>
            </a:xfrm>
            <a:custGeom>
              <a:avLst/>
              <a:gdLst>
                <a:gd name="T0" fmla="*/ 0 w 471"/>
                <a:gd name="T1" fmla="*/ 29 h 428"/>
                <a:gd name="T2" fmla="*/ 0 w 471"/>
                <a:gd name="T3" fmla="*/ 428 h 428"/>
                <a:gd name="T4" fmla="*/ 257 w 471"/>
                <a:gd name="T5" fmla="*/ 428 h 428"/>
                <a:gd name="T6" fmla="*/ 471 w 471"/>
                <a:gd name="T7" fmla="*/ 214 h 428"/>
                <a:gd name="T8" fmla="*/ 257 w 471"/>
                <a:gd name="T9" fmla="*/ 0 h 428"/>
                <a:gd name="T10" fmla="*/ 16 w 471"/>
                <a:gd name="T11" fmla="*/ 0 h 428"/>
                <a:gd name="T12" fmla="*/ 269 w 471"/>
                <a:gd name="T13" fmla="*/ 141 h 428"/>
                <a:gd name="T14" fmla="*/ 312 w 471"/>
                <a:gd name="T15" fmla="*/ 218 h 428"/>
                <a:gd name="T16" fmla="*/ 221 w 471"/>
                <a:gd name="T17" fmla="*/ 309 h 428"/>
                <a:gd name="T18" fmla="*/ 131 w 471"/>
                <a:gd name="T19" fmla="*/ 219 h 428"/>
                <a:gd name="T20" fmla="*/ 131 w 471"/>
                <a:gd name="T21" fmla="*/ 218 h 428"/>
                <a:gd name="T22" fmla="*/ 143 w 471"/>
                <a:gd name="T23" fmla="*/ 173 h 428"/>
                <a:gd name="T24" fmla="*/ 257 w 471"/>
                <a:gd name="T25" fmla="*/ 386 h 428"/>
                <a:gd name="T26" fmla="*/ 41 w 471"/>
                <a:gd name="T27" fmla="*/ 386 h 428"/>
                <a:gd name="T28" fmla="*/ 41 w 471"/>
                <a:gd name="T29" fmla="*/ 127 h 428"/>
                <a:gd name="T30" fmla="*/ 94 w 471"/>
                <a:gd name="T31" fmla="*/ 182 h 428"/>
                <a:gd name="T32" fmla="*/ 88 w 471"/>
                <a:gd name="T33" fmla="*/ 218 h 428"/>
                <a:gd name="T34" fmla="*/ 221 w 471"/>
                <a:gd name="T35" fmla="*/ 351 h 428"/>
                <a:gd name="T36" fmla="*/ 354 w 471"/>
                <a:gd name="T37" fmla="*/ 218 h 428"/>
                <a:gd name="T38" fmla="*/ 272 w 471"/>
                <a:gd name="T39" fmla="*/ 95 h 428"/>
                <a:gd name="T40" fmla="*/ 272 w 471"/>
                <a:gd name="T41" fmla="*/ 95 h 428"/>
                <a:gd name="T42" fmla="*/ 168 w 471"/>
                <a:gd name="T43" fmla="*/ 41 h 428"/>
                <a:gd name="T44" fmla="*/ 257 w 471"/>
                <a:gd name="T45" fmla="*/ 41 h 428"/>
                <a:gd name="T46" fmla="*/ 430 w 471"/>
                <a:gd name="T47" fmla="*/ 214 h 428"/>
                <a:gd name="T48" fmla="*/ 257 w 471"/>
                <a:gd name="T49" fmla="*/ 38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1" h="428">
                  <a:moveTo>
                    <a:pt x="0" y="29"/>
                  </a:moveTo>
                  <a:cubicBezTo>
                    <a:pt x="0" y="428"/>
                    <a:pt x="0" y="428"/>
                    <a:pt x="0" y="428"/>
                  </a:cubicBezTo>
                  <a:cubicBezTo>
                    <a:pt x="0" y="428"/>
                    <a:pt x="235" y="428"/>
                    <a:pt x="257" y="428"/>
                  </a:cubicBezTo>
                  <a:cubicBezTo>
                    <a:pt x="375" y="428"/>
                    <a:pt x="471" y="332"/>
                    <a:pt x="471" y="214"/>
                  </a:cubicBezTo>
                  <a:cubicBezTo>
                    <a:pt x="471" y="95"/>
                    <a:pt x="375" y="0"/>
                    <a:pt x="25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253" y="131"/>
                    <a:pt x="269" y="141"/>
                  </a:cubicBezTo>
                  <a:cubicBezTo>
                    <a:pt x="294" y="157"/>
                    <a:pt x="312" y="186"/>
                    <a:pt x="312" y="218"/>
                  </a:cubicBezTo>
                  <a:cubicBezTo>
                    <a:pt x="312" y="268"/>
                    <a:pt x="271" y="309"/>
                    <a:pt x="221" y="309"/>
                  </a:cubicBezTo>
                  <a:cubicBezTo>
                    <a:pt x="172" y="309"/>
                    <a:pt x="131" y="269"/>
                    <a:pt x="131" y="219"/>
                  </a:cubicBezTo>
                  <a:cubicBezTo>
                    <a:pt x="131" y="219"/>
                    <a:pt x="131" y="219"/>
                    <a:pt x="131" y="218"/>
                  </a:cubicBezTo>
                  <a:cubicBezTo>
                    <a:pt x="131" y="202"/>
                    <a:pt x="135" y="186"/>
                    <a:pt x="143" y="173"/>
                  </a:cubicBezTo>
                  <a:moveTo>
                    <a:pt x="257" y="386"/>
                  </a:moveTo>
                  <a:cubicBezTo>
                    <a:pt x="257" y="386"/>
                    <a:pt x="100" y="386"/>
                    <a:pt x="41" y="38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0" y="194"/>
                    <a:pt x="88" y="206"/>
                    <a:pt x="88" y="218"/>
                  </a:cubicBezTo>
                  <a:cubicBezTo>
                    <a:pt x="88" y="292"/>
                    <a:pt x="148" y="351"/>
                    <a:pt x="221" y="351"/>
                  </a:cubicBezTo>
                  <a:cubicBezTo>
                    <a:pt x="295" y="351"/>
                    <a:pt x="354" y="292"/>
                    <a:pt x="354" y="218"/>
                  </a:cubicBezTo>
                  <a:cubicBezTo>
                    <a:pt x="354" y="163"/>
                    <a:pt x="331" y="124"/>
                    <a:pt x="272" y="95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216" y="41"/>
                    <a:pt x="257" y="41"/>
                    <a:pt x="257" y="41"/>
                  </a:cubicBezTo>
                  <a:cubicBezTo>
                    <a:pt x="352" y="41"/>
                    <a:pt x="430" y="119"/>
                    <a:pt x="430" y="214"/>
                  </a:cubicBezTo>
                  <a:cubicBezTo>
                    <a:pt x="430" y="309"/>
                    <a:pt x="352" y="386"/>
                    <a:pt x="257" y="386"/>
                  </a:cubicBezTo>
                  <a:close/>
                </a:path>
              </a:pathLst>
            </a:custGeom>
            <a:solidFill>
              <a:srgbClr val="009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 noEditPoints="1"/>
            </p:cNvSpPr>
            <p:nvPr userDrawn="1"/>
          </p:nvSpPr>
          <p:spPr bwMode="gray">
            <a:xfrm>
              <a:off x="-2651125" y="3443288"/>
              <a:ext cx="330200" cy="385763"/>
            </a:xfrm>
            <a:custGeom>
              <a:avLst/>
              <a:gdLst>
                <a:gd name="T0" fmla="*/ 0 w 88"/>
                <a:gd name="T1" fmla="*/ 0 h 103"/>
                <a:gd name="T2" fmla="*/ 43 w 88"/>
                <a:gd name="T3" fmla="*/ 0 h 103"/>
                <a:gd name="T4" fmla="*/ 88 w 88"/>
                <a:gd name="T5" fmla="*/ 52 h 103"/>
                <a:gd name="T6" fmla="*/ 43 w 88"/>
                <a:gd name="T7" fmla="*/ 103 h 103"/>
                <a:gd name="T8" fmla="*/ 0 w 88"/>
                <a:gd name="T9" fmla="*/ 103 h 103"/>
                <a:gd name="T10" fmla="*/ 0 w 88"/>
                <a:gd name="T11" fmla="*/ 0 h 103"/>
                <a:gd name="T12" fmla="*/ 18 w 88"/>
                <a:gd name="T13" fmla="*/ 88 h 103"/>
                <a:gd name="T14" fmla="*/ 36 w 88"/>
                <a:gd name="T15" fmla="*/ 88 h 103"/>
                <a:gd name="T16" fmla="*/ 70 w 88"/>
                <a:gd name="T17" fmla="*/ 52 h 103"/>
                <a:gd name="T18" fmla="*/ 36 w 88"/>
                <a:gd name="T19" fmla="*/ 15 h 103"/>
                <a:gd name="T20" fmla="*/ 18 w 88"/>
                <a:gd name="T21" fmla="*/ 15 h 103"/>
                <a:gd name="T22" fmla="*/ 18 w 88"/>
                <a:gd name="T23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03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8" y="23"/>
                    <a:pt x="88" y="52"/>
                  </a:cubicBezTo>
                  <a:cubicBezTo>
                    <a:pt x="88" y="80"/>
                    <a:pt x="74" y="103"/>
                    <a:pt x="43" y="10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0" y="0"/>
                  </a:lnTo>
                  <a:close/>
                  <a:moveTo>
                    <a:pt x="18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64" y="88"/>
                    <a:pt x="70" y="72"/>
                    <a:pt x="70" y="52"/>
                  </a:cubicBezTo>
                  <a:cubicBezTo>
                    <a:pt x="70" y="31"/>
                    <a:pt x="64" y="15"/>
                    <a:pt x="36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18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 noEditPoints="1"/>
            </p:cNvSpPr>
            <p:nvPr userDrawn="1"/>
          </p:nvSpPr>
          <p:spPr bwMode="gray">
            <a:xfrm>
              <a:off x="-2246312" y="3443288"/>
              <a:ext cx="322263" cy="385763"/>
            </a:xfrm>
            <a:custGeom>
              <a:avLst/>
              <a:gdLst>
                <a:gd name="T0" fmla="*/ 0 w 86"/>
                <a:gd name="T1" fmla="*/ 0 h 103"/>
                <a:gd name="T2" fmla="*/ 49 w 86"/>
                <a:gd name="T3" fmla="*/ 0 h 103"/>
                <a:gd name="T4" fmla="*/ 83 w 86"/>
                <a:gd name="T5" fmla="*/ 28 h 103"/>
                <a:gd name="T6" fmla="*/ 66 w 86"/>
                <a:gd name="T7" fmla="*/ 54 h 103"/>
                <a:gd name="T8" fmla="*/ 66 w 86"/>
                <a:gd name="T9" fmla="*/ 54 h 103"/>
                <a:gd name="T10" fmla="*/ 81 w 86"/>
                <a:gd name="T11" fmla="*/ 76 h 103"/>
                <a:gd name="T12" fmla="*/ 86 w 86"/>
                <a:gd name="T13" fmla="*/ 103 h 103"/>
                <a:gd name="T14" fmla="*/ 67 w 86"/>
                <a:gd name="T15" fmla="*/ 103 h 103"/>
                <a:gd name="T16" fmla="*/ 64 w 86"/>
                <a:gd name="T17" fmla="*/ 88 h 103"/>
                <a:gd name="T18" fmla="*/ 44 w 86"/>
                <a:gd name="T19" fmla="*/ 61 h 103"/>
                <a:gd name="T20" fmla="*/ 18 w 86"/>
                <a:gd name="T21" fmla="*/ 61 h 103"/>
                <a:gd name="T22" fmla="*/ 18 w 86"/>
                <a:gd name="T23" fmla="*/ 103 h 103"/>
                <a:gd name="T24" fmla="*/ 0 w 86"/>
                <a:gd name="T25" fmla="*/ 103 h 103"/>
                <a:gd name="T26" fmla="*/ 0 w 86"/>
                <a:gd name="T27" fmla="*/ 0 h 103"/>
                <a:gd name="T28" fmla="*/ 18 w 86"/>
                <a:gd name="T29" fmla="*/ 47 h 103"/>
                <a:gd name="T30" fmla="*/ 47 w 86"/>
                <a:gd name="T31" fmla="*/ 47 h 103"/>
                <a:gd name="T32" fmla="*/ 65 w 86"/>
                <a:gd name="T33" fmla="*/ 31 h 103"/>
                <a:gd name="T34" fmla="*/ 47 w 86"/>
                <a:gd name="T35" fmla="*/ 15 h 103"/>
                <a:gd name="T36" fmla="*/ 18 w 86"/>
                <a:gd name="T37" fmla="*/ 15 h 103"/>
                <a:gd name="T38" fmla="*/ 18 w 86"/>
                <a:gd name="T39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103">
                  <a:moveTo>
                    <a:pt x="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71" y="0"/>
                    <a:pt x="83" y="11"/>
                    <a:pt x="83" y="28"/>
                  </a:cubicBezTo>
                  <a:cubicBezTo>
                    <a:pt x="83" y="48"/>
                    <a:pt x="69" y="53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72" y="55"/>
                    <a:pt x="81" y="60"/>
                    <a:pt x="81" y="76"/>
                  </a:cubicBezTo>
                  <a:cubicBezTo>
                    <a:pt x="81" y="88"/>
                    <a:pt x="83" y="99"/>
                    <a:pt x="86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4" y="99"/>
                    <a:pt x="64" y="93"/>
                    <a:pt x="64" y="88"/>
                  </a:cubicBezTo>
                  <a:cubicBezTo>
                    <a:pt x="64" y="69"/>
                    <a:pt x="61" y="61"/>
                    <a:pt x="44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0" y="0"/>
                  </a:lnTo>
                  <a:close/>
                  <a:moveTo>
                    <a:pt x="18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58" y="47"/>
                    <a:pt x="65" y="42"/>
                    <a:pt x="65" y="31"/>
                  </a:cubicBezTo>
                  <a:cubicBezTo>
                    <a:pt x="65" y="18"/>
                    <a:pt x="56" y="15"/>
                    <a:pt x="47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 noEditPoints="1"/>
            </p:cNvSpPr>
            <p:nvPr userDrawn="1"/>
          </p:nvSpPr>
          <p:spPr bwMode="gray">
            <a:xfrm>
              <a:off x="-1897062" y="3443288"/>
              <a:ext cx="368300" cy="385763"/>
            </a:xfrm>
            <a:custGeom>
              <a:avLst/>
              <a:gdLst>
                <a:gd name="T0" fmla="*/ 92 w 232"/>
                <a:gd name="T1" fmla="*/ 0 h 243"/>
                <a:gd name="T2" fmla="*/ 137 w 232"/>
                <a:gd name="T3" fmla="*/ 0 h 243"/>
                <a:gd name="T4" fmla="*/ 232 w 232"/>
                <a:gd name="T5" fmla="*/ 243 h 243"/>
                <a:gd name="T6" fmla="*/ 184 w 232"/>
                <a:gd name="T7" fmla="*/ 243 h 243"/>
                <a:gd name="T8" fmla="*/ 163 w 232"/>
                <a:gd name="T9" fmla="*/ 179 h 243"/>
                <a:gd name="T10" fmla="*/ 66 w 232"/>
                <a:gd name="T11" fmla="*/ 179 h 243"/>
                <a:gd name="T12" fmla="*/ 43 w 232"/>
                <a:gd name="T13" fmla="*/ 243 h 243"/>
                <a:gd name="T14" fmla="*/ 0 w 232"/>
                <a:gd name="T15" fmla="*/ 243 h 243"/>
                <a:gd name="T16" fmla="*/ 92 w 232"/>
                <a:gd name="T17" fmla="*/ 0 h 243"/>
                <a:gd name="T18" fmla="*/ 78 w 232"/>
                <a:gd name="T19" fmla="*/ 146 h 243"/>
                <a:gd name="T20" fmla="*/ 151 w 232"/>
                <a:gd name="T21" fmla="*/ 146 h 243"/>
                <a:gd name="T22" fmla="*/ 116 w 232"/>
                <a:gd name="T23" fmla="*/ 42 h 243"/>
                <a:gd name="T24" fmla="*/ 113 w 232"/>
                <a:gd name="T25" fmla="*/ 42 h 243"/>
                <a:gd name="T26" fmla="*/ 78 w 232"/>
                <a:gd name="T27" fmla="*/ 1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243">
                  <a:moveTo>
                    <a:pt x="92" y="0"/>
                  </a:moveTo>
                  <a:lnTo>
                    <a:pt x="137" y="0"/>
                  </a:lnTo>
                  <a:lnTo>
                    <a:pt x="232" y="243"/>
                  </a:lnTo>
                  <a:lnTo>
                    <a:pt x="184" y="243"/>
                  </a:lnTo>
                  <a:lnTo>
                    <a:pt x="163" y="179"/>
                  </a:lnTo>
                  <a:lnTo>
                    <a:pt x="66" y="179"/>
                  </a:lnTo>
                  <a:lnTo>
                    <a:pt x="43" y="243"/>
                  </a:lnTo>
                  <a:lnTo>
                    <a:pt x="0" y="243"/>
                  </a:lnTo>
                  <a:lnTo>
                    <a:pt x="92" y="0"/>
                  </a:lnTo>
                  <a:close/>
                  <a:moveTo>
                    <a:pt x="78" y="146"/>
                  </a:moveTo>
                  <a:lnTo>
                    <a:pt x="151" y="146"/>
                  </a:lnTo>
                  <a:lnTo>
                    <a:pt x="116" y="42"/>
                  </a:lnTo>
                  <a:lnTo>
                    <a:pt x="113" y="42"/>
                  </a:lnTo>
                  <a:lnTo>
                    <a:pt x="78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 userDrawn="1"/>
          </p:nvSpPr>
          <p:spPr bwMode="gray">
            <a:xfrm>
              <a:off x="-1541462" y="3443288"/>
              <a:ext cx="503238" cy="385763"/>
            </a:xfrm>
            <a:custGeom>
              <a:avLst/>
              <a:gdLst>
                <a:gd name="T0" fmla="*/ 0 w 317"/>
                <a:gd name="T1" fmla="*/ 0 h 243"/>
                <a:gd name="T2" fmla="*/ 43 w 317"/>
                <a:gd name="T3" fmla="*/ 0 h 243"/>
                <a:gd name="T4" fmla="*/ 86 w 317"/>
                <a:gd name="T5" fmla="*/ 186 h 243"/>
                <a:gd name="T6" fmla="*/ 88 w 317"/>
                <a:gd name="T7" fmla="*/ 186 h 243"/>
                <a:gd name="T8" fmla="*/ 138 w 317"/>
                <a:gd name="T9" fmla="*/ 0 h 243"/>
                <a:gd name="T10" fmla="*/ 180 w 317"/>
                <a:gd name="T11" fmla="*/ 0 h 243"/>
                <a:gd name="T12" fmla="*/ 227 w 317"/>
                <a:gd name="T13" fmla="*/ 186 h 243"/>
                <a:gd name="T14" fmla="*/ 227 w 317"/>
                <a:gd name="T15" fmla="*/ 186 h 243"/>
                <a:gd name="T16" fmla="*/ 275 w 317"/>
                <a:gd name="T17" fmla="*/ 0 h 243"/>
                <a:gd name="T18" fmla="*/ 317 w 317"/>
                <a:gd name="T19" fmla="*/ 0 h 243"/>
                <a:gd name="T20" fmla="*/ 249 w 317"/>
                <a:gd name="T21" fmla="*/ 243 h 243"/>
                <a:gd name="T22" fmla="*/ 206 w 317"/>
                <a:gd name="T23" fmla="*/ 243 h 243"/>
                <a:gd name="T24" fmla="*/ 159 w 317"/>
                <a:gd name="T25" fmla="*/ 59 h 243"/>
                <a:gd name="T26" fmla="*/ 156 w 317"/>
                <a:gd name="T27" fmla="*/ 59 h 243"/>
                <a:gd name="T28" fmla="*/ 107 w 317"/>
                <a:gd name="T29" fmla="*/ 243 h 243"/>
                <a:gd name="T30" fmla="*/ 64 w 317"/>
                <a:gd name="T31" fmla="*/ 243 h 243"/>
                <a:gd name="T32" fmla="*/ 0 w 317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243">
                  <a:moveTo>
                    <a:pt x="0" y="0"/>
                  </a:moveTo>
                  <a:lnTo>
                    <a:pt x="43" y="0"/>
                  </a:lnTo>
                  <a:lnTo>
                    <a:pt x="86" y="186"/>
                  </a:lnTo>
                  <a:lnTo>
                    <a:pt x="88" y="186"/>
                  </a:lnTo>
                  <a:lnTo>
                    <a:pt x="138" y="0"/>
                  </a:lnTo>
                  <a:lnTo>
                    <a:pt x="180" y="0"/>
                  </a:lnTo>
                  <a:lnTo>
                    <a:pt x="227" y="186"/>
                  </a:lnTo>
                  <a:lnTo>
                    <a:pt x="227" y="186"/>
                  </a:lnTo>
                  <a:lnTo>
                    <a:pt x="275" y="0"/>
                  </a:lnTo>
                  <a:lnTo>
                    <a:pt x="317" y="0"/>
                  </a:lnTo>
                  <a:lnTo>
                    <a:pt x="249" y="243"/>
                  </a:lnTo>
                  <a:lnTo>
                    <a:pt x="206" y="243"/>
                  </a:lnTo>
                  <a:lnTo>
                    <a:pt x="159" y="59"/>
                  </a:lnTo>
                  <a:lnTo>
                    <a:pt x="156" y="59"/>
                  </a:lnTo>
                  <a:lnTo>
                    <a:pt x="107" y="243"/>
                  </a:lnTo>
                  <a:lnTo>
                    <a:pt x="64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2"/>
            <p:cNvSpPr>
              <a:spLocks noChangeArrowheads="1"/>
            </p:cNvSpPr>
            <p:nvPr userDrawn="1"/>
          </p:nvSpPr>
          <p:spPr bwMode="gray">
            <a:xfrm>
              <a:off x="-981075" y="3443288"/>
              <a:ext cx="66675" cy="3857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 userDrawn="1"/>
          </p:nvSpPr>
          <p:spPr bwMode="gray">
            <a:xfrm>
              <a:off x="-820737" y="3443288"/>
              <a:ext cx="315913" cy="385763"/>
            </a:xfrm>
            <a:custGeom>
              <a:avLst/>
              <a:gdLst>
                <a:gd name="T0" fmla="*/ 0 w 199"/>
                <a:gd name="T1" fmla="*/ 0 h 243"/>
                <a:gd name="T2" fmla="*/ 45 w 199"/>
                <a:gd name="T3" fmla="*/ 0 h 243"/>
                <a:gd name="T4" fmla="*/ 156 w 199"/>
                <a:gd name="T5" fmla="*/ 179 h 243"/>
                <a:gd name="T6" fmla="*/ 156 w 199"/>
                <a:gd name="T7" fmla="*/ 179 h 243"/>
                <a:gd name="T8" fmla="*/ 156 w 199"/>
                <a:gd name="T9" fmla="*/ 0 h 243"/>
                <a:gd name="T10" fmla="*/ 199 w 199"/>
                <a:gd name="T11" fmla="*/ 0 h 243"/>
                <a:gd name="T12" fmla="*/ 199 w 199"/>
                <a:gd name="T13" fmla="*/ 243 h 243"/>
                <a:gd name="T14" fmla="*/ 154 w 199"/>
                <a:gd name="T15" fmla="*/ 243 h 243"/>
                <a:gd name="T16" fmla="*/ 43 w 199"/>
                <a:gd name="T17" fmla="*/ 66 h 243"/>
                <a:gd name="T18" fmla="*/ 40 w 199"/>
                <a:gd name="T19" fmla="*/ 66 h 243"/>
                <a:gd name="T20" fmla="*/ 40 w 199"/>
                <a:gd name="T21" fmla="*/ 243 h 243"/>
                <a:gd name="T22" fmla="*/ 0 w 199"/>
                <a:gd name="T23" fmla="*/ 243 h 243"/>
                <a:gd name="T24" fmla="*/ 0 w 199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43">
                  <a:moveTo>
                    <a:pt x="0" y="0"/>
                  </a:moveTo>
                  <a:lnTo>
                    <a:pt x="45" y="0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199" y="243"/>
                  </a:lnTo>
                  <a:lnTo>
                    <a:pt x="154" y="243"/>
                  </a:lnTo>
                  <a:lnTo>
                    <a:pt x="43" y="66"/>
                  </a:lnTo>
                  <a:lnTo>
                    <a:pt x="40" y="66"/>
                  </a:lnTo>
                  <a:lnTo>
                    <a:pt x="40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86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912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64" r:id="rId33"/>
    <p:sldLayoutId id="2147483865" r:id="rId34"/>
    <p:sldLayoutId id="2147483866" r:id="rId35"/>
    <p:sldLayoutId id="2147483867" r:id="rId36"/>
    <p:sldLayoutId id="2147483868" r:id="rId37"/>
    <p:sldLayoutId id="2147483869" r:id="rId38"/>
    <p:sldLayoutId id="2147483870" r:id="rId39"/>
    <p:sldLayoutId id="2147483871" r:id="rId40"/>
    <p:sldLayoutId id="2147483872" r:id="rId41"/>
    <p:sldLayoutId id="2147483873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95690" rtl="0" eaLnBrk="1" latinLnBrk="0" hangingPunct="1">
        <a:spcBef>
          <a:spcPct val="0"/>
        </a:spcBef>
        <a:buNone/>
        <a:defRPr lang="de-DE" sz="2400" b="1" kern="1200" cap="none" baseline="0" smtClean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95690" rtl="0" eaLnBrk="1" latinLnBrk="0" hangingPunct="1">
        <a:spcBef>
          <a:spcPts val="800"/>
        </a:spcBef>
        <a:spcAft>
          <a:spcPts val="800"/>
        </a:spcAft>
        <a:buFont typeface="Arial" pitchFamily="34" charset="0"/>
        <a:buNone/>
        <a:defRPr sz="2000" b="1" kern="120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95690" rtl="0" eaLnBrk="1" latinLnBrk="0" hangingPunct="1">
        <a:spcBef>
          <a:spcPts val="800"/>
        </a:spcBef>
        <a:spcAft>
          <a:spcPts val="600"/>
        </a:spcAft>
        <a:buClr>
          <a:schemeClr val="accent1"/>
        </a:buClr>
        <a:buFont typeface="Wingdings 3" pitchFamily="18" charset="2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25425" indent="-225425" algn="l" defTabSz="99569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44500" indent="-215900" algn="l" defTabSz="80645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58813" indent="-21113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 smtClean="0"/>
              <a:t>Extender Functionality in Elastomeric Coatings</a:t>
            </a:r>
            <a:endParaRPr lang="en-US" dirty="0"/>
          </a:p>
        </p:txBody>
      </p:sp>
      <p:sp>
        <p:nvSpPr>
          <p:cNvPr id="26" name="Untertitel 25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 smtClean="0"/>
              <a:t>PNWSCT Coatings Fest,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for Evaluating Tensile and Elongation </a:t>
            </a:r>
            <a:endParaRPr lang="de-DE" dirty="0"/>
          </a:p>
        </p:txBody>
      </p:sp>
      <p:sp>
        <p:nvSpPr>
          <p:cNvPr id="6" name="Half Frame 5"/>
          <p:cNvSpPr/>
          <p:nvPr/>
        </p:nvSpPr>
        <p:spPr>
          <a:xfrm rot="16200000">
            <a:off x="1190570" y="2479162"/>
            <a:ext cx="3321132" cy="3620863"/>
          </a:xfrm>
          <a:prstGeom prst="halfFrame">
            <a:avLst>
              <a:gd name="adj1" fmla="val 845"/>
              <a:gd name="adj2" fmla="val 108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" name="Freeform 8"/>
          <p:cNvSpPr/>
          <p:nvPr/>
        </p:nvSpPr>
        <p:spPr>
          <a:xfrm>
            <a:off x="1073754" y="3504421"/>
            <a:ext cx="3470684" cy="2401677"/>
          </a:xfrm>
          <a:custGeom>
            <a:avLst/>
            <a:gdLst>
              <a:gd name="connsiteX0" fmla="*/ 0 w 5695746"/>
              <a:gd name="connsiteY0" fmla="*/ 2390660 h 2401677"/>
              <a:gd name="connsiteX1" fmla="*/ 77118 w 5695746"/>
              <a:gd name="connsiteY1" fmla="*/ 2379643 h 2401677"/>
              <a:gd name="connsiteX2" fmla="*/ 143219 w 5695746"/>
              <a:gd name="connsiteY2" fmla="*/ 2346592 h 2401677"/>
              <a:gd name="connsiteX3" fmla="*/ 187287 w 5695746"/>
              <a:gd name="connsiteY3" fmla="*/ 2324559 h 2401677"/>
              <a:gd name="connsiteX4" fmla="*/ 253388 w 5695746"/>
              <a:gd name="connsiteY4" fmla="*/ 2280491 h 2401677"/>
              <a:gd name="connsiteX5" fmla="*/ 264405 w 5695746"/>
              <a:gd name="connsiteY5" fmla="*/ 2247441 h 2401677"/>
              <a:gd name="connsiteX6" fmla="*/ 319489 w 5695746"/>
              <a:gd name="connsiteY6" fmla="*/ 2181339 h 2401677"/>
              <a:gd name="connsiteX7" fmla="*/ 396607 w 5695746"/>
              <a:gd name="connsiteY7" fmla="*/ 2027103 h 2401677"/>
              <a:gd name="connsiteX8" fmla="*/ 429658 w 5695746"/>
              <a:gd name="connsiteY8" fmla="*/ 1949985 h 2401677"/>
              <a:gd name="connsiteX9" fmla="*/ 462709 w 5695746"/>
              <a:gd name="connsiteY9" fmla="*/ 1883884 h 2401677"/>
              <a:gd name="connsiteX10" fmla="*/ 495759 w 5695746"/>
              <a:gd name="connsiteY10" fmla="*/ 1806766 h 2401677"/>
              <a:gd name="connsiteX11" fmla="*/ 528810 w 5695746"/>
              <a:gd name="connsiteY11" fmla="*/ 1762698 h 2401677"/>
              <a:gd name="connsiteX12" fmla="*/ 594911 w 5695746"/>
              <a:gd name="connsiteY12" fmla="*/ 1674563 h 2401677"/>
              <a:gd name="connsiteX13" fmla="*/ 638978 w 5695746"/>
              <a:gd name="connsiteY13" fmla="*/ 1542361 h 2401677"/>
              <a:gd name="connsiteX14" fmla="*/ 661012 w 5695746"/>
              <a:gd name="connsiteY14" fmla="*/ 1465243 h 2401677"/>
              <a:gd name="connsiteX15" fmla="*/ 771181 w 5695746"/>
              <a:gd name="connsiteY15" fmla="*/ 1244906 h 2401677"/>
              <a:gd name="connsiteX16" fmla="*/ 804231 w 5695746"/>
              <a:gd name="connsiteY16" fmla="*/ 1145754 h 2401677"/>
              <a:gd name="connsiteX17" fmla="*/ 826265 w 5695746"/>
              <a:gd name="connsiteY17" fmla="*/ 1079653 h 2401677"/>
              <a:gd name="connsiteX18" fmla="*/ 870333 w 5695746"/>
              <a:gd name="connsiteY18" fmla="*/ 1002534 h 2401677"/>
              <a:gd name="connsiteX19" fmla="*/ 892366 w 5695746"/>
              <a:gd name="connsiteY19" fmla="*/ 947450 h 2401677"/>
              <a:gd name="connsiteX20" fmla="*/ 903383 w 5695746"/>
              <a:gd name="connsiteY20" fmla="*/ 914400 h 2401677"/>
              <a:gd name="connsiteX21" fmla="*/ 925417 w 5695746"/>
              <a:gd name="connsiteY21" fmla="*/ 881349 h 2401677"/>
              <a:gd name="connsiteX22" fmla="*/ 936434 w 5695746"/>
              <a:gd name="connsiteY22" fmla="*/ 848298 h 2401677"/>
              <a:gd name="connsiteX23" fmla="*/ 980501 w 5695746"/>
              <a:gd name="connsiteY23" fmla="*/ 782197 h 2401677"/>
              <a:gd name="connsiteX24" fmla="*/ 1024569 w 5695746"/>
              <a:gd name="connsiteY24" fmla="*/ 683045 h 2401677"/>
              <a:gd name="connsiteX25" fmla="*/ 1090670 w 5695746"/>
              <a:gd name="connsiteY25" fmla="*/ 572877 h 2401677"/>
              <a:gd name="connsiteX26" fmla="*/ 1145754 w 5695746"/>
              <a:gd name="connsiteY26" fmla="*/ 462708 h 2401677"/>
              <a:gd name="connsiteX27" fmla="*/ 1189822 w 5695746"/>
              <a:gd name="connsiteY27" fmla="*/ 396607 h 2401677"/>
              <a:gd name="connsiteX28" fmla="*/ 1244906 w 5695746"/>
              <a:gd name="connsiteY28" fmla="*/ 319489 h 2401677"/>
              <a:gd name="connsiteX29" fmla="*/ 1288974 w 5695746"/>
              <a:gd name="connsiteY29" fmla="*/ 264404 h 2401677"/>
              <a:gd name="connsiteX30" fmla="*/ 1299991 w 5695746"/>
              <a:gd name="connsiteY30" fmla="*/ 231354 h 2401677"/>
              <a:gd name="connsiteX31" fmla="*/ 1355075 w 5695746"/>
              <a:gd name="connsiteY31" fmla="*/ 165253 h 2401677"/>
              <a:gd name="connsiteX32" fmla="*/ 1388125 w 5695746"/>
              <a:gd name="connsiteY32" fmla="*/ 99151 h 2401677"/>
              <a:gd name="connsiteX33" fmla="*/ 1421176 w 5695746"/>
              <a:gd name="connsiteY33" fmla="*/ 88134 h 2401677"/>
              <a:gd name="connsiteX34" fmla="*/ 1454227 w 5695746"/>
              <a:gd name="connsiteY34" fmla="*/ 55084 h 2401677"/>
              <a:gd name="connsiteX35" fmla="*/ 1542362 w 5695746"/>
              <a:gd name="connsiteY35" fmla="*/ 33050 h 2401677"/>
              <a:gd name="connsiteX36" fmla="*/ 1608463 w 5695746"/>
              <a:gd name="connsiteY36" fmla="*/ 11016 h 2401677"/>
              <a:gd name="connsiteX37" fmla="*/ 1652530 w 5695746"/>
              <a:gd name="connsiteY37" fmla="*/ 0 h 2401677"/>
              <a:gd name="connsiteX38" fmla="*/ 1795750 w 5695746"/>
              <a:gd name="connsiteY38" fmla="*/ 11016 h 2401677"/>
              <a:gd name="connsiteX39" fmla="*/ 1861851 w 5695746"/>
              <a:gd name="connsiteY39" fmla="*/ 55084 h 2401677"/>
              <a:gd name="connsiteX40" fmla="*/ 1905918 w 5695746"/>
              <a:gd name="connsiteY40" fmla="*/ 77118 h 2401677"/>
              <a:gd name="connsiteX41" fmla="*/ 2005070 w 5695746"/>
              <a:gd name="connsiteY41" fmla="*/ 143219 h 2401677"/>
              <a:gd name="connsiteX42" fmla="*/ 2038121 w 5695746"/>
              <a:gd name="connsiteY42" fmla="*/ 165253 h 2401677"/>
              <a:gd name="connsiteX43" fmla="*/ 2082188 w 5695746"/>
              <a:gd name="connsiteY43" fmla="*/ 231354 h 2401677"/>
              <a:gd name="connsiteX44" fmla="*/ 2115239 w 5695746"/>
              <a:gd name="connsiteY44" fmla="*/ 297455 h 2401677"/>
              <a:gd name="connsiteX45" fmla="*/ 2148289 w 5695746"/>
              <a:gd name="connsiteY45" fmla="*/ 319489 h 2401677"/>
              <a:gd name="connsiteX46" fmla="*/ 2225407 w 5695746"/>
              <a:gd name="connsiteY46" fmla="*/ 407624 h 2401677"/>
              <a:gd name="connsiteX47" fmla="*/ 2280492 w 5695746"/>
              <a:gd name="connsiteY47" fmla="*/ 506775 h 2401677"/>
              <a:gd name="connsiteX48" fmla="*/ 2324559 w 5695746"/>
              <a:gd name="connsiteY48" fmla="*/ 572877 h 2401677"/>
              <a:gd name="connsiteX49" fmla="*/ 2357610 w 5695746"/>
              <a:gd name="connsiteY49" fmla="*/ 594910 h 2401677"/>
              <a:gd name="connsiteX50" fmla="*/ 2390660 w 5695746"/>
              <a:gd name="connsiteY50" fmla="*/ 661012 h 2401677"/>
              <a:gd name="connsiteX51" fmla="*/ 2401677 w 5695746"/>
              <a:gd name="connsiteY51" fmla="*/ 694062 h 2401677"/>
              <a:gd name="connsiteX52" fmla="*/ 2434728 w 5695746"/>
              <a:gd name="connsiteY52" fmla="*/ 727113 h 2401677"/>
              <a:gd name="connsiteX53" fmla="*/ 2489812 w 5695746"/>
              <a:gd name="connsiteY53" fmla="*/ 782197 h 2401677"/>
              <a:gd name="connsiteX54" fmla="*/ 2544897 w 5695746"/>
              <a:gd name="connsiteY54" fmla="*/ 848298 h 2401677"/>
              <a:gd name="connsiteX55" fmla="*/ 2577947 w 5695746"/>
              <a:gd name="connsiteY55" fmla="*/ 859315 h 2401677"/>
              <a:gd name="connsiteX56" fmla="*/ 2644048 w 5695746"/>
              <a:gd name="connsiteY56" fmla="*/ 903383 h 2401677"/>
              <a:gd name="connsiteX57" fmla="*/ 2710150 w 5695746"/>
              <a:gd name="connsiteY57" fmla="*/ 947450 h 2401677"/>
              <a:gd name="connsiteX58" fmla="*/ 2743200 w 5695746"/>
              <a:gd name="connsiteY58" fmla="*/ 958467 h 2401677"/>
              <a:gd name="connsiteX59" fmla="*/ 2820318 w 5695746"/>
              <a:gd name="connsiteY59" fmla="*/ 1002534 h 2401677"/>
              <a:gd name="connsiteX60" fmla="*/ 2875403 w 5695746"/>
              <a:gd name="connsiteY60" fmla="*/ 1024568 h 2401677"/>
              <a:gd name="connsiteX61" fmla="*/ 2974554 w 5695746"/>
              <a:gd name="connsiteY61" fmla="*/ 1057619 h 2401677"/>
              <a:gd name="connsiteX62" fmla="*/ 3062689 w 5695746"/>
              <a:gd name="connsiteY62" fmla="*/ 1090669 h 2401677"/>
              <a:gd name="connsiteX63" fmla="*/ 3128791 w 5695746"/>
              <a:gd name="connsiteY63" fmla="*/ 1101686 h 2401677"/>
              <a:gd name="connsiteX64" fmla="*/ 3216925 w 5695746"/>
              <a:gd name="connsiteY64" fmla="*/ 1123720 h 2401677"/>
              <a:gd name="connsiteX65" fmla="*/ 3272010 w 5695746"/>
              <a:gd name="connsiteY65" fmla="*/ 1134737 h 2401677"/>
              <a:gd name="connsiteX66" fmla="*/ 3382178 w 5695746"/>
              <a:gd name="connsiteY66" fmla="*/ 1167788 h 2401677"/>
              <a:gd name="connsiteX67" fmla="*/ 3437263 w 5695746"/>
              <a:gd name="connsiteY67" fmla="*/ 1189821 h 2401677"/>
              <a:gd name="connsiteX68" fmla="*/ 3514381 w 5695746"/>
              <a:gd name="connsiteY68" fmla="*/ 1200838 h 2401677"/>
              <a:gd name="connsiteX69" fmla="*/ 3558448 w 5695746"/>
              <a:gd name="connsiteY69" fmla="*/ 1211855 h 2401677"/>
              <a:gd name="connsiteX70" fmla="*/ 3668617 w 5695746"/>
              <a:gd name="connsiteY70" fmla="*/ 1222872 h 2401677"/>
              <a:gd name="connsiteX71" fmla="*/ 4483865 w 5695746"/>
              <a:gd name="connsiteY71" fmla="*/ 1211855 h 2401677"/>
              <a:gd name="connsiteX72" fmla="*/ 4572000 w 5695746"/>
              <a:gd name="connsiteY72" fmla="*/ 1200838 h 2401677"/>
              <a:gd name="connsiteX73" fmla="*/ 5122844 w 5695746"/>
              <a:gd name="connsiteY73" fmla="*/ 1211855 h 2401677"/>
              <a:gd name="connsiteX74" fmla="*/ 5166911 w 5695746"/>
              <a:gd name="connsiteY74" fmla="*/ 1233889 h 2401677"/>
              <a:gd name="connsiteX75" fmla="*/ 5277080 w 5695746"/>
              <a:gd name="connsiteY75" fmla="*/ 1266939 h 2401677"/>
              <a:gd name="connsiteX76" fmla="*/ 5310130 w 5695746"/>
              <a:gd name="connsiteY76" fmla="*/ 1288973 h 2401677"/>
              <a:gd name="connsiteX77" fmla="*/ 5343181 w 5695746"/>
              <a:gd name="connsiteY77" fmla="*/ 1299990 h 2401677"/>
              <a:gd name="connsiteX78" fmla="*/ 5409282 w 5695746"/>
              <a:gd name="connsiteY78" fmla="*/ 1344057 h 2401677"/>
              <a:gd name="connsiteX79" fmla="*/ 5453350 w 5695746"/>
              <a:gd name="connsiteY79" fmla="*/ 1410159 h 2401677"/>
              <a:gd name="connsiteX80" fmla="*/ 5475383 w 5695746"/>
              <a:gd name="connsiteY80" fmla="*/ 1476260 h 2401677"/>
              <a:gd name="connsiteX81" fmla="*/ 5486400 w 5695746"/>
              <a:gd name="connsiteY81" fmla="*/ 1509310 h 2401677"/>
              <a:gd name="connsiteX82" fmla="*/ 5508434 w 5695746"/>
              <a:gd name="connsiteY82" fmla="*/ 1542361 h 2401677"/>
              <a:gd name="connsiteX83" fmla="*/ 5530468 w 5695746"/>
              <a:gd name="connsiteY83" fmla="*/ 1608462 h 2401677"/>
              <a:gd name="connsiteX84" fmla="*/ 5541484 w 5695746"/>
              <a:gd name="connsiteY84" fmla="*/ 1707614 h 2401677"/>
              <a:gd name="connsiteX85" fmla="*/ 5563518 w 5695746"/>
              <a:gd name="connsiteY85" fmla="*/ 1817783 h 2401677"/>
              <a:gd name="connsiteX86" fmla="*/ 5574535 w 5695746"/>
              <a:gd name="connsiteY86" fmla="*/ 1905918 h 2401677"/>
              <a:gd name="connsiteX87" fmla="*/ 5607586 w 5695746"/>
              <a:gd name="connsiteY87" fmla="*/ 2027103 h 2401677"/>
              <a:gd name="connsiteX88" fmla="*/ 5618603 w 5695746"/>
              <a:gd name="connsiteY88" fmla="*/ 2071171 h 2401677"/>
              <a:gd name="connsiteX89" fmla="*/ 5640636 w 5695746"/>
              <a:gd name="connsiteY89" fmla="*/ 2137272 h 2401677"/>
              <a:gd name="connsiteX90" fmla="*/ 5651653 w 5695746"/>
              <a:gd name="connsiteY90" fmla="*/ 2181339 h 2401677"/>
              <a:gd name="connsiteX91" fmla="*/ 5673687 w 5695746"/>
              <a:gd name="connsiteY91" fmla="*/ 2214390 h 2401677"/>
              <a:gd name="connsiteX92" fmla="*/ 5684704 w 5695746"/>
              <a:gd name="connsiteY92" fmla="*/ 2258457 h 2401677"/>
              <a:gd name="connsiteX93" fmla="*/ 5695721 w 5695746"/>
              <a:gd name="connsiteY93" fmla="*/ 2401677 h 240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695746" h="2401677">
                <a:moveTo>
                  <a:pt x="0" y="2390660"/>
                </a:moveTo>
                <a:cubicBezTo>
                  <a:pt x="25706" y="2386988"/>
                  <a:pt x="51655" y="2384736"/>
                  <a:pt x="77118" y="2379643"/>
                </a:cubicBezTo>
                <a:cubicBezTo>
                  <a:pt x="115965" y="2371874"/>
                  <a:pt x="108220" y="2366591"/>
                  <a:pt x="143219" y="2346592"/>
                </a:cubicBezTo>
                <a:cubicBezTo>
                  <a:pt x="157478" y="2338444"/>
                  <a:pt x="173204" y="2333009"/>
                  <a:pt x="187287" y="2324559"/>
                </a:cubicBezTo>
                <a:cubicBezTo>
                  <a:pt x="209995" y="2310935"/>
                  <a:pt x="253388" y="2280491"/>
                  <a:pt x="253388" y="2280491"/>
                </a:cubicBezTo>
                <a:cubicBezTo>
                  <a:pt x="257060" y="2269474"/>
                  <a:pt x="259212" y="2257828"/>
                  <a:pt x="264405" y="2247441"/>
                </a:cubicBezTo>
                <a:cubicBezTo>
                  <a:pt x="279743" y="2216765"/>
                  <a:pt x="295125" y="2205704"/>
                  <a:pt x="319489" y="2181339"/>
                </a:cubicBezTo>
                <a:cubicBezTo>
                  <a:pt x="370376" y="2054123"/>
                  <a:pt x="339826" y="2102813"/>
                  <a:pt x="396607" y="2027103"/>
                </a:cubicBezTo>
                <a:cubicBezTo>
                  <a:pt x="422445" y="1949591"/>
                  <a:pt x="388815" y="2045285"/>
                  <a:pt x="429658" y="1949985"/>
                </a:cubicBezTo>
                <a:cubicBezTo>
                  <a:pt x="457025" y="1886130"/>
                  <a:pt x="420366" y="1947397"/>
                  <a:pt x="462709" y="1883884"/>
                </a:cubicBezTo>
                <a:cubicBezTo>
                  <a:pt x="473419" y="1851752"/>
                  <a:pt x="476309" y="1837886"/>
                  <a:pt x="495759" y="1806766"/>
                </a:cubicBezTo>
                <a:cubicBezTo>
                  <a:pt x="505491" y="1791195"/>
                  <a:pt x="518625" y="1777976"/>
                  <a:pt x="528810" y="1762698"/>
                </a:cubicBezTo>
                <a:cubicBezTo>
                  <a:pt x="583565" y="1680564"/>
                  <a:pt x="536758" y="1732716"/>
                  <a:pt x="594911" y="1674563"/>
                </a:cubicBezTo>
                <a:cubicBezTo>
                  <a:pt x="609600" y="1630496"/>
                  <a:pt x="626217" y="1587025"/>
                  <a:pt x="638978" y="1542361"/>
                </a:cubicBezTo>
                <a:cubicBezTo>
                  <a:pt x="646323" y="1516655"/>
                  <a:pt x="650481" y="1489816"/>
                  <a:pt x="661012" y="1465243"/>
                </a:cubicBezTo>
                <a:cubicBezTo>
                  <a:pt x="661020" y="1465224"/>
                  <a:pt x="750192" y="1286883"/>
                  <a:pt x="771181" y="1244906"/>
                </a:cubicBezTo>
                <a:cubicBezTo>
                  <a:pt x="786761" y="1213746"/>
                  <a:pt x="793214" y="1178805"/>
                  <a:pt x="804231" y="1145754"/>
                </a:cubicBezTo>
                <a:lnTo>
                  <a:pt x="826265" y="1079653"/>
                </a:lnTo>
                <a:cubicBezTo>
                  <a:pt x="845581" y="1021705"/>
                  <a:pt x="846154" y="1050892"/>
                  <a:pt x="870333" y="1002534"/>
                </a:cubicBezTo>
                <a:cubicBezTo>
                  <a:pt x="879177" y="984846"/>
                  <a:pt x="885422" y="965967"/>
                  <a:pt x="892366" y="947450"/>
                </a:cubicBezTo>
                <a:cubicBezTo>
                  <a:pt x="896443" y="936577"/>
                  <a:pt x="898190" y="924787"/>
                  <a:pt x="903383" y="914400"/>
                </a:cubicBezTo>
                <a:cubicBezTo>
                  <a:pt x="909305" y="902557"/>
                  <a:pt x="919496" y="893192"/>
                  <a:pt x="925417" y="881349"/>
                </a:cubicBezTo>
                <a:cubicBezTo>
                  <a:pt x="930610" y="870962"/>
                  <a:pt x="930794" y="858450"/>
                  <a:pt x="936434" y="848298"/>
                </a:cubicBezTo>
                <a:cubicBezTo>
                  <a:pt x="949294" y="825149"/>
                  <a:pt x="980501" y="782197"/>
                  <a:pt x="980501" y="782197"/>
                </a:cubicBezTo>
                <a:cubicBezTo>
                  <a:pt x="998933" y="708470"/>
                  <a:pt x="980586" y="763681"/>
                  <a:pt x="1024569" y="683045"/>
                </a:cubicBezTo>
                <a:cubicBezTo>
                  <a:pt x="1079584" y="582183"/>
                  <a:pt x="1032586" y="650320"/>
                  <a:pt x="1090670" y="572877"/>
                </a:cubicBezTo>
                <a:cubicBezTo>
                  <a:pt x="1118510" y="489356"/>
                  <a:pt x="1098769" y="525356"/>
                  <a:pt x="1145754" y="462708"/>
                </a:cubicBezTo>
                <a:cubicBezTo>
                  <a:pt x="1169387" y="391809"/>
                  <a:pt x="1138243" y="468816"/>
                  <a:pt x="1189822" y="396607"/>
                </a:cubicBezTo>
                <a:cubicBezTo>
                  <a:pt x="1262329" y="295098"/>
                  <a:pt x="1158971" y="405424"/>
                  <a:pt x="1244906" y="319489"/>
                </a:cubicBezTo>
                <a:cubicBezTo>
                  <a:pt x="1272597" y="236416"/>
                  <a:pt x="1232023" y="335591"/>
                  <a:pt x="1288974" y="264404"/>
                </a:cubicBezTo>
                <a:cubicBezTo>
                  <a:pt x="1296228" y="255336"/>
                  <a:pt x="1294798" y="241741"/>
                  <a:pt x="1299991" y="231354"/>
                </a:cubicBezTo>
                <a:cubicBezTo>
                  <a:pt x="1315331" y="200674"/>
                  <a:pt x="1330706" y="189621"/>
                  <a:pt x="1355075" y="165253"/>
                </a:cubicBezTo>
                <a:cubicBezTo>
                  <a:pt x="1362332" y="143482"/>
                  <a:pt x="1368711" y="114682"/>
                  <a:pt x="1388125" y="99151"/>
                </a:cubicBezTo>
                <a:cubicBezTo>
                  <a:pt x="1397193" y="91896"/>
                  <a:pt x="1410159" y="91806"/>
                  <a:pt x="1421176" y="88134"/>
                </a:cubicBezTo>
                <a:cubicBezTo>
                  <a:pt x="1432193" y="77117"/>
                  <a:pt x="1441263" y="63726"/>
                  <a:pt x="1454227" y="55084"/>
                </a:cubicBezTo>
                <a:cubicBezTo>
                  <a:pt x="1469657" y="44798"/>
                  <a:pt x="1532948" y="35618"/>
                  <a:pt x="1542362" y="33050"/>
                </a:cubicBezTo>
                <a:cubicBezTo>
                  <a:pt x="1564769" y="26939"/>
                  <a:pt x="1585931" y="16649"/>
                  <a:pt x="1608463" y="11016"/>
                </a:cubicBezTo>
                <a:lnTo>
                  <a:pt x="1652530" y="0"/>
                </a:lnTo>
                <a:cubicBezTo>
                  <a:pt x="1700270" y="3672"/>
                  <a:pt x="1749445" y="-1169"/>
                  <a:pt x="1795750" y="11016"/>
                </a:cubicBezTo>
                <a:cubicBezTo>
                  <a:pt x="1821359" y="17755"/>
                  <a:pt x="1839817" y="40395"/>
                  <a:pt x="1861851" y="55084"/>
                </a:cubicBezTo>
                <a:cubicBezTo>
                  <a:pt x="1875516" y="64194"/>
                  <a:pt x="1891836" y="68668"/>
                  <a:pt x="1905918" y="77118"/>
                </a:cubicBezTo>
                <a:lnTo>
                  <a:pt x="2005070" y="143219"/>
                </a:lnTo>
                <a:lnTo>
                  <a:pt x="2038121" y="165253"/>
                </a:lnTo>
                <a:cubicBezTo>
                  <a:pt x="2052810" y="187287"/>
                  <a:pt x="2073814" y="206232"/>
                  <a:pt x="2082188" y="231354"/>
                </a:cubicBezTo>
                <a:cubicBezTo>
                  <a:pt x="2091149" y="258235"/>
                  <a:pt x="2093882" y="276098"/>
                  <a:pt x="2115239" y="297455"/>
                </a:cubicBezTo>
                <a:cubicBezTo>
                  <a:pt x="2124601" y="306818"/>
                  <a:pt x="2137272" y="312144"/>
                  <a:pt x="2148289" y="319489"/>
                </a:cubicBezTo>
                <a:cubicBezTo>
                  <a:pt x="2199702" y="396607"/>
                  <a:pt x="2170323" y="370901"/>
                  <a:pt x="2225407" y="407624"/>
                </a:cubicBezTo>
                <a:cubicBezTo>
                  <a:pt x="2244799" y="465798"/>
                  <a:pt x="2229981" y="431009"/>
                  <a:pt x="2280492" y="506775"/>
                </a:cubicBezTo>
                <a:lnTo>
                  <a:pt x="2324559" y="572877"/>
                </a:lnTo>
                <a:cubicBezTo>
                  <a:pt x="2331904" y="583894"/>
                  <a:pt x="2346593" y="587566"/>
                  <a:pt x="2357610" y="594910"/>
                </a:cubicBezTo>
                <a:cubicBezTo>
                  <a:pt x="2385301" y="677982"/>
                  <a:pt x="2347949" y="575589"/>
                  <a:pt x="2390660" y="661012"/>
                </a:cubicBezTo>
                <a:cubicBezTo>
                  <a:pt x="2395853" y="671399"/>
                  <a:pt x="2395235" y="684400"/>
                  <a:pt x="2401677" y="694062"/>
                </a:cubicBezTo>
                <a:cubicBezTo>
                  <a:pt x="2410320" y="707026"/>
                  <a:pt x="2424754" y="715144"/>
                  <a:pt x="2434728" y="727113"/>
                </a:cubicBezTo>
                <a:cubicBezTo>
                  <a:pt x="2480632" y="782197"/>
                  <a:pt x="2429220" y="741801"/>
                  <a:pt x="2489812" y="782197"/>
                </a:cubicBezTo>
                <a:cubicBezTo>
                  <a:pt x="2506071" y="806586"/>
                  <a:pt x="2519447" y="831332"/>
                  <a:pt x="2544897" y="848298"/>
                </a:cubicBezTo>
                <a:cubicBezTo>
                  <a:pt x="2554559" y="854739"/>
                  <a:pt x="2566930" y="855643"/>
                  <a:pt x="2577947" y="859315"/>
                </a:cubicBezTo>
                <a:cubicBezTo>
                  <a:pt x="2651294" y="932662"/>
                  <a:pt x="2572304" y="863525"/>
                  <a:pt x="2644048" y="903383"/>
                </a:cubicBezTo>
                <a:cubicBezTo>
                  <a:pt x="2667197" y="916243"/>
                  <a:pt x="2685028" y="939076"/>
                  <a:pt x="2710150" y="947450"/>
                </a:cubicBezTo>
                <a:cubicBezTo>
                  <a:pt x="2721167" y="951122"/>
                  <a:pt x="2732526" y="953893"/>
                  <a:pt x="2743200" y="958467"/>
                </a:cubicBezTo>
                <a:cubicBezTo>
                  <a:pt x="2878418" y="1016418"/>
                  <a:pt x="2709666" y="947208"/>
                  <a:pt x="2820318" y="1002534"/>
                </a:cubicBezTo>
                <a:cubicBezTo>
                  <a:pt x="2838006" y="1011378"/>
                  <a:pt x="2856818" y="1017810"/>
                  <a:pt x="2875403" y="1024568"/>
                </a:cubicBezTo>
                <a:cubicBezTo>
                  <a:pt x="2908144" y="1036474"/>
                  <a:pt x="2941504" y="1046602"/>
                  <a:pt x="2974554" y="1057619"/>
                </a:cubicBezTo>
                <a:cubicBezTo>
                  <a:pt x="2991718" y="1063340"/>
                  <a:pt x="3039476" y="1085511"/>
                  <a:pt x="3062689" y="1090669"/>
                </a:cubicBezTo>
                <a:cubicBezTo>
                  <a:pt x="3084495" y="1095515"/>
                  <a:pt x="3106949" y="1097005"/>
                  <a:pt x="3128791" y="1101686"/>
                </a:cubicBezTo>
                <a:cubicBezTo>
                  <a:pt x="3158401" y="1108031"/>
                  <a:pt x="3187547" y="1116375"/>
                  <a:pt x="3216925" y="1123720"/>
                </a:cubicBezTo>
                <a:cubicBezTo>
                  <a:pt x="3235091" y="1128262"/>
                  <a:pt x="3253731" y="1130675"/>
                  <a:pt x="3272010" y="1134737"/>
                </a:cubicBezTo>
                <a:cubicBezTo>
                  <a:pt x="3321958" y="1145837"/>
                  <a:pt x="3327255" y="1149480"/>
                  <a:pt x="3382178" y="1167788"/>
                </a:cubicBezTo>
                <a:cubicBezTo>
                  <a:pt x="3400939" y="1174042"/>
                  <a:pt x="3418077" y="1185025"/>
                  <a:pt x="3437263" y="1189821"/>
                </a:cubicBezTo>
                <a:cubicBezTo>
                  <a:pt x="3462455" y="1196119"/>
                  <a:pt x="3488833" y="1196193"/>
                  <a:pt x="3514381" y="1200838"/>
                </a:cubicBezTo>
                <a:cubicBezTo>
                  <a:pt x="3529278" y="1203547"/>
                  <a:pt x="3543459" y="1209714"/>
                  <a:pt x="3558448" y="1211855"/>
                </a:cubicBezTo>
                <a:cubicBezTo>
                  <a:pt x="3594983" y="1217074"/>
                  <a:pt x="3631894" y="1219200"/>
                  <a:pt x="3668617" y="1222872"/>
                </a:cubicBezTo>
                <a:lnTo>
                  <a:pt x="4483865" y="1211855"/>
                </a:lnTo>
                <a:cubicBezTo>
                  <a:pt x="4513463" y="1211133"/>
                  <a:pt x="4542393" y="1200838"/>
                  <a:pt x="4572000" y="1200838"/>
                </a:cubicBezTo>
                <a:cubicBezTo>
                  <a:pt x="4755651" y="1200838"/>
                  <a:pt x="4939229" y="1208183"/>
                  <a:pt x="5122844" y="1211855"/>
                </a:cubicBezTo>
                <a:cubicBezTo>
                  <a:pt x="5137533" y="1219200"/>
                  <a:pt x="5151663" y="1227790"/>
                  <a:pt x="5166911" y="1233889"/>
                </a:cubicBezTo>
                <a:cubicBezTo>
                  <a:pt x="5211609" y="1251768"/>
                  <a:pt x="5233798" y="1256118"/>
                  <a:pt x="5277080" y="1266939"/>
                </a:cubicBezTo>
                <a:cubicBezTo>
                  <a:pt x="5288097" y="1274284"/>
                  <a:pt x="5298287" y="1283052"/>
                  <a:pt x="5310130" y="1288973"/>
                </a:cubicBezTo>
                <a:cubicBezTo>
                  <a:pt x="5320517" y="1294167"/>
                  <a:pt x="5333029" y="1294350"/>
                  <a:pt x="5343181" y="1299990"/>
                </a:cubicBezTo>
                <a:cubicBezTo>
                  <a:pt x="5366330" y="1312850"/>
                  <a:pt x="5409282" y="1344057"/>
                  <a:pt x="5409282" y="1344057"/>
                </a:cubicBezTo>
                <a:lnTo>
                  <a:pt x="5453350" y="1410159"/>
                </a:lnTo>
                <a:cubicBezTo>
                  <a:pt x="5466233" y="1429484"/>
                  <a:pt x="5468039" y="1454226"/>
                  <a:pt x="5475383" y="1476260"/>
                </a:cubicBezTo>
                <a:lnTo>
                  <a:pt x="5486400" y="1509310"/>
                </a:lnTo>
                <a:cubicBezTo>
                  <a:pt x="5490587" y="1521871"/>
                  <a:pt x="5503056" y="1530261"/>
                  <a:pt x="5508434" y="1542361"/>
                </a:cubicBezTo>
                <a:cubicBezTo>
                  <a:pt x="5517867" y="1563585"/>
                  <a:pt x="5530468" y="1608462"/>
                  <a:pt x="5530468" y="1608462"/>
                </a:cubicBezTo>
                <a:cubicBezTo>
                  <a:pt x="5534140" y="1641513"/>
                  <a:pt x="5536298" y="1674767"/>
                  <a:pt x="5541484" y="1707614"/>
                </a:cubicBezTo>
                <a:cubicBezTo>
                  <a:pt x="5547325" y="1744606"/>
                  <a:pt x="5558873" y="1780622"/>
                  <a:pt x="5563518" y="1817783"/>
                </a:cubicBezTo>
                <a:cubicBezTo>
                  <a:pt x="5567190" y="1847161"/>
                  <a:pt x="5569079" y="1876818"/>
                  <a:pt x="5574535" y="1905918"/>
                </a:cubicBezTo>
                <a:cubicBezTo>
                  <a:pt x="5595960" y="2020183"/>
                  <a:pt x="5588306" y="1959625"/>
                  <a:pt x="5607586" y="2027103"/>
                </a:cubicBezTo>
                <a:cubicBezTo>
                  <a:pt x="5611746" y="2041662"/>
                  <a:pt x="5614252" y="2056668"/>
                  <a:pt x="5618603" y="2071171"/>
                </a:cubicBezTo>
                <a:cubicBezTo>
                  <a:pt x="5625277" y="2093417"/>
                  <a:pt x="5635003" y="2114740"/>
                  <a:pt x="5640636" y="2137272"/>
                </a:cubicBezTo>
                <a:cubicBezTo>
                  <a:pt x="5644308" y="2151961"/>
                  <a:pt x="5645689" y="2167422"/>
                  <a:pt x="5651653" y="2181339"/>
                </a:cubicBezTo>
                <a:cubicBezTo>
                  <a:pt x="5656869" y="2193509"/>
                  <a:pt x="5666342" y="2203373"/>
                  <a:pt x="5673687" y="2214390"/>
                </a:cubicBezTo>
                <a:cubicBezTo>
                  <a:pt x="5677359" y="2229079"/>
                  <a:pt x="5682563" y="2243468"/>
                  <a:pt x="5684704" y="2258457"/>
                </a:cubicBezTo>
                <a:cubicBezTo>
                  <a:pt x="5696817" y="2343249"/>
                  <a:pt x="5695721" y="2342568"/>
                  <a:pt x="5695721" y="2401677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0"/>
          <p:cNvCxnSpPr>
            <a:stCxn id="7" idx="37"/>
          </p:cNvCxnSpPr>
          <p:nvPr/>
        </p:nvCxnSpPr>
        <p:spPr bwMode="gray">
          <a:xfrm>
            <a:off x="2080718" y="3504421"/>
            <a:ext cx="1644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 bwMode="gray">
          <a:xfrm>
            <a:off x="3740739" y="3184932"/>
            <a:ext cx="1696598" cy="63897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600" dirty="0" smtClean="0"/>
              <a:t>Max Strain (Tensile)</a:t>
            </a:r>
          </a:p>
        </p:txBody>
      </p:sp>
      <p:sp>
        <p:nvSpPr>
          <p:cNvPr id="10" name="TextBox 13"/>
          <p:cNvSpPr txBox="1"/>
          <p:nvPr/>
        </p:nvSpPr>
        <p:spPr bwMode="gray">
          <a:xfrm>
            <a:off x="4589038" y="4580119"/>
            <a:ext cx="1696598" cy="638978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600" dirty="0" smtClean="0"/>
              <a:t>Break %</a:t>
            </a:r>
          </a:p>
          <a:p>
            <a:r>
              <a:rPr lang="en-US" sz="1600" dirty="0" smtClean="0"/>
              <a:t>(Elongation)</a:t>
            </a:r>
          </a:p>
        </p:txBody>
      </p:sp>
      <p:cxnSp>
        <p:nvCxnSpPr>
          <p:cNvPr id="11" name="Straight Connector 14"/>
          <p:cNvCxnSpPr/>
          <p:nvPr/>
        </p:nvCxnSpPr>
        <p:spPr bwMode="gray">
          <a:xfrm flipV="1">
            <a:off x="4544438" y="5333729"/>
            <a:ext cx="441448" cy="572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/>
          <p:cNvSpPr txBox="1"/>
          <p:nvPr/>
        </p:nvSpPr>
        <p:spPr bwMode="gray">
          <a:xfrm rot="16200000">
            <a:off x="-752067" y="3942565"/>
            <a:ext cx="3277072" cy="64999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pPr algn="ctr"/>
            <a:r>
              <a:rPr lang="en-US" sz="2000" dirty="0" smtClean="0"/>
              <a:t>Load (</a:t>
            </a:r>
            <a:r>
              <a:rPr lang="en-US" sz="2000" dirty="0" err="1" smtClean="0"/>
              <a:t>lbf</a:t>
            </a:r>
            <a:r>
              <a:rPr lang="en-US" sz="2000" dirty="0" smtClean="0"/>
              <a:t>)</a:t>
            </a:r>
          </a:p>
        </p:txBody>
      </p:sp>
      <p:pic>
        <p:nvPicPr>
          <p:cNvPr id="15" name="Picture 2" descr="C:\Users\schierhmar\Desktop\Bil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37" y="1763629"/>
            <a:ext cx="4603925" cy="29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7"/>
            <a:ext cx="4642296" cy="82448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Instron Display: </a:t>
            </a:r>
          </a:p>
          <a:p>
            <a:r>
              <a:rPr lang="de-DE" dirty="0" smtClean="0"/>
              <a:t>Load vs. Displacement</a:t>
            </a:r>
            <a:endParaRPr lang="de-DE" dirty="0"/>
          </a:p>
        </p:txBody>
      </p:sp>
      <p:sp>
        <p:nvSpPr>
          <p:cNvPr id="17" name="TextBox 17"/>
          <p:cNvSpPr txBox="1"/>
          <p:nvPr/>
        </p:nvSpPr>
        <p:spPr bwMode="gray">
          <a:xfrm>
            <a:off x="1073754" y="5968713"/>
            <a:ext cx="3587814" cy="55084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pPr algn="ctr"/>
            <a:r>
              <a:rPr lang="en-US" sz="2000" dirty="0" smtClean="0"/>
              <a:t>Displacement (Inches)</a:t>
            </a:r>
          </a:p>
        </p:txBody>
      </p:sp>
    </p:spTree>
    <p:extLst>
      <p:ext uri="{BB962C8B-B14F-4D97-AF65-F5344CB8AC3E}">
        <p14:creationId xmlns:p14="http://schemas.microsoft.com/office/powerpoint/2010/main" val="2174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 Thickness Matters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2463" y="1619250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Tensile Strength</a:t>
            </a:r>
            <a:endParaRPr lang="de-DE" dirty="0"/>
          </a:p>
        </p:txBody>
      </p:sp>
      <p:graphicFrame>
        <p:nvGraphicFramePr>
          <p:cNvPr id="1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128824"/>
              </p:ext>
            </p:extLst>
          </p:nvPr>
        </p:nvGraphicFramePr>
        <p:xfrm>
          <a:off x="698500" y="2256631"/>
          <a:ext cx="4572000" cy="425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046660"/>
              </p:ext>
            </p:extLst>
          </p:nvPr>
        </p:nvGraphicFramePr>
        <p:xfrm>
          <a:off x="5435753" y="2223581"/>
          <a:ext cx="4572000" cy="42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Inhaltsplatzhalter 2"/>
          <p:cNvSpPr>
            <a:spLocks noGrp="1"/>
          </p:cNvSpPr>
          <p:nvPr>
            <p:ph sz="quarter" idx="4294967295"/>
          </p:nvPr>
        </p:nvSpPr>
        <p:spPr>
          <a:xfrm>
            <a:off x="5447854" y="1619250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Percent Elongation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7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Strength is Impacted by Extender Particle Size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537352"/>
              </p:ext>
            </p:extLst>
          </p:nvPr>
        </p:nvGraphicFramePr>
        <p:xfrm>
          <a:off x="739240" y="2133600"/>
          <a:ext cx="9350910" cy="453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1"/>
          <p:cNvSpPr txBox="1">
            <a:spLocks/>
          </p:cNvSpPr>
          <p:nvPr/>
        </p:nvSpPr>
        <p:spPr bwMode="gray">
          <a:xfrm>
            <a:off x="698500" y="6214044"/>
            <a:ext cx="9391650" cy="4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marL="342779" indent="-342779" algn="r" defTabSz="1042688" rtl="0" eaLnBrk="0" fontAlgn="auto" latin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lang="de-DE" sz="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338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lang="de-DE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45" indent="-225345" algn="l" defTabSz="995338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lang="de-DE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4343" indent="-215824" algn="l" defTabSz="806165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lang="de-DE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581" indent="-211063" algn="l" defTabSz="995338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lang="de-DE"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622" indent="-230108" algn="l" defTabSz="995338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622" indent="-230108" algn="l" defTabSz="995338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622" indent="-230108" algn="l" defTabSz="995338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622" indent="-230108" algn="l" defTabSz="995338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en-US" sz="1800" dirty="0" smtClean="0"/>
              <a:t>0.6 PVC/CPVC, with Zinc Oxide </a:t>
            </a:r>
            <a:endParaRPr lang="en-US" sz="1800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Tensile vs. Particle Size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1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Tensile Strength is Impacted by </a:t>
            </a:r>
            <a:r>
              <a:rPr lang="en-US" dirty="0" smtClean="0"/>
              <a:t>Extender Particle </a:t>
            </a:r>
            <a:r>
              <a:rPr lang="en-US" dirty="0"/>
              <a:t>Size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gray">
          <a:xfrm>
            <a:off x="698499" y="6335600"/>
            <a:ext cx="9391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0.6 PVC/CPVC, with Zinc Oxide 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Tensile vs. Extender Type</a:t>
            </a:r>
            <a:endParaRPr lang="de-D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193824"/>
              </p:ext>
            </p:extLst>
          </p:nvPr>
        </p:nvGraphicFramePr>
        <p:xfrm>
          <a:off x="651599" y="2040556"/>
          <a:ext cx="9616865" cy="412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1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864450"/>
              </p:ext>
            </p:extLst>
          </p:nvPr>
        </p:nvGraphicFramePr>
        <p:xfrm>
          <a:off x="652463" y="2104231"/>
          <a:ext cx="9388800" cy="404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Tensile Strength is Impacted by Extender Particle Size</a:t>
            </a:r>
          </a:p>
        </p:txBody>
      </p:sp>
      <p:cxnSp>
        <p:nvCxnSpPr>
          <p:cNvPr id="7" name="Straight Arrow Connector 6"/>
          <p:cNvCxnSpPr/>
          <p:nvPr/>
        </p:nvCxnSpPr>
        <p:spPr bwMode="gray">
          <a:xfrm flipV="1">
            <a:off x="3664405" y="2357499"/>
            <a:ext cx="3925115" cy="8934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gray">
          <a:xfrm>
            <a:off x="3664405" y="2357499"/>
            <a:ext cx="3778785" cy="34152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Increasing PVC, Film Thickness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 bwMode="gray">
          <a:xfrm>
            <a:off x="652463" y="6332538"/>
            <a:ext cx="94376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0.6 PVC/CPVC, with Zinc Oxide 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Tensile vs. Particle Size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4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Strength Increases with Increased PVC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389884"/>
              </p:ext>
            </p:extLst>
          </p:nvPr>
        </p:nvGraphicFramePr>
        <p:xfrm>
          <a:off x="340279" y="1389888"/>
          <a:ext cx="9702247" cy="546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0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 Does Not Correlate Well with Extender Particle Size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47759"/>
              </p:ext>
            </p:extLst>
          </p:nvPr>
        </p:nvGraphicFramePr>
        <p:xfrm>
          <a:off x="629139" y="2191996"/>
          <a:ext cx="9412124" cy="413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1"/>
          <p:cNvSpPr txBox="1">
            <a:spLocks/>
          </p:cNvSpPr>
          <p:nvPr/>
        </p:nvSpPr>
        <p:spPr bwMode="gray">
          <a:xfrm>
            <a:off x="649613" y="6328569"/>
            <a:ext cx="9391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0.6 PVC/CPVC, with Zinc Oxide 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Elongation vs. Particle Size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9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818573"/>
              </p:ext>
            </p:extLst>
          </p:nvPr>
        </p:nvGraphicFramePr>
        <p:xfrm>
          <a:off x="698500" y="2136939"/>
          <a:ext cx="9391650" cy="391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Elongation Does Not Correlate Well with Extender Particle Size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gray">
          <a:xfrm>
            <a:off x="698500" y="6332538"/>
            <a:ext cx="9391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0.6 PVC/CPVC, with Zinc Oxide 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Elongation vs. Particle Size</a:t>
            </a:r>
            <a:endParaRPr lang="de-DE" dirty="0"/>
          </a:p>
        </p:txBody>
      </p:sp>
      <p:cxnSp>
        <p:nvCxnSpPr>
          <p:cNvPr id="11" name="Straight Arrow Connector 10"/>
          <p:cNvCxnSpPr/>
          <p:nvPr/>
        </p:nvCxnSpPr>
        <p:spPr bwMode="gray">
          <a:xfrm flipV="1">
            <a:off x="3664405" y="2357499"/>
            <a:ext cx="3925115" cy="8934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gray">
          <a:xfrm>
            <a:off x="3664405" y="2357499"/>
            <a:ext cx="3778785" cy="34152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Increasing PVC, Film Thickness</a:t>
            </a:r>
          </a:p>
        </p:txBody>
      </p:sp>
    </p:spTree>
    <p:extLst>
      <p:ext uri="{BB962C8B-B14F-4D97-AF65-F5344CB8AC3E}">
        <p14:creationId xmlns:p14="http://schemas.microsoft.com/office/powerpoint/2010/main" val="29782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 Decreases with Increased PVC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409799"/>
              </p:ext>
            </p:extLst>
          </p:nvPr>
        </p:nvGraphicFramePr>
        <p:xfrm>
          <a:off x="438912" y="1473199"/>
          <a:ext cx="9765792" cy="533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4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Strength Increases with the Inclusion of Zinc Oxide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Tensile vs. Extender Type</a:t>
            </a:r>
            <a:endParaRPr lang="de-D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408849"/>
              </p:ext>
            </p:extLst>
          </p:nvPr>
        </p:nvGraphicFramePr>
        <p:xfrm>
          <a:off x="651600" y="2077089"/>
          <a:ext cx="9567438" cy="470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9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a Changing World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89" y="1415866"/>
            <a:ext cx="7965221" cy="52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 Decreases with the Inclusion of Zinc Oxide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Elongation vs. Extender Type</a:t>
            </a:r>
            <a:endParaRPr lang="de-D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325676"/>
              </p:ext>
            </p:extLst>
          </p:nvPr>
        </p:nvGraphicFramePr>
        <p:xfrm>
          <a:off x="652462" y="1951830"/>
          <a:ext cx="9389663" cy="470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3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Strength Increases with Increasing Fraction of Critical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Tensile vs. Extender Type</a:t>
            </a:r>
            <a:endParaRPr lang="de-D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874471"/>
              </p:ext>
            </p:extLst>
          </p:nvPr>
        </p:nvGraphicFramePr>
        <p:xfrm>
          <a:off x="651599" y="2040556"/>
          <a:ext cx="9493297" cy="466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4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 Decreases with Increasing Fraction of Critical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Elongation vs. Extender Type</a:t>
            </a:r>
            <a:endParaRPr lang="de-D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642863"/>
              </p:ext>
            </p:extLst>
          </p:nvPr>
        </p:nvGraphicFramePr>
        <p:xfrm>
          <a:off x="651599" y="1920553"/>
          <a:ext cx="9518011" cy="480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0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8500" y="6346486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marL="342779" indent="-342779" algn="l" defTabSz="1042688">
              <a:tabLst>
                <a:tab pos="187258" algn="l"/>
              </a:tabLst>
            </a:pPr>
            <a:r>
              <a:rPr lang="en-US" sz="1800" dirty="0"/>
              <a:t>0.6 PVC/CPVC,  with Zinc Oxide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600" y="339378"/>
            <a:ext cx="9388801" cy="799199"/>
          </a:xfrm>
        </p:spPr>
        <p:txBody>
          <a:bodyPr/>
          <a:lstStyle/>
          <a:p>
            <a:r>
              <a:rPr lang="en-US" dirty="0" smtClean="0"/>
              <a:t>Balancing Tensile and Elongation</a:t>
            </a:r>
            <a:endParaRPr lang="en-US" sz="2000" b="0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5957018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Tensile and Elongation vs. Extender Type</a:t>
            </a:r>
            <a:endParaRPr lang="de-D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872211"/>
              </p:ext>
            </p:extLst>
          </p:nvPr>
        </p:nvGraphicFramePr>
        <p:xfrm>
          <a:off x="651600" y="2040556"/>
          <a:ext cx="9438550" cy="412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8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599" y="342684"/>
            <a:ext cx="9388801" cy="799199"/>
          </a:xfrm>
        </p:spPr>
        <p:txBody>
          <a:bodyPr/>
          <a:lstStyle/>
          <a:p>
            <a:r>
              <a:rPr lang="en-US" dirty="0" smtClean="0"/>
              <a:t>Balancing Tensile and Elongation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Removing Zinc Favors Elongation</a:t>
            </a:r>
            <a:endParaRPr lang="en-US" sz="2000" b="0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gray">
          <a:xfrm>
            <a:off x="694682" y="6332538"/>
            <a:ext cx="9391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0.6 PVC/CPVC, without Zinc Oxide 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599" y="1544638"/>
            <a:ext cx="6165889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Tensile and Elongation vs. Extender Type</a:t>
            </a:r>
            <a:endParaRPr lang="de-DE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53916"/>
              </p:ext>
            </p:extLst>
          </p:nvPr>
        </p:nvGraphicFramePr>
        <p:xfrm>
          <a:off x="651599" y="2040556"/>
          <a:ext cx="9579796" cy="410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613" y="342684"/>
            <a:ext cx="9388801" cy="799199"/>
          </a:xfrm>
        </p:spPr>
        <p:txBody>
          <a:bodyPr/>
          <a:lstStyle/>
          <a:p>
            <a:r>
              <a:rPr lang="en-US" dirty="0" smtClean="0"/>
              <a:t>Balancing Tensile and Elongation</a:t>
            </a:r>
            <a:br>
              <a:rPr lang="en-US" dirty="0" smtClean="0"/>
            </a:br>
            <a:r>
              <a:rPr lang="en-US" sz="2000" b="0" dirty="0" smtClean="0"/>
              <a:t>Higher PVC/CPVC Restores Tensile Strength</a:t>
            </a:r>
            <a:endParaRPr lang="en-US" sz="2000" b="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gray">
          <a:xfrm>
            <a:off x="662482" y="6332538"/>
            <a:ext cx="9391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0.75 PVC/CPVC, without Zinc Oxide </a:t>
            </a:r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6929818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Tensile and Elongation vs. Extender Type</a:t>
            </a:r>
            <a:endParaRPr lang="de-D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139325"/>
              </p:ext>
            </p:extLst>
          </p:nvPr>
        </p:nvGraphicFramePr>
        <p:xfrm>
          <a:off x="649613" y="2040556"/>
          <a:ext cx="9391650" cy="411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44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Dramatically Alters </a:t>
            </a:r>
            <a:r>
              <a:rPr lang="en-US" dirty="0"/>
              <a:t>Tensile and Elongation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652463" y="1544638"/>
            <a:ext cx="4410000" cy="443819"/>
          </a:xfrm>
        </p:spPr>
        <p:txBody>
          <a:bodyPr/>
          <a:lstStyle/>
          <a:p>
            <a:r>
              <a:rPr lang="de-DE" dirty="0" err="1" smtClean="0"/>
              <a:t>Tensile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30400" y="1544638"/>
            <a:ext cx="4410000" cy="443819"/>
          </a:xfrm>
        </p:spPr>
        <p:txBody>
          <a:bodyPr/>
          <a:lstStyle/>
          <a:p>
            <a:r>
              <a:rPr lang="de-DE" dirty="0" smtClean="0"/>
              <a:t>Elongation</a:t>
            </a:r>
            <a:endParaRPr lang="de-DE" dirty="0"/>
          </a:p>
        </p:txBody>
      </p:sp>
      <p:graphicFrame>
        <p:nvGraphicFramePr>
          <p:cNvPr id="8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843776"/>
              </p:ext>
            </p:extLst>
          </p:nvPr>
        </p:nvGraphicFramePr>
        <p:xfrm>
          <a:off x="644071" y="2227262"/>
          <a:ext cx="4572000" cy="307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957596"/>
              </p:ext>
            </p:extLst>
          </p:nvPr>
        </p:nvGraphicFramePr>
        <p:xfrm>
          <a:off x="5399315" y="2104571"/>
          <a:ext cx="4690835" cy="319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6"/>
          <p:cNvCxnSpPr/>
          <p:nvPr/>
        </p:nvCxnSpPr>
        <p:spPr bwMode="gray">
          <a:xfrm>
            <a:off x="4025207" y="5384271"/>
            <a:ext cx="3429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/>
          <p:cNvSpPr txBox="1">
            <a:spLocks/>
          </p:cNvSpPr>
          <p:nvPr/>
        </p:nvSpPr>
        <p:spPr bwMode="gray">
          <a:xfrm>
            <a:off x="1753343" y="6023151"/>
            <a:ext cx="1495425" cy="345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chemeClr val="tx1"/>
                </a:solidFill>
              </a:rPr>
              <a:t>0.6 PVC/CPVC, with Zinc Oxide 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gray">
          <a:xfrm>
            <a:off x="3467633" y="5994122"/>
            <a:ext cx="1808398" cy="563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 algn="ctr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1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>
                <a:latin typeface="Arial" pitchFamily="34" charset="0"/>
                <a:cs typeface="Arial" pitchFamily="34" charset="0"/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>
                <a:latin typeface="Arial" pitchFamily="34" charset="0"/>
                <a:cs typeface="Arial" pitchFamily="34" charset="0"/>
              </a:defRPr>
            </a:lvl3pPr>
            <a:lvl4pPr marL="444500" indent="-215900" defTabSz="8064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>
                <a:latin typeface="Arial" pitchFamily="34" charset="0"/>
                <a:cs typeface="Arial" pitchFamily="34" charset="0"/>
              </a:defRPr>
            </a:lvl4pPr>
            <a:lvl5pPr marL="658813" indent="-2111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>
                <a:latin typeface="Arial" pitchFamily="34" charset="0"/>
                <a:cs typeface="Arial" pitchFamily="34" charset="0"/>
              </a:defRPr>
            </a:lvl5pPr>
            <a:lvl6pPr marL="896938" indent="-23018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938" indent="-23018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938" indent="-23018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>
                <a:latin typeface="Arial" pitchFamily="34" charset="0"/>
                <a:cs typeface="Arial" pitchFamily="34" charset="0"/>
              </a:defRPr>
            </a:lvl8pPr>
            <a:lvl9pPr marL="896938" indent="-23018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0.67 PVC/CPVC, without Zinc Oxide </a:t>
            </a:r>
          </a:p>
        </p:txBody>
      </p:sp>
      <p:cxnSp>
        <p:nvCxnSpPr>
          <p:cNvPr id="13" name="Straight Connector 11"/>
          <p:cNvCxnSpPr/>
          <p:nvPr/>
        </p:nvCxnSpPr>
        <p:spPr bwMode="gray">
          <a:xfrm flipH="1">
            <a:off x="4368107" y="5384271"/>
            <a:ext cx="3429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"/>
          <p:cNvCxnSpPr/>
          <p:nvPr/>
        </p:nvCxnSpPr>
        <p:spPr bwMode="gray">
          <a:xfrm>
            <a:off x="2166481" y="5384271"/>
            <a:ext cx="3429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1"/>
          <p:cNvCxnSpPr/>
          <p:nvPr/>
        </p:nvCxnSpPr>
        <p:spPr bwMode="gray">
          <a:xfrm flipH="1">
            <a:off x="2509381" y="5384271"/>
            <a:ext cx="3429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6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Coalescent Usage Impacts the Balance</a:t>
            </a:r>
            <a:br>
              <a:rPr lang="en-US" dirty="0" smtClean="0"/>
            </a:br>
            <a:r>
              <a:rPr lang="en-US" sz="2000" b="0" dirty="0" smtClean="0">
                <a:solidFill>
                  <a:srgbClr val="000000"/>
                </a:solidFill>
              </a:rPr>
              <a:t>Adding </a:t>
            </a:r>
            <a:r>
              <a:rPr lang="en-US" sz="2000" b="0" dirty="0" err="1" smtClean="0">
                <a:solidFill>
                  <a:srgbClr val="000000"/>
                </a:solidFill>
              </a:rPr>
              <a:t>Texanol</a:t>
            </a:r>
            <a:r>
              <a:rPr lang="en-US" sz="2000" b="0" dirty="0" smtClean="0">
                <a:solidFill>
                  <a:srgbClr val="000000"/>
                </a:solidFill>
              </a:rPr>
              <a:t> Reduces Tensile Strength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26287"/>
              </p:ext>
            </p:extLst>
          </p:nvPr>
        </p:nvGraphicFramePr>
        <p:xfrm>
          <a:off x="337371" y="1476342"/>
          <a:ext cx="10067870" cy="491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/>
          <p:cNvSpPr txBox="1">
            <a:spLocks/>
          </p:cNvSpPr>
          <p:nvPr/>
        </p:nvSpPr>
        <p:spPr bwMode="gray">
          <a:xfrm>
            <a:off x="652463" y="6510338"/>
            <a:ext cx="94376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50 PVC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Coalescent Usage Impacts the Balance</a:t>
            </a:r>
            <a:br>
              <a:rPr lang="en-US" dirty="0" smtClean="0"/>
            </a:br>
            <a:r>
              <a:rPr lang="en-US" sz="2000" b="0" dirty="0">
                <a:solidFill>
                  <a:srgbClr val="000000"/>
                </a:solidFill>
              </a:rPr>
              <a:t>Adding </a:t>
            </a:r>
            <a:r>
              <a:rPr lang="en-US" sz="2000" b="0" dirty="0" err="1" smtClean="0">
                <a:solidFill>
                  <a:srgbClr val="000000"/>
                </a:solidFill>
              </a:rPr>
              <a:t>Texanol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I</a:t>
            </a:r>
            <a:r>
              <a:rPr lang="en-US" sz="2000" b="0" dirty="0" smtClean="0">
                <a:solidFill>
                  <a:srgbClr val="000000"/>
                </a:solidFill>
              </a:rPr>
              <a:t>ncreases Elongation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383905"/>
              </p:ext>
            </p:extLst>
          </p:nvPr>
        </p:nvGraphicFramePr>
        <p:xfrm>
          <a:off x="411829" y="1506088"/>
          <a:ext cx="9918954" cy="490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/>
          <p:cNvSpPr txBox="1">
            <a:spLocks/>
          </p:cNvSpPr>
          <p:nvPr/>
        </p:nvSpPr>
        <p:spPr bwMode="gray">
          <a:xfrm>
            <a:off x="652463" y="6535738"/>
            <a:ext cx="94376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50 PVC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44652" y="6624638"/>
            <a:ext cx="9391650" cy="290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Direct and Inverse Relationships</a:t>
            </a:r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4294967295"/>
          </p:nvPr>
        </p:nvSpPr>
        <p:spPr bwMode="gray">
          <a:xfrm>
            <a:off x="2286000" y="3361765"/>
            <a:ext cx="2286000" cy="3075754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en-US" dirty="0" smtClean="0"/>
              <a:t>Fraction of Critical</a:t>
            </a:r>
          </a:p>
          <a:p>
            <a:pPr marL="0" lvl="2" indent="0">
              <a:buNone/>
            </a:pPr>
            <a:r>
              <a:rPr lang="en-US" dirty="0" smtClean="0"/>
              <a:t>PVC</a:t>
            </a:r>
          </a:p>
          <a:p>
            <a:pPr marL="0" lvl="2" indent="0">
              <a:buNone/>
            </a:pPr>
            <a:r>
              <a:rPr lang="en-US" dirty="0" smtClean="0"/>
              <a:t>Zinc Oxide Level</a:t>
            </a:r>
          </a:p>
          <a:p>
            <a:pPr marL="0" lvl="2" indent="0">
              <a:buNone/>
            </a:pPr>
            <a:r>
              <a:rPr lang="en-US" dirty="0" smtClean="0"/>
              <a:t>Weathering</a:t>
            </a:r>
          </a:p>
        </p:txBody>
      </p:sp>
      <p:sp>
        <p:nvSpPr>
          <p:cNvPr id="8" name="Inhaltsplatzhalter 10"/>
          <p:cNvSpPr>
            <a:spLocks noGrp="1"/>
          </p:cNvSpPr>
          <p:nvPr>
            <p:ph sz="quarter" idx="4294967295"/>
          </p:nvPr>
        </p:nvSpPr>
        <p:spPr bwMode="gray">
          <a:xfrm>
            <a:off x="6614160" y="3200398"/>
            <a:ext cx="3188208" cy="3291985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en-US" dirty="0" smtClean="0"/>
              <a:t>Coalescent Level</a:t>
            </a:r>
          </a:p>
          <a:p>
            <a:pPr marL="0" lvl="2" indent="0">
              <a:buNone/>
            </a:pPr>
            <a:r>
              <a:rPr lang="en-US" dirty="0" smtClean="0"/>
              <a:t>Plasticizer Level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r>
              <a:rPr lang="en-US" dirty="0" smtClean="0"/>
              <a:t>Fraction of Critical</a:t>
            </a:r>
          </a:p>
          <a:p>
            <a:pPr marL="0" lvl="2" indent="0">
              <a:buNone/>
            </a:pPr>
            <a:r>
              <a:rPr lang="en-US" dirty="0" smtClean="0"/>
              <a:t>PVC</a:t>
            </a:r>
          </a:p>
          <a:p>
            <a:pPr marL="0" lvl="2" indent="0">
              <a:buNone/>
            </a:pPr>
            <a:r>
              <a:rPr lang="en-US" dirty="0" smtClean="0"/>
              <a:t>Zinc Oxide Level</a:t>
            </a:r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endParaRPr lang="en-US" dirty="0" smtClean="0"/>
          </a:p>
        </p:txBody>
      </p:sp>
      <p:sp>
        <p:nvSpPr>
          <p:cNvPr id="11" name="AutoShape 43"/>
          <p:cNvSpPr>
            <a:spLocks noChangeArrowheads="1"/>
          </p:cNvSpPr>
          <p:nvPr/>
        </p:nvSpPr>
        <p:spPr bwMode="gray">
          <a:xfrm rot="16200000">
            <a:off x="5766575" y="3413518"/>
            <a:ext cx="859536" cy="433299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4652" y="1627487"/>
            <a:ext cx="3830171" cy="1316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Tensile</a:t>
            </a:r>
          </a:p>
        </p:txBody>
      </p:sp>
      <p:sp>
        <p:nvSpPr>
          <p:cNvPr id="14" name="AutoShape 43"/>
          <p:cNvSpPr>
            <a:spLocks noChangeArrowheads="1"/>
          </p:cNvSpPr>
          <p:nvPr/>
        </p:nvSpPr>
        <p:spPr bwMode="gray">
          <a:xfrm rot="16200000">
            <a:off x="1000383" y="3931764"/>
            <a:ext cx="1896036" cy="433303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gray">
          <a:xfrm rot="5400000">
            <a:off x="1469862" y="5748287"/>
            <a:ext cx="957076" cy="433304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Inhaltsplatzhalter 10"/>
          <p:cNvSpPr>
            <a:spLocks noGrp="1"/>
          </p:cNvSpPr>
          <p:nvPr>
            <p:ph sz="quarter" idx="4294967295"/>
          </p:nvPr>
        </p:nvSpPr>
        <p:spPr bwMode="gray">
          <a:xfrm>
            <a:off x="2329644" y="4626866"/>
            <a:ext cx="3188208" cy="2060450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dirty="0" smtClean="0"/>
              <a:t>Particle Size</a:t>
            </a:r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gray">
          <a:xfrm rot="5400000">
            <a:off x="5153923" y="5269749"/>
            <a:ext cx="2084833" cy="433304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43"/>
          <p:cNvSpPr>
            <a:spLocks noChangeArrowheads="1"/>
          </p:cNvSpPr>
          <p:nvPr/>
        </p:nvSpPr>
        <p:spPr bwMode="gray">
          <a:xfrm rot="16200000">
            <a:off x="1524728" y="2087565"/>
            <a:ext cx="859536" cy="433299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75276" y="1651871"/>
            <a:ext cx="3830171" cy="1316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Elongation</a:t>
            </a:r>
          </a:p>
        </p:txBody>
      </p:sp>
      <p:sp>
        <p:nvSpPr>
          <p:cNvPr id="21" name="AutoShape 43"/>
          <p:cNvSpPr>
            <a:spLocks noChangeArrowheads="1"/>
          </p:cNvSpPr>
          <p:nvPr/>
        </p:nvSpPr>
        <p:spPr bwMode="gray">
          <a:xfrm rot="16200000">
            <a:off x="5755352" y="2111949"/>
            <a:ext cx="859536" cy="433299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652463" y="1544638"/>
            <a:ext cx="4410000" cy="375602"/>
          </a:xfrm>
        </p:spPr>
        <p:txBody>
          <a:bodyPr/>
          <a:lstStyle/>
          <a:p>
            <a:r>
              <a:rPr lang="de-DE" dirty="0" smtClean="0"/>
              <a:t>Wall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Elastomeric Coatings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630400" y="1544638"/>
            <a:ext cx="4410000" cy="482282"/>
          </a:xfrm>
        </p:spPr>
        <p:txBody>
          <a:bodyPr/>
          <a:lstStyle/>
          <a:p>
            <a:r>
              <a:rPr lang="de-DE" dirty="0" smtClean="0"/>
              <a:t>Roof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00" y="2299493"/>
            <a:ext cx="3514725" cy="2962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164" y="1838179"/>
            <a:ext cx="3363912" cy="47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1894" y="3301264"/>
            <a:ext cx="439386" cy="17911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4814" y="2793865"/>
            <a:ext cx="439386" cy="2755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6425" y="2777431"/>
            <a:ext cx="439386" cy="2755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7178" y="3244857"/>
            <a:ext cx="439386" cy="1953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47872" y="3028131"/>
            <a:ext cx="439386" cy="23869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1075" y="3206261"/>
            <a:ext cx="439386" cy="2054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78141" y="3149854"/>
            <a:ext cx="439386" cy="2110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1573876" y="4002128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gray">
          <a:xfrm>
            <a:off x="1571458" y="4439975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3961075" y="3850047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gray">
          <a:xfrm>
            <a:off x="3961075" y="4571505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gray">
          <a:xfrm>
            <a:off x="2451811" y="3648536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gray">
          <a:xfrm>
            <a:off x="2451811" y="4670276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gray">
          <a:xfrm>
            <a:off x="9278141" y="3876563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gray">
          <a:xfrm>
            <a:off x="9278141" y="4598021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gray">
          <a:xfrm>
            <a:off x="6556425" y="3536873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gray">
          <a:xfrm>
            <a:off x="6556425" y="4787147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gray">
          <a:xfrm>
            <a:off x="5087178" y="3980094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gray">
          <a:xfrm>
            <a:off x="5084760" y="4495060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gray">
          <a:xfrm>
            <a:off x="8047872" y="3714831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gray">
          <a:xfrm>
            <a:off x="8045454" y="4714545"/>
            <a:ext cx="219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212706" y="2377227"/>
            <a:ext cx="914400" cy="606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12706" y="5370810"/>
            <a:ext cx="914400" cy="606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18918" y="2380428"/>
            <a:ext cx="914400" cy="606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18918" y="5395583"/>
            <a:ext cx="914400" cy="606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 bwMode="gray">
          <a:xfrm>
            <a:off x="2165178" y="1554133"/>
            <a:ext cx="1545128" cy="82309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Stretched 1” on </a:t>
            </a:r>
            <a:r>
              <a:rPr lang="en-US" sz="1400" dirty="0" err="1" smtClean="0"/>
              <a:t>Instron</a:t>
            </a:r>
            <a:r>
              <a:rPr lang="en-US" sz="1400" dirty="0" smtClean="0"/>
              <a:t>, 5 min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40" name="TextBox 39"/>
          <p:cNvSpPr txBox="1"/>
          <p:nvPr/>
        </p:nvSpPr>
        <p:spPr bwMode="gray">
          <a:xfrm>
            <a:off x="6092902" y="1554133"/>
            <a:ext cx="1545128" cy="82309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Stretched 1” on </a:t>
            </a:r>
            <a:r>
              <a:rPr lang="en-US" sz="1400" dirty="0" err="1" smtClean="0"/>
              <a:t>Instron</a:t>
            </a:r>
            <a:r>
              <a:rPr lang="en-US" sz="1400" dirty="0" smtClean="0"/>
              <a:t>, 5 min</a:t>
            </a:r>
          </a:p>
        </p:txBody>
      </p:sp>
      <p:sp>
        <p:nvSpPr>
          <p:cNvPr id="41" name="TextBox 40"/>
          <p:cNvSpPr txBox="1"/>
          <p:nvPr/>
        </p:nvSpPr>
        <p:spPr bwMode="gray">
          <a:xfrm>
            <a:off x="2986451" y="6125290"/>
            <a:ext cx="1223612" cy="3445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Cycle</a:t>
            </a:r>
          </a:p>
        </p:txBody>
      </p:sp>
      <p:sp>
        <p:nvSpPr>
          <p:cNvPr id="42" name="TextBox 41"/>
          <p:cNvSpPr txBox="1"/>
          <p:nvPr/>
        </p:nvSpPr>
        <p:spPr bwMode="gray">
          <a:xfrm>
            <a:off x="3492496" y="2552454"/>
            <a:ext cx="1432062" cy="585589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Measured after  10 Minutes</a:t>
            </a:r>
          </a:p>
        </p:txBody>
      </p:sp>
      <p:sp>
        <p:nvSpPr>
          <p:cNvPr id="43" name="TextBox 42"/>
          <p:cNvSpPr txBox="1"/>
          <p:nvPr/>
        </p:nvSpPr>
        <p:spPr bwMode="gray">
          <a:xfrm>
            <a:off x="4864096" y="2561303"/>
            <a:ext cx="1384552" cy="6097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Measured after 24 Hours</a:t>
            </a:r>
          </a:p>
        </p:txBody>
      </p:sp>
      <p:sp>
        <p:nvSpPr>
          <p:cNvPr id="44" name="TextBox 43"/>
          <p:cNvSpPr txBox="1"/>
          <p:nvPr/>
        </p:nvSpPr>
        <p:spPr bwMode="gray">
          <a:xfrm>
            <a:off x="1172182" y="3786855"/>
            <a:ext cx="914400" cy="914400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4400" dirty="0" smtClean="0"/>
              <a:t>{</a:t>
            </a:r>
          </a:p>
        </p:txBody>
      </p:sp>
      <p:sp>
        <p:nvSpPr>
          <p:cNvPr id="45" name="TextBox 44"/>
          <p:cNvSpPr txBox="1"/>
          <p:nvPr/>
        </p:nvSpPr>
        <p:spPr bwMode="gray">
          <a:xfrm>
            <a:off x="680457" y="4053639"/>
            <a:ext cx="800201" cy="50439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1 cm</a:t>
            </a:r>
          </a:p>
        </p:txBody>
      </p:sp>
      <p:sp>
        <p:nvSpPr>
          <p:cNvPr id="46" name="TextBox 45"/>
          <p:cNvSpPr txBox="1"/>
          <p:nvPr/>
        </p:nvSpPr>
        <p:spPr bwMode="gray">
          <a:xfrm>
            <a:off x="7959695" y="6125290"/>
            <a:ext cx="1976371" cy="3445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Cycle</a:t>
            </a:r>
          </a:p>
        </p:txBody>
      </p:sp>
      <p:sp>
        <p:nvSpPr>
          <p:cNvPr id="47" name="TextBox 46"/>
          <p:cNvSpPr txBox="1"/>
          <p:nvPr/>
        </p:nvSpPr>
        <p:spPr bwMode="gray">
          <a:xfrm>
            <a:off x="3745789" y="1554133"/>
            <a:ext cx="1545128" cy="82309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Removed and allowed to rest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48" name="TextBox 47"/>
          <p:cNvSpPr txBox="1"/>
          <p:nvPr/>
        </p:nvSpPr>
        <p:spPr bwMode="gray">
          <a:xfrm>
            <a:off x="606384" y="1554133"/>
            <a:ext cx="1448437" cy="82309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Initial marks made 1 cm apart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49" name="TextBox 48"/>
          <p:cNvSpPr txBox="1"/>
          <p:nvPr/>
        </p:nvSpPr>
        <p:spPr bwMode="gray">
          <a:xfrm>
            <a:off x="7551534" y="2426836"/>
            <a:ext cx="1432062" cy="585589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Measured after  10 Minutes</a:t>
            </a:r>
          </a:p>
        </p:txBody>
      </p:sp>
      <p:sp>
        <p:nvSpPr>
          <p:cNvPr id="50" name="TextBox 49"/>
          <p:cNvSpPr txBox="1"/>
          <p:nvPr/>
        </p:nvSpPr>
        <p:spPr bwMode="gray">
          <a:xfrm>
            <a:off x="8958196" y="2409031"/>
            <a:ext cx="1384552" cy="60972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Measured after 24 Hours</a:t>
            </a:r>
          </a:p>
        </p:txBody>
      </p:sp>
      <p:sp>
        <p:nvSpPr>
          <p:cNvPr id="51" name="TextBox 50"/>
          <p:cNvSpPr txBox="1"/>
          <p:nvPr/>
        </p:nvSpPr>
        <p:spPr bwMode="gray">
          <a:xfrm>
            <a:off x="7993338" y="1554133"/>
            <a:ext cx="1545128" cy="82309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Removed and allowed to rest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2" name="TextBox 1"/>
          <p:cNvSpPr txBox="1"/>
          <p:nvPr/>
        </p:nvSpPr>
        <p:spPr bwMode="gray">
          <a:xfrm>
            <a:off x="606383" y="6537854"/>
            <a:ext cx="3464537" cy="38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% Recovery = Initial/Final </a:t>
            </a:r>
          </a:p>
        </p:txBody>
      </p:sp>
      <p:sp>
        <p:nvSpPr>
          <p:cNvPr id="52" name="Title 3"/>
          <p:cNvSpPr>
            <a:spLocks noGrp="1"/>
          </p:cNvSpPr>
          <p:nvPr>
            <p:ph type="title"/>
          </p:nvPr>
        </p:nvSpPr>
        <p:spPr>
          <a:xfrm>
            <a:off x="652462" y="194402"/>
            <a:ext cx="9388801" cy="799199"/>
          </a:xfrm>
        </p:spPr>
        <p:txBody>
          <a:bodyPr/>
          <a:lstStyle/>
          <a:p>
            <a:r>
              <a:rPr lang="en-US" dirty="0" smtClean="0"/>
              <a:t>Method for Evaluating Two Cycle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</a:t>
            </a:r>
            <a:r>
              <a:rPr lang="en-US" dirty="0" smtClean="0"/>
              <a:t>Improves with the Inclusion of Zinc Oxide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512108"/>
              </p:ext>
            </p:extLst>
          </p:nvPr>
        </p:nvGraphicFramePr>
        <p:xfrm>
          <a:off x="652463" y="2055071"/>
          <a:ext cx="9437687" cy="456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59152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24 Hours After Second Pull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8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Improves with Decreasing Fraction </a:t>
            </a:r>
            <a:r>
              <a:rPr lang="en-US" dirty="0"/>
              <a:t>of Critical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694706"/>
              </p:ext>
            </p:extLst>
          </p:nvPr>
        </p:nvGraphicFramePr>
        <p:xfrm>
          <a:off x="652463" y="2055071"/>
          <a:ext cx="9342437" cy="446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59152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24 Hours After Second Pull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6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Combine to Produce a Wide Range of Recovery Values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65689"/>
              </p:ext>
            </p:extLst>
          </p:nvPr>
        </p:nvGraphicFramePr>
        <p:xfrm>
          <a:off x="652463" y="2055070"/>
          <a:ext cx="9437688" cy="456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59152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24 Hours After Second Pull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4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Shows Trends by Particle Morphology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 rot="2501498">
            <a:off x="9558299" y="3001587"/>
            <a:ext cx="184631" cy="887879"/>
          </a:xfrm>
          <a:prstGeom prst="cube">
            <a:avLst>
              <a:gd name="adj" fmla="val 3828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 rot="21028693">
            <a:off x="9538353" y="3034652"/>
            <a:ext cx="142389" cy="898651"/>
          </a:xfrm>
          <a:prstGeom prst="cube">
            <a:avLst>
              <a:gd name="adj" fmla="val 3828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 rot="1001877">
            <a:off x="9521553" y="3038522"/>
            <a:ext cx="141635" cy="949329"/>
          </a:xfrm>
          <a:prstGeom prst="cube">
            <a:avLst>
              <a:gd name="adj" fmla="val 3828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9273435" y="2026050"/>
            <a:ext cx="672224" cy="636840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>
            <a:innerShdw blurRad="177800" dist="88900" dir="52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9136013" y="4547843"/>
            <a:ext cx="815432" cy="423556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9184653" y="4471626"/>
            <a:ext cx="815432" cy="423556"/>
          </a:xfrm>
          <a:prstGeom prst="pentagon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992036"/>
              </p:ext>
            </p:extLst>
          </p:nvPr>
        </p:nvGraphicFramePr>
        <p:xfrm>
          <a:off x="650875" y="1989858"/>
          <a:ext cx="8144781" cy="437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98071" y="6413560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marL="342779" indent="-342779" algn="l" defTabSz="1042688">
              <a:tabLst>
                <a:tab pos="187258" algn="l"/>
              </a:tabLst>
            </a:pPr>
            <a:r>
              <a:rPr lang="en-US" sz="1800" dirty="0"/>
              <a:t>0.6 PVC/CPVC,  with Zinc Oxide 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Recovery vs. Extender Type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3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Improves Recovery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447791"/>
              </p:ext>
            </p:extLst>
          </p:nvPr>
        </p:nvGraphicFramePr>
        <p:xfrm>
          <a:off x="651601" y="1930400"/>
          <a:ext cx="9438550" cy="379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78215" y="5995620"/>
            <a:ext cx="1714274" cy="593811"/>
          </a:xfrm>
        </p:spPr>
        <p:txBody>
          <a:bodyPr/>
          <a:lstStyle/>
          <a:p>
            <a:pPr algn="ctr"/>
            <a:r>
              <a:rPr lang="en-US" sz="1400" dirty="0" smtClean="0"/>
              <a:t>0.6 PVC/CPVC, with Zinc Oxide </a:t>
            </a:r>
            <a:endParaRPr lang="en-US" sz="1400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gray">
          <a:xfrm>
            <a:off x="7899400" y="6033467"/>
            <a:ext cx="1866900" cy="5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17989" tIns="0" rIns="0" bIns="107943" rtlCol="0" anchor="b">
            <a:noAutofit/>
          </a:bodyPr>
          <a:lstStyle>
            <a:lvl1pPr marL="342719" indent="-342719" algn="r" defTabSz="1042504" rtl="0" eaLnBrk="0" fontAlgn="auto" latin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25" algn="l"/>
              </a:tabLst>
              <a:defRPr lang="de-DE" sz="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163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lang="de-DE" sz="21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5" indent="-225305" algn="l" defTabSz="995163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lang="de-DE" sz="21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4265" indent="-215786" algn="l" defTabSz="806023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lang="de-DE" sz="21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465" indent="-211026" algn="l" defTabSz="995163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lang="de-DE"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464" indent="-230068" algn="l" defTabSz="995163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464" indent="-230068" algn="l" defTabSz="995163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464" indent="-230068" algn="l" defTabSz="995163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464" indent="-230068" algn="l" defTabSz="995163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400" dirty="0" smtClean="0"/>
              <a:t>0.67 PVC/CPVC, without Zinc Oxide 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 bwMode="gray">
          <a:xfrm flipH="1">
            <a:off x="2766786" y="5587319"/>
            <a:ext cx="815976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gray">
          <a:xfrm>
            <a:off x="7899400" y="5500574"/>
            <a:ext cx="733424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51600" y="1544638"/>
            <a:ext cx="4642296" cy="49591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Recovery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6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44652" y="6624638"/>
            <a:ext cx="9391650" cy="290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Direct and Inverse Relationships</a:t>
            </a:r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4294967295"/>
          </p:nvPr>
        </p:nvSpPr>
        <p:spPr bwMode="gray">
          <a:xfrm>
            <a:off x="4389120" y="3376245"/>
            <a:ext cx="2286000" cy="3037358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en-US" dirty="0" smtClean="0"/>
              <a:t>Zinc Oxide</a:t>
            </a:r>
            <a:endParaRPr lang="en-US" dirty="0"/>
          </a:p>
          <a:p>
            <a:pPr marL="0" lvl="2" indent="0">
              <a:buNone/>
            </a:pPr>
            <a:r>
              <a:rPr lang="en-US" dirty="0" smtClean="0"/>
              <a:t>Weathering</a:t>
            </a:r>
          </a:p>
          <a:p>
            <a:pPr marL="0" lvl="2" indent="0">
              <a:buNone/>
            </a:pPr>
            <a:r>
              <a:rPr lang="en-US" dirty="0" smtClean="0"/>
              <a:t>Nodular Extenders</a:t>
            </a:r>
          </a:p>
          <a:p>
            <a:pPr marL="0" lvl="2" indent="0">
              <a:buNone/>
            </a:pPr>
            <a:endParaRPr lang="en-US" sz="900" dirty="0" smtClean="0"/>
          </a:p>
          <a:p>
            <a:pPr marL="0" lvl="2" indent="0">
              <a:buNone/>
            </a:pPr>
            <a:r>
              <a:rPr lang="en-US" dirty="0" smtClean="0"/>
              <a:t>Acicular Extenders</a:t>
            </a:r>
          </a:p>
          <a:p>
            <a:pPr marL="0" lvl="2" indent="0">
              <a:buNone/>
            </a:pPr>
            <a:r>
              <a:rPr lang="en-US" dirty="0" smtClean="0"/>
              <a:t>Platy Extenders</a:t>
            </a:r>
          </a:p>
          <a:p>
            <a:pPr marL="0" lvl="2" indent="0">
              <a:buNone/>
            </a:pPr>
            <a:r>
              <a:rPr lang="en-US" dirty="0" smtClean="0"/>
              <a:t>Fraction </a:t>
            </a:r>
            <a:r>
              <a:rPr lang="en-US" dirty="0"/>
              <a:t>of </a:t>
            </a:r>
            <a:r>
              <a:rPr lang="en-US" dirty="0" smtClean="0"/>
              <a:t>Critical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47772" y="1627487"/>
            <a:ext cx="3830171" cy="1316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Recovery</a:t>
            </a:r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gray">
          <a:xfrm rot="5400000">
            <a:off x="3371813" y="5547119"/>
            <a:ext cx="1359413" cy="433304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43"/>
          <p:cNvSpPr>
            <a:spLocks noChangeArrowheads="1"/>
          </p:cNvSpPr>
          <p:nvPr/>
        </p:nvSpPr>
        <p:spPr bwMode="gray">
          <a:xfrm rot="16200000">
            <a:off x="3627848" y="2087565"/>
            <a:ext cx="859536" cy="433299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gray">
          <a:xfrm rot="16200000">
            <a:off x="3350481" y="3709170"/>
            <a:ext cx="1408182" cy="427206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auto">
          <a:xfrm rot="18415269">
            <a:off x="8224408" y="4801117"/>
            <a:ext cx="138112" cy="476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D8D8D8"/>
          </a:solidFill>
          <a:ln w="9525">
            <a:solidFill>
              <a:srgbClr val="BFBFBF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 rot="2663180">
            <a:off x="8226788" y="4903511"/>
            <a:ext cx="138113" cy="476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D8D8D8"/>
          </a:solidFill>
          <a:ln w="9525">
            <a:solidFill>
              <a:srgbClr val="BFBFBF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959892" y="4409563"/>
            <a:ext cx="2266950" cy="9048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026513" y="4616174"/>
            <a:ext cx="2076450" cy="542925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rot="5400000">
            <a:off x="8117250" y="4813024"/>
            <a:ext cx="142875" cy="114300"/>
          </a:xfrm>
          <a:custGeom>
            <a:avLst/>
            <a:gdLst>
              <a:gd name="G0" fmla="+- 3360 0 0"/>
              <a:gd name="G1" fmla="+- 21600 0 3360"/>
              <a:gd name="G2" fmla="*/ 3360 1 2"/>
              <a:gd name="G3" fmla="+- 21600 0 G2"/>
              <a:gd name="G4" fmla="+/ 3360 21600 2"/>
              <a:gd name="G5" fmla="+/ G1 0 2"/>
              <a:gd name="G6" fmla="*/ 21600 21600 3360"/>
              <a:gd name="G7" fmla="*/ G6 1 2"/>
              <a:gd name="G8" fmla="+- 21600 0 G7"/>
              <a:gd name="G9" fmla="*/ 21600 1 2"/>
              <a:gd name="G10" fmla="+- 3360 0 G9"/>
              <a:gd name="G11" fmla="?: G10 G8 0"/>
              <a:gd name="G12" fmla="?: G10 G7 21600"/>
              <a:gd name="T0" fmla="*/ 19920 w 21600"/>
              <a:gd name="T1" fmla="*/ 10800 h 21600"/>
              <a:gd name="T2" fmla="*/ 10800 w 21600"/>
              <a:gd name="T3" fmla="*/ 21600 h 21600"/>
              <a:gd name="T4" fmla="*/ 1680 w 21600"/>
              <a:gd name="T5" fmla="*/ 10800 h 21600"/>
              <a:gd name="T6" fmla="*/ 10800 w 21600"/>
              <a:gd name="T7" fmla="*/ 0 h 21600"/>
              <a:gd name="T8" fmla="*/ 3480 w 21600"/>
              <a:gd name="T9" fmla="*/ 3480 h 21600"/>
              <a:gd name="T10" fmla="*/ 18120 w 21600"/>
              <a:gd name="T11" fmla="*/ 181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360" y="21600"/>
                </a:lnTo>
                <a:lnTo>
                  <a:pt x="1824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04040"/>
          </a:solidFill>
          <a:ln w="38100">
            <a:solidFill>
              <a:srgbClr val="40404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8415269">
            <a:off x="5792358" y="4890017"/>
            <a:ext cx="138112" cy="476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D8D8D8"/>
          </a:solidFill>
          <a:ln w="9525">
            <a:solidFill>
              <a:srgbClr val="BFBFBF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 rot="2663180">
            <a:off x="5793151" y="4798736"/>
            <a:ext cx="138112" cy="476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D8D8D8"/>
          </a:solidFill>
          <a:ln w="9525">
            <a:solidFill>
              <a:srgbClr val="BFBFBF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"/>
          <p:cNvSpPr>
            <a:spLocks noChangeArrowheads="1"/>
          </p:cNvSpPr>
          <p:nvPr/>
        </p:nvSpPr>
        <p:spPr bwMode="auto">
          <a:xfrm rot="16200000" flipH="1">
            <a:off x="5888400" y="4813024"/>
            <a:ext cx="142875" cy="114300"/>
          </a:xfrm>
          <a:custGeom>
            <a:avLst/>
            <a:gdLst>
              <a:gd name="G0" fmla="+- 3360 0 0"/>
              <a:gd name="G1" fmla="+- 21600 0 3360"/>
              <a:gd name="G2" fmla="*/ 3360 1 2"/>
              <a:gd name="G3" fmla="+- 21600 0 G2"/>
              <a:gd name="G4" fmla="+/ 3360 21600 2"/>
              <a:gd name="G5" fmla="+/ G1 0 2"/>
              <a:gd name="G6" fmla="*/ 21600 21600 3360"/>
              <a:gd name="G7" fmla="*/ G6 1 2"/>
              <a:gd name="G8" fmla="+- 21600 0 G7"/>
              <a:gd name="G9" fmla="*/ 21600 1 2"/>
              <a:gd name="G10" fmla="+- 3360 0 G9"/>
              <a:gd name="G11" fmla="?: G10 G8 0"/>
              <a:gd name="G12" fmla="?: G10 G7 21600"/>
              <a:gd name="T0" fmla="*/ 19920 w 21600"/>
              <a:gd name="T1" fmla="*/ 10800 h 21600"/>
              <a:gd name="T2" fmla="*/ 10800 w 21600"/>
              <a:gd name="T3" fmla="*/ 21600 h 21600"/>
              <a:gd name="T4" fmla="*/ 1680 w 21600"/>
              <a:gd name="T5" fmla="*/ 10800 h 21600"/>
              <a:gd name="T6" fmla="*/ 10800 w 21600"/>
              <a:gd name="T7" fmla="*/ 0 h 21600"/>
              <a:gd name="T8" fmla="*/ 3480 w 21600"/>
              <a:gd name="T9" fmla="*/ 3480 h 21600"/>
              <a:gd name="T10" fmla="*/ 18120 w 21600"/>
              <a:gd name="T11" fmla="*/ 181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360" y="21600"/>
                </a:lnTo>
                <a:lnTo>
                  <a:pt x="1824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04040"/>
          </a:solidFill>
          <a:ln w="38100">
            <a:solidFill>
              <a:srgbClr val="40404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45720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628269" y="1932381"/>
            <a:ext cx="2076450" cy="542925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809244" y="1980631"/>
            <a:ext cx="257175" cy="4429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952119" y="1980631"/>
            <a:ext cx="1619250" cy="44292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>
            <a:off x="6187644" y="4647123"/>
            <a:ext cx="257175" cy="4429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330519" y="4647123"/>
            <a:ext cx="1619250" cy="44292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 bwMode="gray">
          <a:xfrm>
            <a:off x="1496818" y="1603092"/>
            <a:ext cx="1074551" cy="11798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10 mil DD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016734" y="4627286"/>
            <a:ext cx="1038225" cy="518427"/>
          </a:xfrm>
          <a:prstGeom prst="roundRect">
            <a:avLst>
              <a:gd name="adj" fmla="val 16667"/>
            </a:avLst>
          </a:prstGeom>
          <a:solidFill>
            <a:srgbClr val="C0504D">
              <a:alpha val="55000"/>
            </a:srgbClr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6881909" y="2829800"/>
            <a:ext cx="2076450" cy="542925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1"/>
          <p:cNvSpPr>
            <a:spLocks noChangeArrowheads="1"/>
          </p:cNvSpPr>
          <p:nvPr/>
        </p:nvSpPr>
        <p:spPr bwMode="auto">
          <a:xfrm>
            <a:off x="7043040" y="2873106"/>
            <a:ext cx="257175" cy="4429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185915" y="2873106"/>
            <a:ext cx="1619250" cy="44292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AutoShape 9"/>
          <p:cNvSpPr>
            <a:spLocks noChangeArrowheads="1"/>
          </p:cNvSpPr>
          <p:nvPr/>
        </p:nvSpPr>
        <p:spPr bwMode="auto">
          <a:xfrm>
            <a:off x="7872130" y="2840912"/>
            <a:ext cx="1038225" cy="518427"/>
          </a:xfrm>
          <a:prstGeom prst="roundRect">
            <a:avLst>
              <a:gd name="adj" fmla="val 16667"/>
            </a:avLst>
          </a:prstGeom>
          <a:solidFill>
            <a:srgbClr val="C0504D">
              <a:alpha val="55000"/>
            </a:srgbClr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71627" y="2922534"/>
            <a:ext cx="1521252" cy="35642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3" name="AutoShape 8"/>
          <p:cNvSpPr>
            <a:spLocks noChangeShapeType="1"/>
          </p:cNvSpPr>
          <p:nvPr/>
        </p:nvSpPr>
        <p:spPr bwMode="auto">
          <a:xfrm flipV="1">
            <a:off x="8217214" y="2582766"/>
            <a:ext cx="666750" cy="5118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1481128" y="3038962"/>
            <a:ext cx="2076450" cy="542925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1662103" y="3087212"/>
            <a:ext cx="257175" cy="4429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804978" y="3087212"/>
            <a:ext cx="1619250" cy="44292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AutoShape 8"/>
          <p:cNvSpPr>
            <a:spLocks noChangeShapeType="1"/>
          </p:cNvSpPr>
          <p:nvPr/>
        </p:nvSpPr>
        <p:spPr bwMode="auto">
          <a:xfrm flipV="1">
            <a:off x="1616776" y="3327370"/>
            <a:ext cx="666750" cy="5118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TextBox 84"/>
          <p:cNvSpPr txBox="1"/>
          <p:nvPr/>
        </p:nvSpPr>
        <p:spPr bwMode="gray">
          <a:xfrm>
            <a:off x="636746" y="3900702"/>
            <a:ext cx="1801283" cy="50507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Initial Y-Reflectance Measurements</a:t>
            </a:r>
          </a:p>
        </p:txBody>
      </p:sp>
      <p:sp>
        <p:nvSpPr>
          <p:cNvPr id="89" name="Rectangle 12"/>
          <p:cNvSpPr>
            <a:spLocks noChangeArrowheads="1"/>
          </p:cNvSpPr>
          <p:nvPr/>
        </p:nvSpPr>
        <p:spPr bwMode="auto">
          <a:xfrm>
            <a:off x="2390415" y="4412624"/>
            <a:ext cx="2076450" cy="542925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11"/>
          <p:cNvSpPr>
            <a:spLocks noChangeArrowheads="1"/>
          </p:cNvSpPr>
          <p:nvPr/>
        </p:nvSpPr>
        <p:spPr bwMode="auto">
          <a:xfrm>
            <a:off x="2551546" y="4443573"/>
            <a:ext cx="257175" cy="4429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2694421" y="4443573"/>
            <a:ext cx="1619250" cy="44292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AutoShape 9"/>
          <p:cNvSpPr>
            <a:spLocks noChangeArrowheads="1"/>
          </p:cNvSpPr>
          <p:nvPr/>
        </p:nvSpPr>
        <p:spPr bwMode="auto">
          <a:xfrm>
            <a:off x="3380636" y="4423736"/>
            <a:ext cx="1038225" cy="518427"/>
          </a:xfrm>
          <a:prstGeom prst="roundRect">
            <a:avLst>
              <a:gd name="adj" fmla="val 16667"/>
            </a:avLst>
          </a:prstGeom>
          <a:solidFill>
            <a:srgbClr val="C0504D">
              <a:alpha val="55000"/>
            </a:srgbClr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TextBox 96"/>
          <p:cNvSpPr txBox="1"/>
          <p:nvPr/>
        </p:nvSpPr>
        <p:spPr bwMode="gray">
          <a:xfrm>
            <a:off x="6758764" y="3860932"/>
            <a:ext cx="1801283" cy="50507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30 Cycles on Scrub Machine</a:t>
            </a:r>
          </a:p>
        </p:txBody>
      </p:sp>
      <p:sp>
        <p:nvSpPr>
          <p:cNvPr id="99" name="TextBox 98"/>
          <p:cNvSpPr txBox="1"/>
          <p:nvPr/>
        </p:nvSpPr>
        <p:spPr bwMode="gray">
          <a:xfrm>
            <a:off x="4386361" y="3506171"/>
            <a:ext cx="1801283" cy="50507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Iron Oxide Slurry Applied</a:t>
            </a:r>
          </a:p>
        </p:txBody>
      </p:sp>
      <p:sp>
        <p:nvSpPr>
          <p:cNvPr id="100" name="TextBox 99"/>
          <p:cNvSpPr txBox="1"/>
          <p:nvPr/>
        </p:nvSpPr>
        <p:spPr bwMode="gray">
          <a:xfrm>
            <a:off x="6302838" y="1634226"/>
            <a:ext cx="3796366" cy="76147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b="1" dirty="0" smtClean="0"/>
              <a:t>% Reflectance Retained = Final/Initial</a:t>
            </a:r>
          </a:p>
        </p:txBody>
      </p:sp>
      <p:sp>
        <p:nvSpPr>
          <p:cNvPr id="101" name="TextBox 100"/>
          <p:cNvSpPr txBox="1"/>
          <p:nvPr/>
        </p:nvSpPr>
        <p:spPr bwMode="gray">
          <a:xfrm>
            <a:off x="8217214" y="2124523"/>
            <a:ext cx="1801283" cy="50507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Final Y-Reflectance Measurements</a:t>
            </a:r>
          </a:p>
        </p:txBody>
      </p:sp>
      <p:sp>
        <p:nvSpPr>
          <p:cNvPr id="102" name="Curved Left Arrow 101"/>
          <p:cNvSpPr/>
          <p:nvPr/>
        </p:nvSpPr>
        <p:spPr>
          <a:xfrm flipV="1">
            <a:off x="8798705" y="3507745"/>
            <a:ext cx="482203" cy="1290991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 bwMode="gray">
          <a:xfrm>
            <a:off x="9280908" y="3845960"/>
            <a:ext cx="835552" cy="50507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Allowed to dry</a:t>
            </a:r>
          </a:p>
        </p:txBody>
      </p:sp>
      <p:sp>
        <p:nvSpPr>
          <p:cNvPr id="104" name="Curved Up Arrow 103"/>
          <p:cNvSpPr/>
          <p:nvPr/>
        </p:nvSpPr>
        <p:spPr>
          <a:xfrm>
            <a:off x="4277249" y="5436973"/>
            <a:ext cx="2038982" cy="48191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 bwMode="gray">
          <a:xfrm>
            <a:off x="4619056" y="5946772"/>
            <a:ext cx="1801283" cy="50507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Sits for 2 Hours</a:t>
            </a:r>
          </a:p>
        </p:txBody>
      </p:sp>
      <p:sp>
        <p:nvSpPr>
          <p:cNvPr id="107" name="Curved Left Arrow 106"/>
          <p:cNvSpPr/>
          <p:nvPr/>
        </p:nvSpPr>
        <p:spPr>
          <a:xfrm>
            <a:off x="3002692" y="1982380"/>
            <a:ext cx="501354" cy="940154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 bwMode="gray">
          <a:xfrm>
            <a:off x="3520703" y="2149237"/>
            <a:ext cx="1098354" cy="50507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7 Day Dry</a:t>
            </a:r>
          </a:p>
        </p:txBody>
      </p:sp>
      <p:sp>
        <p:nvSpPr>
          <p:cNvPr id="109" name="Curved Left Arrow 108"/>
          <p:cNvSpPr/>
          <p:nvPr/>
        </p:nvSpPr>
        <p:spPr>
          <a:xfrm>
            <a:off x="3775895" y="3359339"/>
            <a:ext cx="501354" cy="940154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10" name="Title 3"/>
          <p:cNvSpPr>
            <a:spLocks noGrp="1"/>
          </p:cNvSpPr>
          <p:nvPr>
            <p:ph type="title"/>
          </p:nvPr>
        </p:nvSpPr>
        <p:spPr>
          <a:xfrm>
            <a:off x="652462" y="194402"/>
            <a:ext cx="9388801" cy="799199"/>
          </a:xfrm>
        </p:spPr>
        <p:txBody>
          <a:bodyPr/>
          <a:lstStyle/>
          <a:p>
            <a:r>
              <a:rPr lang="en-US" dirty="0" smtClean="0"/>
              <a:t>Method for Evaluating Dirt Pick-up Resistance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 bwMode="gray">
          <a:xfrm>
            <a:off x="636746" y="5422107"/>
            <a:ext cx="3063946" cy="104021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400" dirty="0" smtClean="0"/>
              <a:t>For Weathered DPUR, drawdowns are done on Aluminum Q-Panels and placed in the QUV for 3 Days UV/Condensation</a:t>
            </a:r>
            <a:r>
              <a:rPr lang="en-US" sz="1400" dirty="0"/>
              <a:t> </a:t>
            </a:r>
            <a:r>
              <a:rPr lang="en-US" sz="1400" dirty="0" smtClean="0"/>
              <a:t>prior to testing.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472247" y="5795521"/>
            <a:ext cx="615507" cy="788376"/>
          </a:xfrm>
          <a:prstGeom prst="roundRect">
            <a:avLst>
              <a:gd name="adj" fmla="val 768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3510346" y="5936713"/>
            <a:ext cx="531125" cy="61565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9"/>
          <p:cNvSpPr>
            <a:spLocks noChangeArrowheads="1"/>
          </p:cNvSpPr>
          <p:nvPr/>
        </p:nvSpPr>
        <p:spPr bwMode="auto">
          <a:xfrm>
            <a:off x="3472247" y="6005226"/>
            <a:ext cx="615507" cy="578671"/>
          </a:xfrm>
          <a:prstGeom prst="roundRect">
            <a:avLst>
              <a:gd name="adj" fmla="val 16667"/>
            </a:avLst>
          </a:prstGeom>
          <a:solidFill>
            <a:srgbClr val="C0504D">
              <a:alpha val="55000"/>
            </a:srgbClr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447282" y="6116348"/>
            <a:ext cx="657226" cy="35642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 bwMode="gray">
          <a:xfrm>
            <a:off x="3601367" y="5757417"/>
            <a:ext cx="1801283" cy="50507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3588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 Pick-up Resistance </a:t>
            </a:r>
            <a:r>
              <a:rPr lang="en-US" dirty="0" smtClean="0"/>
              <a:t>Improves with Decreasing</a:t>
            </a:r>
            <a:r>
              <a:rPr lang="en-US" dirty="0"/>
              <a:t> </a:t>
            </a:r>
            <a:r>
              <a:rPr lang="en-US" dirty="0" smtClean="0"/>
              <a:t>Particle </a:t>
            </a:r>
            <a:r>
              <a:rPr lang="en-US" dirty="0"/>
              <a:t>Size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630400" y="1544638"/>
            <a:ext cx="4410000" cy="501876"/>
          </a:xfrm>
        </p:spPr>
        <p:txBody>
          <a:bodyPr/>
          <a:lstStyle/>
          <a:p>
            <a:r>
              <a:rPr lang="en-US" dirty="0"/>
              <a:t>DPUR vs. Particle </a:t>
            </a:r>
            <a:r>
              <a:rPr lang="en-US" dirty="0" smtClean="0"/>
              <a:t>Size</a:t>
            </a:r>
            <a:endParaRPr lang="en-US" dirty="0"/>
          </a:p>
        </p:txBody>
      </p:sp>
      <p:graphicFrame>
        <p:nvGraphicFramePr>
          <p:cNvPr id="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127533"/>
              </p:ext>
            </p:extLst>
          </p:nvPr>
        </p:nvGraphicFramePr>
        <p:xfrm>
          <a:off x="5515429" y="2046514"/>
          <a:ext cx="4527096" cy="377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07593"/>
              </p:ext>
            </p:extLst>
          </p:nvPr>
        </p:nvGraphicFramePr>
        <p:xfrm>
          <a:off x="569746" y="2046514"/>
          <a:ext cx="4492717" cy="420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1"/>
          <p:cNvSpPr txBox="1">
            <a:spLocks/>
          </p:cNvSpPr>
          <p:nvPr/>
        </p:nvSpPr>
        <p:spPr bwMode="gray">
          <a:xfrm>
            <a:off x="652463" y="6348259"/>
            <a:ext cx="9390062" cy="3689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dirty="0"/>
              <a:t>0.6 PVC/CPVC,  with Zinc Oxide 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2"/>
          </p:nvPr>
        </p:nvSpPr>
        <p:spPr>
          <a:xfrm>
            <a:off x="652463" y="1544638"/>
            <a:ext cx="4410000" cy="501876"/>
          </a:xfrm>
        </p:spPr>
        <p:txBody>
          <a:bodyPr/>
          <a:lstStyle/>
          <a:p>
            <a:r>
              <a:rPr lang="de-DE" dirty="0" smtClean="0"/>
              <a:t>DPUR vs. Extender Type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8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1600" y="194400"/>
            <a:ext cx="9670036" cy="799200"/>
          </a:xfrm>
        </p:spPr>
        <p:txBody>
          <a:bodyPr/>
          <a:lstStyle/>
          <a:p>
            <a:r>
              <a:rPr lang="en-US" dirty="0"/>
              <a:t>Dirt Pick-Up Resistance </a:t>
            </a:r>
            <a:r>
              <a:rPr lang="en-US" dirty="0" smtClean="0"/>
              <a:t>Worsens with the Inclusion of </a:t>
            </a:r>
            <a:r>
              <a:rPr lang="en-US" dirty="0"/>
              <a:t>Zinc Oxide</a:t>
            </a:r>
            <a:endParaRPr lang="de-DE" dirty="0"/>
          </a:p>
        </p:txBody>
      </p:sp>
      <p:sp>
        <p:nvSpPr>
          <p:cNvPr id="4" name="Inhaltsplatzhalter 8"/>
          <p:cNvSpPr txBox="1">
            <a:spLocks/>
          </p:cNvSpPr>
          <p:nvPr/>
        </p:nvSpPr>
        <p:spPr>
          <a:xfrm>
            <a:off x="652463" y="1544638"/>
            <a:ext cx="4410000" cy="501876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DPUR vs. Extender Type</a:t>
            </a:r>
          </a:p>
          <a:p>
            <a:endParaRPr lang="de-DE" dirty="0"/>
          </a:p>
        </p:txBody>
      </p:sp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94569"/>
              </p:ext>
            </p:extLst>
          </p:nvPr>
        </p:nvGraphicFramePr>
        <p:xfrm>
          <a:off x="661081" y="2206171"/>
          <a:ext cx="9381444" cy="441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4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642174" y="199231"/>
            <a:ext cx="4876800" cy="799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95163" rtl="0" eaLnBrk="1" latinLnBrk="0" hangingPunct="1">
              <a:spcBef>
                <a:spcPct val="0"/>
              </a:spcBef>
              <a:buNone/>
              <a:defRPr lang="de-DE" sz="2400" b="1" kern="1200" cap="none" baseline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Elastomeric Coating Formulation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272271" y="4868914"/>
            <a:ext cx="2362200" cy="1447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76179" y="4537017"/>
            <a:ext cx="2362200" cy="11546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72271" y="4173797"/>
            <a:ext cx="2362200" cy="1447800"/>
          </a:xfrm>
          <a:prstGeom prst="ellipse">
            <a:avLst/>
          </a:prstGeom>
          <a:solidFill>
            <a:srgbClr val="FFA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81355" y="4230947"/>
            <a:ext cx="2362200" cy="552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276812" y="3944589"/>
            <a:ext cx="2362200" cy="1447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72271" y="2704309"/>
            <a:ext cx="2362200" cy="1338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72272" y="3487996"/>
            <a:ext cx="2362200" cy="1447800"/>
          </a:xfrm>
          <a:prstGeom prst="ellipse">
            <a:avLst/>
          </a:prstGeom>
          <a:solidFill>
            <a:srgbClr val="657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277545" y="3214055"/>
            <a:ext cx="2353115" cy="1447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85897" y="1994037"/>
            <a:ext cx="2344030" cy="1420544"/>
          </a:xfrm>
          <a:prstGeom prst="ellipse">
            <a:avLst/>
          </a:prstGeom>
          <a:solidFill>
            <a:srgbClr val="989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86729" y="2012237"/>
            <a:ext cx="2344030" cy="1420544"/>
          </a:xfrm>
          <a:prstGeom prst="ellipse">
            <a:avLst/>
          </a:prstGeom>
          <a:solidFill>
            <a:schemeClr val="bg1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2" name="Flowchart: Magnetic Disk 41"/>
          <p:cNvSpPr/>
          <p:nvPr/>
        </p:nvSpPr>
        <p:spPr>
          <a:xfrm>
            <a:off x="7272271" y="2011414"/>
            <a:ext cx="2362200" cy="43053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 bwMode="gray">
          <a:xfrm>
            <a:off x="7615171" y="2469983"/>
            <a:ext cx="2057400" cy="8598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Can of Paint</a:t>
            </a:r>
          </a:p>
        </p:txBody>
      </p:sp>
      <p:sp>
        <p:nvSpPr>
          <p:cNvPr id="44" name="TextBox 43"/>
          <p:cNvSpPr txBox="1"/>
          <p:nvPr/>
        </p:nvSpPr>
        <p:spPr bwMode="gray">
          <a:xfrm>
            <a:off x="7974289" y="3551239"/>
            <a:ext cx="914400" cy="914400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pPr algn="ctr"/>
            <a:r>
              <a:rPr lang="en-US" sz="2000" dirty="0" smtClean="0"/>
              <a:t>Water</a:t>
            </a:r>
          </a:p>
        </p:txBody>
      </p:sp>
      <p:sp>
        <p:nvSpPr>
          <p:cNvPr id="45" name="TextBox 44"/>
          <p:cNvSpPr txBox="1"/>
          <p:nvPr/>
        </p:nvSpPr>
        <p:spPr bwMode="gray">
          <a:xfrm>
            <a:off x="8110471" y="4935797"/>
            <a:ext cx="914400" cy="914400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2000" dirty="0" smtClean="0"/>
              <a:t>Filler</a:t>
            </a:r>
          </a:p>
        </p:txBody>
      </p:sp>
      <p:sp>
        <p:nvSpPr>
          <p:cNvPr id="46" name="TextBox 45"/>
          <p:cNvSpPr txBox="1"/>
          <p:nvPr/>
        </p:nvSpPr>
        <p:spPr bwMode="gray">
          <a:xfrm>
            <a:off x="7970577" y="5245164"/>
            <a:ext cx="914400" cy="914400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2000" dirty="0" smtClean="0"/>
              <a:t>Additive</a:t>
            </a:r>
          </a:p>
        </p:txBody>
      </p:sp>
      <p:sp>
        <p:nvSpPr>
          <p:cNvPr id="25" name="TextBox 24"/>
          <p:cNvSpPr txBox="1"/>
          <p:nvPr/>
        </p:nvSpPr>
        <p:spPr bwMode="gray">
          <a:xfrm>
            <a:off x="7415494" y="4548520"/>
            <a:ext cx="2209800" cy="769619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pPr algn="ctr"/>
            <a:r>
              <a:rPr lang="en-US" sz="2000" dirty="0" smtClean="0"/>
              <a:t>Pigment</a:t>
            </a:r>
          </a:p>
        </p:txBody>
      </p:sp>
      <p:sp>
        <p:nvSpPr>
          <p:cNvPr id="47" name="TextBox 46"/>
          <p:cNvSpPr txBox="1"/>
          <p:nvPr/>
        </p:nvSpPr>
        <p:spPr bwMode="gray">
          <a:xfrm>
            <a:off x="8110471" y="5767720"/>
            <a:ext cx="914400" cy="457200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Binder</a:t>
            </a:r>
          </a:p>
        </p:txBody>
      </p:sp>
      <p:graphicFrame>
        <p:nvGraphicFramePr>
          <p:cNvPr id="22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155380"/>
              </p:ext>
            </p:extLst>
          </p:nvPr>
        </p:nvGraphicFramePr>
        <p:xfrm>
          <a:off x="652463" y="1341673"/>
          <a:ext cx="5962650" cy="532014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27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00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INGREDIENTS</a:t>
                      </a:r>
                    </a:p>
                  </a:txBody>
                  <a:tcPr marL="144000" marR="144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Pounds</a:t>
                      </a:r>
                    </a:p>
                  </a:txBody>
                  <a:tcPr marL="144000" marR="144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Gallons</a:t>
                      </a:r>
                    </a:p>
                  </a:txBody>
                  <a:tcPr marL="144000" marR="144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16.21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KTPP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Dispersant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8.00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Ammonium Hydroxide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1.50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Surfactant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Defoamer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Preservative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Titanium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 Dioxide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Zinc Oxide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Calcium Carbonate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385.00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17.04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Biocide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" u="none" strike="noStrike" dirty="0">
                          <a:effectLst/>
                          <a:latin typeface="+mn-lt"/>
                        </a:rPr>
                        <a:t>                                                  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Emulsion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530.00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58.89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Propylene Glycol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18.00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2.08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Cellulosic Thickener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Ammonium Hydroxide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2.20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Defoamer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1214.70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100.74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1273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Density (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lb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/gal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12.06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8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Weight % Solids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65.29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Volume % Solids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49.89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4076"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PVC (additive included)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40.72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PVC (minus additive)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41.88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PVC / CPVC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9055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055" marR="108000" marT="905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7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2462" y="194403"/>
            <a:ext cx="10040938" cy="799199"/>
          </a:xfrm>
        </p:spPr>
        <p:txBody>
          <a:bodyPr/>
          <a:lstStyle/>
          <a:p>
            <a:r>
              <a:rPr lang="en-US" dirty="0"/>
              <a:t>Weathered Dirt Pick-up </a:t>
            </a:r>
            <a:r>
              <a:rPr lang="en-US" dirty="0" smtClean="0"/>
              <a:t>Resistance is Impacted by Extender Type 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23" y="1619250"/>
            <a:ext cx="7152177" cy="36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 txBox="1">
            <a:spLocks/>
          </p:cNvSpPr>
          <p:nvPr/>
        </p:nvSpPr>
        <p:spPr bwMode="gray">
          <a:xfrm>
            <a:off x="649613" y="6261100"/>
            <a:ext cx="9391650" cy="30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342779" indent="-342779" defTabSz="104268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87258" algn="l"/>
              </a:tabLst>
              <a:defRPr sz="1800" b="0" baseline="0"/>
            </a:lvl1pPr>
            <a:lvl2pPr marL="0" indent="0" defTabSz="995338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b="0"/>
            </a:lvl2pPr>
            <a:lvl3pPr marL="225345" indent="-225345" defTabSz="9953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3pPr>
            <a:lvl4pPr marL="444343" indent="-215824" defTabSz="806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b="0"/>
            </a:lvl4pPr>
            <a:lvl5pPr marL="658581" indent="-211063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/>
            </a:lvl5pPr>
            <a:lvl6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6pPr>
            <a:lvl7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b="0" baseline="0">
                <a:latin typeface="Arial" pitchFamily="34" charset="0"/>
                <a:cs typeface="Arial" pitchFamily="34" charset="0"/>
              </a:defRPr>
            </a:lvl7pPr>
            <a:lvl8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8pPr>
            <a:lvl9pPr marL="896622" indent="-230108" defTabSz="9953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100" b="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0.67 PVC/CPVC, without Zinc Oxide </a:t>
            </a:r>
          </a:p>
        </p:txBody>
      </p:sp>
      <p:sp>
        <p:nvSpPr>
          <p:cNvPr id="8" name="Rectangle 9"/>
          <p:cNvSpPr/>
          <p:nvPr/>
        </p:nvSpPr>
        <p:spPr>
          <a:xfrm>
            <a:off x="1869227" y="5319161"/>
            <a:ext cx="2427541" cy="584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0.7 </a:t>
            </a:r>
            <a:r>
              <a:rPr lang="el-G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 </a:t>
            </a:r>
          </a:p>
          <a:p>
            <a:pPr algn="ctr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Calcium Carbonate</a:t>
            </a:r>
          </a:p>
        </p:txBody>
      </p:sp>
      <p:sp>
        <p:nvSpPr>
          <p:cNvPr id="9" name="Rectangle 10"/>
          <p:cNvSpPr/>
          <p:nvPr/>
        </p:nvSpPr>
        <p:spPr>
          <a:xfrm>
            <a:off x="4307633" y="5319161"/>
            <a:ext cx="2427541" cy="584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3.0 </a:t>
            </a:r>
            <a:r>
              <a:rPr lang="el-G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 </a:t>
            </a:r>
          </a:p>
          <a:p>
            <a:pPr algn="ctr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Calcium Carbonate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6735174" y="5319161"/>
            <a:ext cx="1915885" cy="584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1.2 </a:t>
            </a:r>
            <a:r>
              <a:rPr lang="el-G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 </a:t>
            </a:r>
          </a:p>
          <a:p>
            <a:pPr algn="ctr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Talc</a:t>
            </a:r>
          </a:p>
        </p:txBody>
      </p:sp>
    </p:spTree>
    <p:extLst>
      <p:ext uri="{BB962C8B-B14F-4D97-AF65-F5344CB8AC3E}">
        <p14:creationId xmlns:p14="http://schemas.microsoft.com/office/powerpoint/2010/main" val="9555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44652" y="6624638"/>
            <a:ext cx="9391650" cy="290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Direct and Inverse Relationships</a:t>
            </a:r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4294967295"/>
          </p:nvPr>
        </p:nvSpPr>
        <p:spPr bwMode="gray">
          <a:xfrm>
            <a:off x="4121828" y="3523135"/>
            <a:ext cx="2286000" cy="1614866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dirty="0" smtClean="0"/>
              <a:t>Particle Size</a:t>
            </a:r>
          </a:p>
          <a:p>
            <a:pPr marL="0" lvl="2" indent="0">
              <a:buNone/>
            </a:pPr>
            <a:r>
              <a:rPr lang="en-US" dirty="0" smtClean="0"/>
              <a:t>Zinc Oxide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0480" y="1627487"/>
            <a:ext cx="4981828" cy="1316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Dirt Pick-up Resistance</a:t>
            </a:r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gray">
          <a:xfrm rot="5400000">
            <a:off x="3104521" y="4229313"/>
            <a:ext cx="1359413" cy="433304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43"/>
          <p:cNvSpPr>
            <a:spLocks noChangeArrowheads="1"/>
          </p:cNvSpPr>
          <p:nvPr/>
        </p:nvSpPr>
        <p:spPr bwMode="gray">
          <a:xfrm rot="16200000">
            <a:off x="3360556" y="2087565"/>
            <a:ext cx="859536" cy="433299"/>
          </a:xfrm>
          <a:prstGeom prst="rightArrow">
            <a:avLst>
              <a:gd name="adj1" fmla="val 32463"/>
              <a:gd name="adj2" fmla="val 64936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Further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11" y="1332577"/>
            <a:ext cx="9338295" cy="54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634" y="289000"/>
            <a:ext cx="9388801" cy="799199"/>
          </a:xfrm>
        </p:spPr>
        <p:txBody>
          <a:bodyPr/>
          <a:lstStyle/>
          <a:p>
            <a:r>
              <a:rPr lang="en-US" dirty="0" smtClean="0"/>
              <a:t>Selecting an  Extender Package: Variables to Consider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018287" y="1854594"/>
            <a:ext cx="1815676" cy="18156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Settling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61296" y="5012597"/>
            <a:ext cx="1815676" cy="18156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Texture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95948" y="2185672"/>
            <a:ext cx="1968160" cy="18156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Barrier Properties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742659" y="1431276"/>
            <a:ext cx="1815676" cy="18156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Stability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29296" y="4219424"/>
            <a:ext cx="1883706" cy="18156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Water Resistance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45921" y="1909773"/>
            <a:ext cx="1815676" cy="18156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Elasticity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402823" y="3207803"/>
            <a:ext cx="1815676" cy="18156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Strength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85031" y="4132359"/>
            <a:ext cx="2012732" cy="20127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Exterior Durability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84944" y="2558514"/>
            <a:ext cx="1815676" cy="18156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Rheology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892670" y="2906971"/>
            <a:ext cx="2406830" cy="240683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Cost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18696" y="3474509"/>
            <a:ext cx="1815676" cy="18156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Optical Properties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634" y="289000"/>
            <a:ext cx="9388801" cy="799199"/>
          </a:xfrm>
        </p:spPr>
        <p:txBody>
          <a:bodyPr/>
          <a:lstStyle/>
          <a:p>
            <a:r>
              <a:rPr lang="en-US" dirty="0" smtClean="0"/>
              <a:t>Using Extenders to Target Desired Properties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7784529"/>
              </p:ext>
            </p:extLst>
          </p:nvPr>
        </p:nvGraphicFramePr>
        <p:xfrm>
          <a:off x="1766467" y="1847409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634" y="289000"/>
            <a:ext cx="9388801" cy="799199"/>
          </a:xfrm>
        </p:spPr>
        <p:txBody>
          <a:bodyPr/>
          <a:lstStyle/>
          <a:p>
            <a:r>
              <a:rPr lang="en-US" dirty="0" smtClean="0"/>
              <a:t>Using Extenders to Target Desired Properties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78305655"/>
              </p:ext>
            </p:extLst>
          </p:nvPr>
        </p:nvGraphicFramePr>
        <p:xfrm>
          <a:off x="1811563" y="1847409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4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634" y="289000"/>
            <a:ext cx="9388801" cy="799199"/>
          </a:xfrm>
        </p:spPr>
        <p:txBody>
          <a:bodyPr/>
          <a:lstStyle/>
          <a:p>
            <a:r>
              <a:rPr lang="en-US" dirty="0" smtClean="0"/>
              <a:t>Using Extenders to Target Desired Properties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52679485"/>
              </p:ext>
            </p:extLst>
          </p:nvPr>
        </p:nvGraphicFramePr>
        <p:xfrm>
          <a:off x="1811563" y="1847409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7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0775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2"/>
            <a:endParaRPr lang="en-US" dirty="0" smtClean="0"/>
          </a:p>
          <a:p>
            <a:pPr lvl="0"/>
            <a:endParaRPr lang="en-US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652463" y="1544638"/>
            <a:ext cx="4410000" cy="2690612"/>
          </a:xfrm>
        </p:spPr>
        <p:txBody>
          <a:bodyPr/>
          <a:lstStyle/>
          <a:p>
            <a:r>
              <a:rPr lang="de-DE" sz="2400" dirty="0" err="1" smtClean="0"/>
              <a:t>Nodular</a:t>
            </a:r>
            <a:endParaRPr lang="de-DE" sz="2400" dirty="0" smtClean="0"/>
          </a:p>
          <a:p>
            <a:endParaRPr lang="de-DE" dirty="0"/>
          </a:p>
          <a:p>
            <a:pPr lvl="2"/>
            <a:r>
              <a:rPr lang="de-DE" dirty="0" err="1" smtClean="0"/>
              <a:t>Silica</a:t>
            </a:r>
            <a:endParaRPr lang="de-DE" dirty="0" smtClean="0"/>
          </a:p>
          <a:p>
            <a:pPr lvl="2"/>
            <a:r>
              <a:rPr lang="en-US" dirty="0"/>
              <a:t>Calcium </a:t>
            </a:r>
            <a:r>
              <a:rPr lang="en-US" dirty="0" smtClean="0"/>
              <a:t>Carbonate</a:t>
            </a:r>
          </a:p>
          <a:p>
            <a:pPr lvl="2"/>
            <a:r>
              <a:rPr lang="en-US" dirty="0"/>
              <a:t>Nepheline </a:t>
            </a:r>
            <a:r>
              <a:rPr lang="en-US" dirty="0" err="1"/>
              <a:t>Syenite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Morphology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5630400" y="1544638"/>
            <a:ext cx="4410000" cy="2360097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400" dirty="0" smtClean="0"/>
              <a:t>Platy</a:t>
            </a:r>
          </a:p>
          <a:p>
            <a:pPr lvl="0">
              <a:spcAft>
                <a:spcPts val="600"/>
              </a:spcAft>
            </a:pPr>
            <a:endParaRPr lang="en-US" dirty="0"/>
          </a:p>
          <a:p>
            <a:pPr lvl="2"/>
            <a:r>
              <a:rPr lang="en-US" dirty="0"/>
              <a:t>Muscovite Mica</a:t>
            </a:r>
          </a:p>
          <a:p>
            <a:pPr lvl="2"/>
            <a:r>
              <a:rPr lang="en-US" dirty="0"/>
              <a:t>Talc</a:t>
            </a:r>
          </a:p>
          <a:p>
            <a:pPr lvl="2"/>
            <a:r>
              <a:rPr lang="en-US" dirty="0"/>
              <a:t>Kaolin</a:t>
            </a:r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8" name="Flowchart: Connector 60"/>
          <p:cNvSpPr/>
          <p:nvPr/>
        </p:nvSpPr>
        <p:spPr>
          <a:xfrm>
            <a:off x="2869687" y="1733996"/>
            <a:ext cx="762000" cy="716441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77800" dist="88900" dir="52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http://blogs.egu.eu/divisions/sss/files/2014/09/4f97b8eeed7f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115" y="4020449"/>
            <a:ext cx="4201766" cy="23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7441" y="6457297"/>
            <a:ext cx="4201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 </a:t>
            </a:r>
            <a:r>
              <a:rPr lang="en-US" sz="800" dirty="0"/>
              <a:t>reproduced from the 'Images of Clay Archive' of the Mineralogical Society of Great Britain &amp; Ireland and The Clay Minerals </a:t>
            </a:r>
            <a:r>
              <a:rPr lang="en-US" sz="800" dirty="0" smtClean="0"/>
              <a:t>Society. </a:t>
            </a:r>
            <a:endParaRPr lang="en-US" sz="800" dirty="0"/>
          </a:p>
        </p:txBody>
      </p:sp>
      <p:sp>
        <p:nvSpPr>
          <p:cNvPr id="14" name="Inhaltsplatzhalter 5"/>
          <p:cNvSpPr txBox="1">
            <a:spLocks/>
          </p:cNvSpPr>
          <p:nvPr/>
        </p:nvSpPr>
        <p:spPr>
          <a:xfrm>
            <a:off x="650875" y="4591064"/>
            <a:ext cx="2793600" cy="2002338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2400" dirty="0" smtClean="0"/>
              <a:t>Acicular</a:t>
            </a:r>
          </a:p>
          <a:p>
            <a:endParaRPr lang="en-US" dirty="0" smtClean="0"/>
          </a:p>
          <a:p>
            <a:pPr lvl="2"/>
            <a:r>
              <a:rPr lang="en-US" dirty="0" err="1" smtClean="0"/>
              <a:t>Wollastonite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21" name="Cube 63"/>
          <p:cNvSpPr/>
          <p:nvPr/>
        </p:nvSpPr>
        <p:spPr>
          <a:xfrm rot="2501498">
            <a:off x="3249232" y="4577052"/>
            <a:ext cx="274847" cy="963410"/>
          </a:xfrm>
          <a:prstGeom prst="cube">
            <a:avLst>
              <a:gd name="adj" fmla="val 3828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2" name="Cube 64"/>
          <p:cNvSpPr/>
          <p:nvPr/>
        </p:nvSpPr>
        <p:spPr>
          <a:xfrm rot="21028693">
            <a:off x="3176088" y="4550745"/>
            <a:ext cx="142139" cy="997657"/>
          </a:xfrm>
          <a:prstGeom prst="cube">
            <a:avLst>
              <a:gd name="adj" fmla="val 3828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3" name="Cube 66"/>
          <p:cNvSpPr/>
          <p:nvPr/>
        </p:nvSpPr>
        <p:spPr>
          <a:xfrm rot="1001877">
            <a:off x="3183987" y="4493196"/>
            <a:ext cx="211948" cy="1053733"/>
          </a:xfrm>
          <a:prstGeom prst="cube">
            <a:avLst>
              <a:gd name="adj" fmla="val 3828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4" name="Regular Pentagon 61"/>
          <p:cNvSpPr/>
          <p:nvPr/>
        </p:nvSpPr>
        <p:spPr>
          <a:xfrm>
            <a:off x="8062039" y="1701506"/>
            <a:ext cx="1453132" cy="46692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5" name="Regular Pentagon 62"/>
          <p:cNvSpPr/>
          <p:nvPr/>
        </p:nvSpPr>
        <p:spPr>
          <a:xfrm>
            <a:off x="8110679" y="1625289"/>
            <a:ext cx="1453132" cy="46692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gray">
          <a:xfrm>
            <a:off x="613804" y="4168733"/>
            <a:ext cx="4736671" cy="0"/>
          </a:xfrm>
          <a:prstGeom prst="line">
            <a:avLst/>
          </a:prstGeom>
          <a:ln w="127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gray">
          <a:xfrm>
            <a:off x="1079500" y="3616138"/>
            <a:ext cx="8597900" cy="11938"/>
          </a:xfrm>
          <a:prstGeom prst="line">
            <a:avLst/>
          </a:prstGeom>
          <a:ln w="730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 flipV="1">
            <a:off x="1510016" y="3105481"/>
            <a:ext cx="0" cy="1297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gray">
          <a:xfrm flipV="1">
            <a:off x="2009369" y="2116931"/>
            <a:ext cx="8785" cy="15276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gray">
          <a:xfrm flipV="1">
            <a:off x="4170093" y="3384147"/>
            <a:ext cx="0" cy="6884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gray">
          <a:xfrm flipV="1">
            <a:off x="1921820" y="2497932"/>
            <a:ext cx="0" cy="1435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1" idx="3"/>
          </p:cNvCxnSpPr>
          <p:nvPr/>
        </p:nvCxnSpPr>
        <p:spPr bwMode="gray">
          <a:xfrm flipV="1">
            <a:off x="3319631" y="3384147"/>
            <a:ext cx="0" cy="4352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gray">
          <a:xfrm flipH="1" flipV="1">
            <a:off x="2009370" y="3123711"/>
            <a:ext cx="8784" cy="25746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gray">
          <a:xfrm flipV="1">
            <a:off x="3930767" y="3340669"/>
            <a:ext cx="1" cy="7318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gray">
          <a:xfrm flipV="1">
            <a:off x="4597197" y="3336131"/>
            <a:ext cx="0" cy="3186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gray">
          <a:xfrm flipV="1">
            <a:off x="9266930" y="3410494"/>
            <a:ext cx="0" cy="2638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88" idx="2"/>
          </p:cNvCxnSpPr>
          <p:nvPr/>
        </p:nvCxnSpPr>
        <p:spPr bwMode="gray">
          <a:xfrm flipV="1">
            <a:off x="2140686" y="2756923"/>
            <a:ext cx="8805" cy="11161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gray">
          <a:xfrm flipV="1">
            <a:off x="1681870" y="2802731"/>
            <a:ext cx="561" cy="1066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gray">
          <a:xfrm flipV="1">
            <a:off x="1841500" y="3273181"/>
            <a:ext cx="0" cy="1129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gray">
          <a:xfrm flipV="1">
            <a:off x="7827237" y="3257615"/>
            <a:ext cx="0" cy="3795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gray">
          <a:xfrm flipV="1">
            <a:off x="1422467" y="3410494"/>
            <a:ext cx="0" cy="2638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gular Pentagon 74"/>
          <p:cNvSpPr/>
          <p:nvPr/>
        </p:nvSpPr>
        <p:spPr>
          <a:xfrm>
            <a:off x="4313521" y="3194557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6" name="Regular Pentagon 75"/>
          <p:cNvSpPr/>
          <p:nvPr/>
        </p:nvSpPr>
        <p:spPr>
          <a:xfrm>
            <a:off x="4362161" y="3118340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7" name="Flowchart: Connector 76"/>
          <p:cNvSpPr/>
          <p:nvPr/>
        </p:nvSpPr>
        <p:spPr>
          <a:xfrm>
            <a:off x="4059670" y="3178316"/>
            <a:ext cx="253851" cy="253851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77800" dist="88900" dir="52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8" name="Flowchart: Connector 77"/>
          <p:cNvSpPr/>
          <p:nvPr/>
        </p:nvSpPr>
        <p:spPr>
          <a:xfrm>
            <a:off x="3803842" y="3178316"/>
            <a:ext cx="253851" cy="253851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77800" dist="88900" dir="52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9" name="Flowchart: Connector 78"/>
          <p:cNvSpPr/>
          <p:nvPr/>
        </p:nvSpPr>
        <p:spPr>
          <a:xfrm>
            <a:off x="3192705" y="3178316"/>
            <a:ext cx="253851" cy="253851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77800" dist="88900" dir="52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0" name="Flowchart: Connector 79"/>
          <p:cNvSpPr/>
          <p:nvPr/>
        </p:nvSpPr>
        <p:spPr>
          <a:xfrm>
            <a:off x="1886835" y="1659731"/>
            <a:ext cx="253851" cy="253851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77800" dist="88900" dir="52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3" name="Flowchart: Connector 82"/>
          <p:cNvSpPr/>
          <p:nvPr/>
        </p:nvSpPr>
        <p:spPr>
          <a:xfrm>
            <a:off x="1383515" y="2893476"/>
            <a:ext cx="253851" cy="253851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77800" dist="88900" dir="52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1785984" y="2326152"/>
            <a:ext cx="253851" cy="253851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77800" dist="88900" dir="52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5" name="Regular Pentagon 84"/>
          <p:cNvSpPr/>
          <p:nvPr/>
        </p:nvSpPr>
        <p:spPr>
          <a:xfrm>
            <a:off x="8931207" y="3239421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6" name="Regular Pentagon 85"/>
          <p:cNvSpPr/>
          <p:nvPr/>
        </p:nvSpPr>
        <p:spPr>
          <a:xfrm>
            <a:off x="8979847" y="3163204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7" name="Regular Pentagon 86"/>
          <p:cNvSpPr/>
          <p:nvPr/>
        </p:nvSpPr>
        <p:spPr>
          <a:xfrm>
            <a:off x="1991195" y="2675893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8" name="Regular Pentagon 87"/>
          <p:cNvSpPr/>
          <p:nvPr/>
        </p:nvSpPr>
        <p:spPr>
          <a:xfrm>
            <a:off x="2039835" y="2599676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9" name="Regular Pentagon 88"/>
          <p:cNvSpPr/>
          <p:nvPr/>
        </p:nvSpPr>
        <p:spPr>
          <a:xfrm>
            <a:off x="1365181" y="2656220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0" name="Regular Pentagon 89"/>
          <p:cNvSpPr/>
          <p:nvPr/>
        </p:nvSpPr>
        <p:spPr>
          <a:xfrm>
            <a:off x="1413821" y="2580003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1" name="Regular Pentagon 90"/>
          <p:cNvSpPr/>
          <p:nvPr/>
        </p:nvSpPr>
        <p:spPr>
          <a:xfrm>
            <a:off x="1736911" y="2035901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2" name="Regular Pentagon 91"/>
          <p:cNvSpPr/>
          <p:nvPr/>
        </p:nvSpPr>
        <p:spPr>
          <a:xfrm>
            <a:off x="1785551" y="1959684"/>
            <a:ext cx="574166" cy="157247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 rot="2501498" flipV="1">
            <a:off x="7762212" y="2814892"/>
            <a:ext cx="163137" cy="581178"/>
          </a:xfrm>
          <a:prstGeom prst="cube">
            <a:avLst>
              <a:gd name="adj" fmla="val 3828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4" name="Cube 93"/>
          <p:cNvSpPr/>
          <p:nvPr/>
        </p:nvSpPr>
        <p:spPr>
          <a:xfrm rot="21028693" flipH="1">
            <a:off x="7739326" y="2815941"/>
            <a:ext cx="175824" cy="544753"/>
          </a:xfrm>
          <a:prstGeom prst="cube">
            <a:avLst>
              <a:gd name="adj" fmla="val 3828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6" name="Cube 95"/>
          <p:cNvSpPr/>
          <p:nvPr/>
        </p:nvSpPr>
        <p:spPr>
          <a:xfrm rot="2501498" flipV="1">
            <a:off x="1769246" y="2889778"/>
            <a:ext cx="163137" cy="581178"/>
          </a:xfrm>
          <a:prstGeom prst="cube">
            <a:avLst>
              <a:gd name="adj" fmla="val 3828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7" name="Cube 96"/>
          <p:cNvSpPr/>
          <p:nvPr/>
        </p:nvSpPr>
        <p:spPr>
          <a:xfrm rot="21028693" flipH="1">
            <a:off x="1746360" y="2890827"/>
            <a:ext cx="175824" cy="544753"/>
          </a:xfrm>
          <a:prstGeom prst="cube">
            <a:avLst>
              <a:gd name="adj" fmla="val 3828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 bwMode="gray">
          <a:xfrm>
            <a:off x="458281" y="3432167"/>
            <a:ext cx="710119" cy="39440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1600" dirty="0" smtClean="0"/>
              <a:t>0 </a:t>
            </a:r>
            <a:r>
              <a:rPr lang="el-GR" sz="1600" dirty="0" smtClean="0">
                <a:cs typeface="Arial"/>
              </a:rPr>
              <a:t>μ</a:t>
            </a:r>
            <a:r>
              <a:rPr lang="en-US" sz="1600" dirty="0">
                <a:cs typeface="Arial"/>
              </a:rPr>
              <a:t>m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59" name="TextBox 58"/>
          <p:cNvSpPr txBox="1"/>
          <p:nvPr/>
        </p:nvSpPr>
        <p:spPr bwMode="gray">
          <a:xfrm>
            <a:off x="9503230" y="3432167"/>
            <a:ext cx="877212" cy="39440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pPr algn="r"/>
            <a:r>
              <a:rPr lang="en-US" sz="1600" dirty="0" smtClean="0"/>
              <a:t>35</a:t>
            </a:r>
            <a:r>
              <a:rPr lang="el-GR" sz="1600" dirty="0" smtClean="0">
                <a:cs typeface="Arial"/>
              </a:rPr>
              <a:t>μ</a:t>
            </a:r>
            <a:r>
              <a:rPr lang="en-US" sz="1600" dirty="0">
                <a:cs typeface="Arial"/>
              </a:rPr>
              <a:t>m</a:t>
            </a:r>
            <a:endParaRPr lang="en-US" sz="1600" dirty="0"/>
          </a:p>
          <a:p>
            <a:pPr algn="r"/>
            <a:endParaRPr lang="en-US" sz="1600" dirty="0" smtClean="0"/>
          </a:p>
        </p:txBody>
      </p:sp>
      <p:sp>
        <p:nvSpPr>
          <p:cNvPr id="52" name="Flowchart: Connector 51"/>
          <p:cNvSpPr/>
          <p:nvPr/>
        </p:nvSpPr>
        <p:spPr>
          <a:xfrm>
            <a:off x="1308100" y="3213742"/>
            <a:ext cx="253851" cy="253851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77800" dist="88900" dir="52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652462" y="194403"/>
            <a:ext cx="9390064" cy="799199"/>
          </a:xfrm>
        </p:spPr>
        <p:txBody>
          <a:bodyPr/>
          <a:lstStyle/>
          <a:p>
            <a:r>
              <a:rPr lang="en-US" dirty="0" smtClean="0"/>
              <a:t>Particle Size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 bwMode="gray">
          <a:xfrm flipV="1">
            <a:off x="1422467" y="3669109"/>
            <a:ext cx="0" cy="2638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gray">
          <a:xfrm rot="16200000">
            <a:off x="846981" y="5237211"/>
            <a:ext cx="1333280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Calcium Carbonate</a:t>
            </a:r>
          </a:p>
        </p:txBody>
      </p:sp>
      <p:sp>
        <p:nvSpPr>
          <p:cNvPr id="71" name="TextBox 70"/>
          <p:cNvSpPr txBox="1"/>
          <p:nvPr/>
        </p:nvSpPr>
        <p:spPr bwMode="gray">
          <a:xfrm rot="16200000">
            <a:off x="606762" y="4539413"/>
            <a:ext cx="1516837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Titanium Dioxide</a:t>
            </a:r>
          </a:p>
        </p:txBody>
      </p:sp>
      <p:sp>
        <p:nvSpPr>
          <p:cNvPr id="72" name="TextBox 71"/>
          <p:cNvSpPr txBox="1"/>
          <p:nvPr/>
        </p:nvSpPr>
        <p:spPr bwMode="gray">
          <a:xfrm rot="16200000">
            <a:off x="1212402" y="4764433"/>
            <a:ext cx="1212037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err="1" smtClean="0"/>
              <a:t>Wollastionite</a:t>
            </a:r>
            <a:endParaRPr lang="en-US" sz="1400" dirty="0" smtClean="0"/>
          </a:p>
        </p:txBody>
      </p:sp>
      <p:sp>
        <p:nvSpPr>
          <p:cNvPr id="73" name="TextBox 72"/>
          <p:cNvSpPr txBox="1"/>
          <p:nvPr/>
        </p:nvSpPr>
        <p:spPr bwMode="gray">
          <a:xfrm rot="16200000">
            <a:off x="1447269" y="3962540"/>
            <a:ext cx="529822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Talc</a:t>
            </a:r>
          </a:p>
        </p:txBody>
      </p:sp>
      <p:sp>
        <p:nvSpPr>
          <p:cNvPr id="74" name="TextBox 73"/>
          <p:cNvSpPr txBox="1"/>
          <p:nvPr/>
        </p:nvSpPr>
        <p:spPr bwMode="gray">
          <a:xfrm rot="16200000">
            <a:off x="3379461" y="4757271"/>
            <a:ext cx="1669238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Calcium Carbonate</a:t>
            </a:r>
          </a:p>
        </p:txBody>
      </p:sp>
      <p:sp>
        <p:nvSpPr>
          <p:cNvPr id="95" name="TextBox 94"/>
          <p:cNvSpPr txBox="1"/>
          <p:nvPr/>
        </p:nvSpPr>
        <p:spPr bwMode="gray">
          <a:xfrm rot="16200000">
            <a:off x="1826481" y="3960751"/>
            <a:ext cx="685798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Kaolin</a:t>
            </a:r>
          </a:p>
        </p:txBody>
      </p:sp>
      <p:sp>
        <p:nvSpPr>
          <p:cNvPr id="98" name="TextBox 97"/>
          <p:cNvSpPr txBox="1"/>
          <p:nvPr/>
        </p:nvSpPr>
        <p:spPr bwMode="gray">
          <a:xfrm rot="16200000">
            <a:off x="4329997" y="3853613"/>
            <a:ext cx="529821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Mica</a:t>
            </a:r>
          </a:p>
        </p:txBody>
      </p:sp>
      <p:sp>
        <p:nvSpPr>
          <p:cNvPr id="99" name="TextBox 98"/>
          <p:cNvSpPr txBox="1"/>
          <p:nvPr/>
        </p:nvSpPr>
        <p:spPr bwMode="gray">
          <a:xfrm rot="16200000">
            <a:off x="7217181" y="4161995"/>
            <a:ext cx="1212037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err="1" smtClean="0"/>
              <a:t>Wollastionite</a:t>
            </a:r>
            <a:endParaRPr lang="en-US" sz="1400" dirty="0" smtClean="0"/>
          </a:p>
        </p:txBody>
      </p:sp>
      <p:sp>
        <p:nvSpPr>
          <p:cNvPr id="100" name="TextBox 99"/>
          <p:cNvSpPr txBox="1"/>
          <p:nvPr/>
        </p:nvSpPr>
        <p:spPr bwMode="gray">
          <a:xfrm rot="16200000">
            <a:off x="1597881" y="3975072"/>
            <a:ext cx="685798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Silica</a:t>
            </a:r>
          </a:p>
        </p:txBody>
      </p:sp>
      <p:sp>
        <p:nvSpPr>
          <p:cNvPr id="101" name="TextBox 100"/>
          <p:cNvSpPr txBox="1"/>
          <p:nvPr/>
        </p:nvSpPr>
        <p:spPr bwMode="gray">
          <a:xfrm rot="16200000">
            <a:off x="2976731" y="3986849"/>
            <a:ext cx="685798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Silica</a:t>
            </a:r>
          </a:p>
        </p:txBody>
      </p:sp>
      <p:sp>
        <p:nvSpPr>
          <p:cNvPr id="102" name="TextBox 101"/>
          <p:cNvSpPr txBox="1"/>
          <p:nvPr/>
        </p:nvSpPr>
        <p:spPr bwMode="gray">
          <a:xfrm rot="16200000">
            <a:off x="3324748" y="4909669"/>
            <a:ext cx="1212037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Nepheline </a:t>
            </a:r>
            <a:r>
              <a:rPr lang="en-US" sz="1400" dirty="0" err="1" smtClean="0"/>
              <a:t>Syenite</a:t>
            </a:r>
            <a:endParaRPr lang="en-US" sz="1400" dirty="0" smtClean="0"/>
          </a:p>
        </p:txBody>
      </p:sp>
      <p:sp>
        <p:nvSpPr>
          <p:cNvPr id="104" name="TextBox 103"/>
          <p:cNvSpPr txBox="1"/>
          <p:nvPr/>
        </p:nvSpPr>
        <p:spPr bwMode="gray">
          <a:xfrm rot="16200000">
            <a:off x="9002019" y="3897084"/>
            <a:ext cx="529821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Mica</a:t>
            </a:r>
          </a:p>
        </p:txBody>
      </p:sp>
      <p:sp>
        <p:nvSpPr>
          <p:cNvPr id="107" name="TextBox 106"/>
          <p:cNvSpPr txBox="1"/>
          <p:nvPr/>
        </p:nvSpPr>
        <p:spPr bwMode="gray">
          <a:xfrm rot="16200000">
            <a:off x="1350340" y="5427492"/>
            <a:ext cx="1333280" cy="35095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Talc, </a:t>
            </a:r>
          </a:p>
          <a:p>
            <a:r>
              <a:rPr lang="en-US" sz="1400" dirty="0"/>
              <a:t>Calcium </a:t>
            </a:r>
            <a:r>
              <a:rPr lang="en-US" sz="1400" dirty="0" smtClean="0"/>
              <a:t>Carbonate, </a:t>
            </a:r>
          </a:p>
          <a:p>
            <a:r>
              <a:rPr lang="en-US" sz="1400" dirty="0" smtClean="0"/>
              <a:t>Nepheline </a:t>
            </a:r>
            <a:r>
              <a:rPr lang="en-US" sz="1400" dirty="0" err="1" smtClean="0"/>
              <a:t>Syenite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738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in Oil Absorption Should be Considered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184" y="1687429"/>
            <a:ext cx="2072122" cy="48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4691" y="1687429"/>
            <a:ext cx="7154809" cy="48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Pigment Volume Concentration</a:t>
            </a:r>
            <a:endParaRPr lang="de-DE" dirty="0"/>
          </a:p>
        </p:txBody>
      </p:sp>
      <p:cxnSp>
        <p:nvCxnSpPr>
          <p:cNvPr id="6" name="Straight Arrow Connector 33"/>
          <p:cNvCxnSpPr/>
          <p:nvPr/>
        </p:nvCxnSpPr>
        <p:spPr bwMode="gray">
          <a:xfrm>
            <a:off x="6262414" y="4767200"/>
            <a:ext cx="33030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6"/>
          <p:cNvSpPr txBox="1"/>
          <p:nvPr/>
        </p:nvSpPr>
        <p:spPr bwMode="gray">
          <a:xfrm>
            <a:off x="6558000" y="4774899"/>
            <a:ext cx="615411" cy="27066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400" dirty="0" smtClean="0"/>
              <a:t>PVC</a:t>
            </a:r>
          </a:p>
        </p:txBody>
      </p:sp>
      <p:cxnSp>
        <p:nvCxnSpPr>
          <p:cNvPr id="8" name="Straight Arrow Connector 39"/>
          <p:cNvCxnSpPr/>
          <p:nvPr/>
        </p:nvCxnSpPr>
        <p:spPr bwMode="gray">
          <a:xfrm flipV="1">
            <a:off x="6262414" y="2071984"/>
            <a:ext cx="0" cy="2695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0"/>
          <p:cNvSpPr txBox="1"/>
          <p:nvPr/>
        </p:nvSpPr>
        <p:spPr bwMode="gray">
          <a:xfrm rot="16200000">
            <a:off x="4797809" y="3356997"/>
            <a:ext cx="2438400" cy="334555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pPr algn="ctr"/>
            <a:r>
              <a:rPr lang="en-US" sz="1400" dirty="0" smtClean="0"/>
              <a:t>Performance Values</a:t>
            </a:r>
          </a:p>
        </p:txBody>
      </p:sp>
      <p:cxnSp>
        <p:nvCxnSpPr>
          <p:cNvPr id="10" name="Straight Connector 6"/>
          <p:cNvCxnSpPr/>
          <p:nvPr/>
        </p:nvCxnSpPr>
        <p:spPr bwMode="gray">
          <a:xfrm>
            <a:off x="8184181" y="2208563"/>
            <a:ext cx="0" cy="2558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7323175" y="2378137"/>
            <a:ext cx="1638300" cy="789811"/>
          </a:xfrm>
          <a:custGeom>
            <a:avLst/>
            <a:gdLst>
              <a:gd name="connsiteX0" fmla="*/ 0 w 1638300"/>
              <a:gd name="connsiteY0" fmla="*/ 914416 h 914416"/>
              <a:gd name="connsiteX1" fmla="*/ 885825 w 1638300"/>
              <a:gd name="connsiteY1" fmla="*/ 16 h 914416"/>
              <a:gd name="connsiteX2" fmla="*/ 1638300 w 1638300"/>
              <a:gd name="connsiteY2" fmla="*/ 895366 h 9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8300" h="914416">
                <a:moveTo>
                  <a:pt x="0" y="914416"/>
                </a:moveTo>
                <a:cubicBezTo>
                  <a:pt x="306387" y="458803"/>
                  <a:pt x="612775" y="3191"/>
                  <a:pt x="885825" y="16"/>
                </a:cubicBezTo>
                <a:cubicBezTo>
                  <a:pt x="1158875" y="-3159"/>
                  <a:pt x="1398587" y="446103"/>
                  <a:pt x="1638300" y="89536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558000" y="2416540"/>
            <a:ext cx="2895600" cy="1939714"/>
          </a:xfrm>
          <a:custGeom>
            <a:avLst/>
            <a:gdLst>
              <a:gd name="connsiteX0" fmla="*/ 0 w 2895600"/>
              <a:gd name="connsiteY0" fmla="*/ 2219325 h 2245735"/>
              <a:gd name="connsiteX1" fmla="*/ 1085850 w 2895600"/>
              <a:gd name="connsiteY1" fmla="*/ 2162175 h 2245735"/>
              <a:gd name="connsiteX2" fmla="*/ 1781175 w 2895600"/>
              <a:gd name="connsiteY2" fmla="*/ 1524000 h 2245735"/>
              <a:gd name="connsiteX3" fmla="*/ 2324100 w 2895600"/>
              <a:gd name="connsiteY3" fmla="*/ 333375 h 2245735"/>
              <a:gd name="connsiteX4" fmla="*/ 2895600 w 2895600"/>
              <a:gd name="connsiteY4" fmla="*/ 0 h 224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2245735">
                <a:moveTo>
                  <a:pt x="0" y="2219325"/>
                </a:moveTo>
                <a:cubicBezTo>
                  <a:pt x="394494" y="2248693"/>
                  <a:pt x="788988" y="2278062"/>
                  <a:pt x="1085850" y="2162175"/>
                </a:cubicBezTo>
                <a:cubicBezTo>
                  <a:pt x="1382712" y="2046288"/>
                  <a:pt x="1574800" y="1828800"/>
                  <a:pt x="1781175" y="1524000"/>
                </a:cubicBezTo>
                <a:cubicBezTo>
                  <a:pt x="1987550" y="1219200"/>
                  <a:pt x="2138363" y="587375"/>
                  <a:pt x="2324100" y="333375"/>
                </a:cubicBezTo>
                <a:cubicBezTo>
                  <a:pt x="2509837" y="79375"/>
                  <a:pt x="2702718" y="39687"/>
                  <a:pt x="28956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4"/>
          <p:cNvSpPr txBox="1"/>
          <p:nvPr/>
        </p:nvSpPr>
        <p:spPr bwMode="gray">
          <a:xfrm>
            <a:off x="7726981" y="1871384"/>
            <a:ext cx="914400" cy="401199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pPr algn="ctr"/>
            <a:r>
              <a:rPr lang="en-US" sz="1400" b="1" dirty="0" smtClean="0"/>
              <a:t>CPVC</a:t>
            </a:r>
          </a:p>
        </p:txBody>
      </p:sp>
      <p:sp>
        <p:nvSpPr>
          <p:cNvPr id="14" name="TextBox 19"/>
          <p:cNvSpPr txBox="1"/>
          <p:nvPr/>
        </p:nvSpPr>
        <p:spPr bwMode="gray">
          <a:xfrm>
            <a:off x="7437475" y="2208563"/>
            <a:ext cx="914400" cy="382806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000" dirty="0" smtClean="0"/>
              <a:t>tensile</a:t>
            </a:r>
          </a:p>
        </p:txBody>
      </p:sp>
      <p:sp>
        <p:nvSpPr>
          <p:cNvPr id="15" name="TextBox 117"/>
          <p:cNvSpPr txBox="1"/>
          <p:nvPr/>
        </p:nvSpPr>
        <p:spPr bwMode="gray">
          <a:xfrm>
            <a:off x="6690883" y="4051364"/>
            <a:ext cx="914400" cy="292608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000" dirty="0" smtClean="0"/>
              <a:t>permeability</a:t>
            </a:r>
          </a:p>
        </p:txBody>
      </p:sp>
      <p:sp>
        <p:nvSpPr>
          <p:cNvPr id="16" name="Freeform 119"/>
          <p:cNvSpPr/>
          <p:nvPr/>
        </p:nvSpPr>
        <p:spPr>
          <a:xfrm flipH="1">
            <a:off x="6710400" y="2730519"/>
            <a:ext cx="2743200" cy="1808081"/>
          </a:xfrm>
          <a:custGeom>
            <a:avLst/>
            <a:gdLst>
              <a:gd name="connsiteX0" fmla="*/ 0 w 2895600"/>
              <a:gd name="connsiteY0" fmla="*/ 2219325 h 2245735"/>
              <a:gd name="connsiteX1" fmla="*/ 1085850 w 2895600"/>
              <a:gd name="connsiteY1" fmla="*/ 2162175 h 2245735"/>
              <a:gd name="connsiteX2" fmla="*/ 1781175 w 2895600"/>
              <a:gd name="connsiteY2" fmla="*/ 1524000 h 2245735"/>
              <a:gd name="connsiteX3" fmla="*/ 2324100 w 2895600"/>
              <a:gd name="connsiteY3" fmla="*/ 333375 h 2245735"/>
              <a:gd name="connsiteX4" fmla="*/ 2895600 w 2895600"/>
              <a:gd name="connsiteY4" fmla="*/ 0 h 224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2245735">
                <a:moveTo>
                  <a:pt x="0" y="2219325"/>
                </a:moveTo>
                <a:cubicBezTo>
                  <a:pt x="394494" y="2248693"/>
                  <a:pt x="788988" y="2278062"/>
                  <a:pt x="1085850" y="2162175"/>
                </a:cubicBezTo>
                <a:cubicBezTo>
                  <a:pt x="1382712" y="2046288"/>
                  <a:pt x="1574800" y="1828800"/>
                  <a:pt x="1781175" y="1524000"/>
                </a:cubicBezTo>
                <a:cubicBezTo>
                  <a:pt x="1987550" y="1219200"/>
                  <a:pt x="2138363" y="587375"/>
                  <a:pt x="2324100" y="333375"/>
                </a:cubicBezTo>
                <a:cubicBezTo>
                  <a:pt x="2509837" y="79375"/>
                  <a:pt x="2702718" y="39687"/>
                  <a:pt x="28956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21"/>
          <p:cNvSpPr txBox="1"/>
          <p:nvPr/>
        </p:nvSpPr>
        <p:spPr bwMode="gray">
          <a:xfrm>
            <a:off x="6414039" y="2399966"/>
            <a:ext cx="914400" cy="789797"/>
          </a:xfrm>
          <a:prstGeom prst="rect">
            <a:avLst/>
          </a:prstGeom>
          <a:noFill/>
        </p:spPr>
        <p:txBody>
          <a:bodyPr wrap="none" lIns="104306" tIns="52153" rIns="104306" bIns="52153" rtlCol="0">
            <a:noAutofit/>
          </a:bodyPr>
          <a:lstStyle/>
          <a:p>
            <a:r>
              <a:rPr lang="en-US" sz="1000" dirty="0" smtClean="0"/>
              <a:t>gloss</a:t>
            </a: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652463" y="1544638"/>
            <a:ext cx="4429676" cy="457208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Fraction</a:t>
            </a:r>
            <a:r>
              <a:rPr lang="de-DE" dirty="0"/>
              <a:t> </a:t>
            </a:r>
            <a:r>
              <a:rPr lang="de-DE" dirty="0" smtClean="0"/>
              <a:t>of </a:t>
            </a:r>
            <a:r>
              <a:rPr lang="de-DE" dirty="0"/>
              <a:t>Critical = PVC/CPVC</a:t>
            </a: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636182" y="2341804"/>
            <a:ext cx="4429676" cy="1038768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de-DE" sz="1600" b="1" dirty="0" smtClean="0"/>
              <a:t>PVC </a:t>
            </a:r>
            <a:r>
              <a:rPr lang="de-DE" sz="1600" dirty="0"/>
              <a:t>= 100 * </a:t>
            </a:r>
            <a:r>
              <a:rPr lang="de-DE" sz="1600" dirty="0" err="1"/>
              <a:t>Vp</a:t>
            </a:r>
            <a:r>
              <a:rPr lang="de-DE" sz="1600" dirty="0"/>
              <a:t>/ (</a:t>
            </a:r>
            <a:r>
              <a:rPr lang="de-DE" sz="1600" dirty="0" err="1"/>
              <a:t>Vp</a:t>
            </a:r>
            <a:r>
              <a:rPr lang="de-DE" sz="1600" dirty="0"/>
              <a:t> + </a:t>
            </a:r>
            <a:r>
              <a:rPr lang="de-DE" sz="1600" dirty="0" err="1"/>
              <a:t>Vnvb</a:t>
            </a:r>
            <a:r>
              <a:rPr lang="de-DE" sz="1600" dirty="0" smtClean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 smtClean="0"/>
              <a:t>V</a:t>
            </a:r>
            <a:r>
              <a:rPr lang="de-DE" sz="1600" baseline="-25000" dirty="0" err="1" smtClean="0"/>
              <a:t>p</a:t>
            </a:r>
            <a:r>
              <a:rPr lang="de-DE" sz="1600" dirty="0"/>
              <a:t>    = </a:t>
            </a:r>
            <a:r>
              <a:rPr lang="de-DE" sz="1600" dirty="0" err="1"/>
              <a:t>pigment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filler</a:t>
            </a:r>
            <a:r>
              <a:rPr lang="de-DE" sz="1600" dirty="0"/>
              <a:t> </a:t>
            </a:r>
            <a:r>
              <a:rPr lang="de-DE" sz="1600" dirty="0" err="1"/>
              <a:t>volume</a:t>
            </a:r>
            <a:r>
              <a:rPr lang="de-DE" sz="1600" dirty="0"/>
              <a:t> 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/>
              <a:t>V</a:t>
            </a:r>
            <a:r>
              <a:rPr lang="de-DE" sz="1600" baseline="-25000" dirty="0" err="1"/>
              <a:t>nvb</a:t>
            </a:r>
            <a:r>
              <a:rPr lang="de-DE" sz="1600" dirty="0"/>
              <a:t> </a:t>
            </a:r>
            <a:r>
              <a:rPr lang="de-DE" sz="1600" dirty="0" smtClean="0"/>
              <a:t> = </a:t>
            </a:r>
            <a:r>
              <a:rPr lang="de-DE" sz="1600" dirty="0"/>
              <a:t>non-volatile </a:t>
            </a:r>
            <a:r>
              <a:rPr lang="de-DE" sz="1600" dirty="0" err="1"/>
              <a:t>binder</a:t>
            </a:r>
            <a:r>
              <a:rPr lang="de-DE" sz="1600" dirty="0"/>
              <a:t> </a:t>
            </a:r>
            <a:r>
              <a:rPr lang="de-DE" sz="1600" dirty="0" err="1"/>
              <a:t>volume</a:t>
            </a:r>
            <a:endParaRPr lang="de-DE" sz="1600" dirty="0"/>
          </a:p>
          <a:p>
            <a:pPr lvl="1"/>
            <a:endParaRPr lang="de-DE" sz="1600" b="1" dirty="0"/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636182" y="3575024"/>
            <a:ext cx="4685326" cy="1038768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de-DE" sz="1600" b="1" dirty="0"/>
              <a:t>CPVC </a:t>
            </a:r>
            <a:r>
              <a:rPr lang="de-DE" sz="1600" dirty="0"/>
              <a:t>= 1/ 1+ (OA)(</a:t>
            </a:r>
            <a:r>
              <a:rPr lang="el-GR" sz="1600" dirty="0"/>
              <a:t>ρ)/93.5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OA      = oil absorption (g linseed oil/g pigment) 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ρ         = density of pigment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93.5    = 100*density of linseed oil</a:t>
            </a:r>
          </a:p>
          <a:p>
            <a:pPr lvl="1"/>
            <a:endParaRPr lang="de-DE" sz="1600" b="1" dirty="0"/>
          </a:p>
        </p:txBody>
      </p:sp>
      <p:sp>
        <p:nvSpPr>
          <p:cNvPr id="21" name="Rechteck 20"/>
          <p:cNvSpPr/>
          <p:nvPr/>
        </p:nvSpPr>
        <p:spPr>
          <a:xfrm>
            <a:off x="4886793" y="4613792"/>
            <a:ext cx="1130216" cy="1376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C:\Users\schierhmar\Desktop\Bil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36" y="5331008"/>
            <a:ext cx="6257945" cy="133813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5" name="Gerade Verbindung 24"/>
          <p:cNvCxnSpPr/>
          <p:nvPr/>
        </p:nvCxnSpPr>
        <p:spPr bwMode="gray">
          <a:xfrm>
            <a:off x="2103203" y="5711259"/>
            <a:ext cx="359764" cy="29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nhaltsplatzhalter 2"/>
          <p:cNvSpPr txBox="1">
            <a:spLocks/>
          </p:cNvSpPr>
          <p:nvPr/>
        </p:nvSpPr>
        <p:spPr>
          <a:xfrm>
            <a:off x="1185250" y="5471308"/>
            <a:ext cx="892815" cy="395760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de-DE" sz="1600" b="1" dirty="0" err="1" smtClean="0"/>
              <a:t>binder</a:t>
            </a:r>
            <a:endParaRPr lang="de-DE" sz="1600" b="1" dirty="0"/>
          </a:p>
        </p:txBody>
      </p:sp>
      <p:cxnSp>
        <p:nvCxnSpPr>
          <p:cNvPr id="28" name="Gerade Verbindung 27"/>
          <p:cNvCxnSpPr/>
          <p:nvPr/>
        </p:nvCxnSpPr>
        <p:spPr bwMode="gray">
          <a:xfrm flipV="1">
            <a:off x="2013262" y="6106988"/>
            <a:ext cx="539646" cy="149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nhaltsplatzhalter 2"/>
          <p:cNvSpPr txBox="1">
            <a:spLocks/>
          </p:cNvSpPr>
          <p:nvPr/>
        </p:nvSpPr>
        <p:spPr>
          <a:xfrm>
            <a:off x="986828" y="6082999"/>
            <a:ext cx="1116375" cy="395760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de-DE" sz="1600" b="1" dirty="0" err="1" smtClean="0"/>
              <a:t>pigment</a:t>
            </a:r>
            <a:endParaRPr lang="de-DE" sz="1600" b="1" dirty="0"/>
          </a:p>
        </p:txBody>
      </p:sp>
      <p:sp>
        <p:nvSpPr>
          <p:cNvPr id="32" name="Inhaltsplatzhalter 2"/>
          <p:cNvSpPr txBox="1">
            <a:spLocks/>
          </p:cNvSpPr>
          <p:nvPr/>
        </p:nvSpPr>
        <p:spPr>
          <a:xfrm>
            <a:off x="4995083" y="4970618"/>
            <a:ext cx="892815" cy="395760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de-DE" sz="1600" b="1" dirty="0" smtClean="0"/>
              <a:t>CPVC</a:t>
            </a:r>
            <a:endParaRPr lang="de-DE" sz="1600" b="1" dirty="0"/>
          </a:p>
        </p:txBody>
      </p:sp>
      <p:cxnSp>
        <p:nvCxnSpPr>
          <p:cNvPr id="33" name="Gerade Verbindung 32"/>
          <p:cNvCxnSpPr/>
          <p:nvPr/>
        </p:nvCxnSpPr>
        <p:spPr bwMode="gray">
          <a:xfrm>
            <a:off x="8326475" y="6082999"/>
            <a:ext cx="574623" cy="197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nhaltsplatzhalter 2"/>
          <p:cNvSpPr txBox="1">
            <a:spLocks/>
          </p:cNvSpPr>
          <p:nvPr/>
        </p:nvSpPr>
        <p:spPr>
          <a:xfrm>
            <a:off x="8981792" y="6008048"/>
            <a:ext cx="892815" cy="395760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de-DE" sz="1600" b="1" dirty="0" err="1" smtClean="0"/>
              <a:t>voids</a:t>
            </a:r>
            <a:endParaRPr lang="de-DE" sz="16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630400" y="1544638"/>
            <a:ext cx="4410000" cy="326746"/>
          </a:xfrm>
        </p:spPr>
        <p:txBody>
          <a:bodyPr/>
          <a:lstStyle/>
          <a:p>
            <a:r>
              <a:rPr lang="de-DE" dirty="0" smtClean="0"/>
              <a:t>PVC vs. </a:t>
            </a:r>
            <a:r>
              <a:rPr lang="de-DE" smtClean="0"/>
              <a:t>Film Properties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5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284332" y="2272429"/>
            <a:ext cx="629727" cy="674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4527320" y="2370905"/>
            <a:ext cx="2782614" cy="557049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2000" dirty="0" smtClean="0"/>
              <a:t>0.6 PVC/CPVC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4527320" y="3622641"/>
            <a:ext cx="5565228" cy="47296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2000" dirty="0" smtClean="0"/>
              <a:t>0.6 PVC/CPVC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652462" y="194402"/>
            <a:ext cx="9388801" cy="799199"/>
          </a:xfrm>
        </p:spPr>
        <p:txBody>
          <a:bodyPr/>
          <a:lstStyle/>
          <a:p>
            <a:r>
              <a:rPr lang="de-DE" dirty="0" smtClean="0"/>
              <a:t>Variations on the Formula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4527320" y="4853924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0.75 PVC/CPVC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 bwMode="gray">
          <a:xfrm>
            <a:off x="1668997" y="2267589"/>
            <a:ext cx="2245061" cy="674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04306" tIns="52153" rIns="104306" bIns="52153" rtlCol="0" anchor="ctr">
            <a:noAutofit/>
          </a:bodyPr>
          <a:lstStyle/>
          <a:p>
            <a:r>
              <a:rPr lang="en-US" sz="1800" dirty="0" smtClean="0"/>
              <a:t>  Zinc Oxide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3309142" y="3522012"/>
            <a:ext cx="629727" cy="674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3309143" y="4716867"/>
            <a:ext cx="629727" cy="6742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ACKER">
  <a:themeElements>
    <a:clrScheme name="Benutzerdefiniert 1">
      <a:dk1>
        <a:srgbClr val="000000"/>
      </a:dk1>
      <a:lt1>
        <a:srgbClr val="FFFFFF"/>
      </a:lt1>
      <a:dk2>
        <a:srgbClr val="FD5E17"/>
      </a:dk2>
      <a:lt2>
        <a:srgbClr val="FFFFFF"/>
      </a:lt2>
      <a:accent1>
        <a:srgbClr val="436597"/>
      </a:accent1>
      <a:accent2>
        <a:srgbClr val="F29400"/>
      </a:accent2>
      <a:accent3>
        <a:srgbClr val="445820"/>
      </a:accent3>
      <a:accent4>
        <a:srgbClr val="B49CE0"/>
      </a:accent4>
      <a:accent5>
        <a:srgbClr val="7E342E"/>
      </a:accent5>
      <a:accent6>
        <a:srgbClr val="9CC53F"/>
      </a:accent6>
      <a:hlink>
        <a:srgbClr val="000000"/>
      </a:hlink>
      <a:folHlink>
        <a:srgbClr val="000000"/>
      </a:folHlink>
    </a:clrScheme>
    <a:fontScheme name="Wacker Folie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108000" tIns="108000" rIns="108000" bIns="108000" rtlCol="0" anchor="ctr"/>
      <a:lstStyle>
        <a:defPPr algn="ctr">
          <a:spcBef>
            <a:spcPts val="400"/>
          </a:spcBef>
          <a:spcAft>
            <a:spcPts val="400"/>
          </a:spcAft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104306" tIns="52153" rIns="104306" bIns="52153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Sekundaer_Blau">
      <a:srgbClr val="5E86C2"/>
    </a:custClr>
    <a:custClr name="Sekundaer_Gelb">
      <a:srgbClr val="FFAF39"/>
    </a:custClr>
    <a:custClr name="Sekundaer_Mittellgruen">
      <a:srgbClr val="6D9233"/>
    </a:custClr>
    <a:custClr name="Sekundaer_Hellviolett">
      <a:srgbClr val="D6C8EE"/>
    </a:custClr>
    <a:custClr name="Sekundaer_Bordeauxrot">
      <a:srgbClr val="9D3A39"/>
    </a:custClr>
    <a:custClr name="Sekundaer_Hellgruen">
      <a:srgbClr val="BBD58D"/>
    </a:custClr>
    <a:custClr name="Sekundaer_TextLinie_Blau">
      <a:srgbClr val="5581C1"/>
    </a:custClr>
    <a:custClr name="Sekundaer_TextLinie_Gelb">
      <a:srgbClr val="FFAF39"/>
    </a:custClr>
    <a:custClr name="Sekundaer_TextLinie_Mittelgruen">
      <a:srgbClr val="657B33"/>
    </a:custClr>
    <a:custClr name="Sekundaer_TextLinie_Hellviolett">
      <a:srgbClr val="A594C8"/>
    </a:custClr>
    <a:custClr name="Sekundaer_TextLinie_Bordeauxrot">
      <a:srgbClr val="A33B3B"/>
    </a:custClr>
    <a:custClr name="Sekundaer_TextLinie_Hellgruen">
      <a:srgbClr val="8DB644"/>
    </a:custClr>
  </a:custClrLst>
</a:theme>
</file>

<file path=ppt/theme/theme2.xml><?xml version="1.0" encoding="utf-8"?>
<a:theme xmlns:a="http://schemas.openxmlformats.org/drawingml/2006/main" name="WACKER ACADEMY">
  <a:themeElements>
    <a:clrScheme name="Benutzerdefiniert 2">
      <a:dk1>
        <a:srgbClr val="313131"/>
      </a:dk1>
      <a:lt1>
        <a:srgbClr val="FFFFFF"/>
      </a:lt1>
      <a:dk2>
        <a:srgbClr val="FD5E17"/>
      </a:dk2>
      <a:lt2>
        <a:srgbClr val="FFFFFF"/>
      </a:lt2>
      <a:accent1>
        <a:srgbClr val="436597"/>
      </a:accent1>
      <a:accent2>
        <a:srgbClr val="F29400"/>
      </a:accent2>
      <a:accent3>
        <a:srgbClr val="445820"/>
      </a:accent3>
      <a:accent4>
        <a:srgbClr val="B49CE0"/>
      </a:accent4>
      <a:accent5>
        <a:srgbClr val="7E342E"/>
      </a:accent5>
      <a:accent6>
        <a:srgbClr val="9CC53F"/>
      </a:accent6>
      <a:hlink>
        <a:srgbClr val="000000"/>
      </a:hlink>
      <a:folHlink>
        <a:srgbClr val="000000"/>
      </a:folHlink>
    </a:clrScheme>
    <a:fontScheme name="Wacker Folie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108000" tIns="108000" rIns="108000" bIns="108000" rtlCol="0" anchor="ctr"/>
      <a:lstStyle>
        <a:defPPr algn="ctr">
          <a:spcBef>
            <a:spcPts val="400"/>
          </a:spcBef>
          <a:spcAft>
            <a:spcPts val="400"/>
          </a:spcAft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104306" tIns="52153" rIns="104306" bIns="52153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Sekundaer_Blau">
      <a:srgbClr val="5E86C2"/>
    </a:custClr>
    <a:custClr name="Sekundaer_Gelb">
      <a:srgbClr val="FFAF39"/>
    </a:custClr>
    <a:custClr name="Sekundaer_Mittellgruen">
      <a:srgbClr val="6D9233"/>
    </a:custClr>
    <a:custClr name="Sekundaer_Hellviolett">
      <a:srgbClr val="D6C8EE"/>
    </a:custClr>
    <a:custClr name="Sekundaer_Bordeauxrot">
      <a:srgbClr val="9D3A39"/>
    </a:custClr>
    <a:custClr name="Sekundaer_Hellgruen">
      <a:srgbClr val="BBD58D"/>
    </a:custClr>
    <a:custClr name="Sekundaer_TextLinie_Blau">
      <a:srgbClr val="5581C1"/>
    </a:custClr>
    <a:custClr name="Sekundaer_TextLinie_Gelb">
      <a:srgbClr val="FFAF39"/>
    </a:custClr>
    <a:custClr name="Sekundaer_TextLinie_Mittelgruen">
      <a:srgbClr val="657B33"/>
    </a:custClr>
    <a:custClr name="Sekundaer_TextLinie_Hellviolett">
      <a:srgbClr val="A594C8"/>
    </a:custClr>
    <a:custClr name="Sekundaer_TextLinie_Bordeauxrot">
      <a:srgbClr val="A33B3B"/>
    </a:custClr>
    <a:custClr name="Sekundaer_TextLinie_Hellgruen">
      <a:srgbClr val="8DB644"/>
    </a:custClr>
  </a:custClrLst>
</a:theme>
</file>

<file path=ppt/theme/theme3.xml><?xml version="1.0" encoding="utf-8"?>
<a:theme xmlns:a="http://schemas.openxmlformats.org/drawingml/2006/main" name="Drawin">
  <a:themeElements>
    <a:clrScheme name="Benutzerdefiniert 2">
      <a:dk1>
        <a:srgbClr val="313131"/>
      </a:dk1>
      <a:lt1>
        <a:srgbClr val="FFFFFF"/>
      </a:lt1>
      <a:dk2>
        <a:srgbClr val="FD5E17"/>
      </a:dk2>
      <a:lt2>
        <a:srgbClr val="FFFFFF"/>
      </a:lt2>
      <a:accent1>
        <a:srgbClr val="436597"/>
      </a:accent1>
      <a:accent2>
        <a:srgbClr val="F29400"/>
      </a:accent2>
      <a:accent3>
        <a:srgbClr val="445820"/>
      </a:accent3>
      <a:accent4>
        <a:srgbClr val="B49CE0"/>
      </a:accent4>
      <a:accent5>
        <a:srgbClr val="7E342E"/>
      </a:accent5>
      <a:accent6>
        <a:srgbClr val="9CC53F"/>
      </a:accent6>
      <a:hlink>
        <a:srgbClr val="000000"/>
      </a:hlink>
      <a:folHlink>
        <a:srgbClr val="000000"/>
      </a:folHlink>
    </a:clrScheme>
    <a:fontScheme name="Wacker Folie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108000" tIns="108000" rIns="108000" bIns="108000" rtlCol="0" anchor="ctr"/>
      <a:lstStyle>
        <a:defPPr algn="ctr">
          <a:spcBef>
            <a:spcPts val="400"/>
          </a:spcBef>
          <a:spcAft>
            <a:spcPts val="400"/>
          </a:spcAft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104306" tIns="52153" rIns="104306" bIns="52153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Sekundaer_Blau">
      <a:srgbClr val="5E86C2"/>
    </a:custClr>
    <a:custClr name="Sekundaer_Gelb">
      <a:srgbClr val="FFAF39"/>
    </a:custClr>
    <a:custClr name="Sekundaer_Mittellgruen">
      <a:srgbClr val="6D9233"/>
    </a:custClr>
    <a:custClr name="Sekundaer_Hellviolett">
      <a:srgbClr val="D6C8EE"/>
    </a:custClr>
    <a:custClr name="Sekundaer_Bordeauxrot">
      <a:srgbClr val="9D3A39"/>
    </a:custClr>
    <a:custClr name="Sekundaer_Hellgruen">
      <a:srgbClr val="BBD58D"/>
    </a:custClr>
    <a:custClr name="Sekundaer_TextLinie_Blau">
      <a:srgbClr val="5581C1"/>
    </a:custClr>
    <a:custClr name="Sekundaer_TextLinie_Gelb">
      <a:srgbClr val="FFAF39"/>
    </a:custClr>
    <a:custClr name="Sekundaer_TextLinie_Mittelgruen">
      <a:srgbClr val="657B33"/>
    </a:custClr>
    <a:custClr name="Sekundaer_TextLinie_Hellviolett">
      <a:srgbClr val="A594C8"/>
    </a:custClr>
    <a:custClr name="Sekundaer_TextLinie_Bordeauxrot">
      <a:srgbClr val="A33B3B"/>
    </a:custClr>
    <a:custClr name="Sekundaer_TextLinie_Hellgruen">
      <a:srgbClr val="8DB644"/>
    </a:custClr>
  </a:custClr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1102</Words>
  <Application>Microsoft Office PowerPoint</Application>
  <PresentationFormat>Custom</PresentationFormat>
  <Paragraphs>383</Paragraphs>
  <Slides>47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Wingdings 3</vt:lpstr>
      <vt:lpstr>WACKER</vt:lpstr>
      <vt:lpstr>WACKER ACADEMY</vt:lpstr>
      <vt:lpstr>Drawin</vt:lpstr>
      <vt:lpstr>think-cell Folie</vt:lpstr>
      <vt:lpstr>Extender Functionality in Elastomeric Coatings</vt:lpstr>
      <vt:lpstr>Challenges of a Changing World</vt:lpstr>
      <vt:lpstr>Elastomeric Coatings</vt:lpstr>
      <vt:lpstr>PowerPoint Presentation</vt:lpstr>
      <vt:lpstr>Particle Morphology</vt:lpstr>
      <vt:lpstr>Particle Size</vt:lpstr>
      <vt:lpstr>Variations in Oil Absorption Should be Considered </vt:lpstr>
      <vt:lpstr>Critical Pigment Volume Concentration</vt:lpstr>
      <vt:lpstr>Variations on the Formula</vt:lpstr>
      <vt:lpstr>Method for Evaluating Tensile and Elongation </vt:lpstr>
      <vt:lpstr>Film Thickness Matters</vt:lpstr>
      <vt:lpstr>Tensile Strength is Impacted by Extender Particle Size</vt:lpstr>
      <vt:lpstr>Tensile Strength is Impacted by Extender Particle Size</vt:lpstr>
      <vt:lpstr>Tensile Strength is Impacted by Extender Particle Size</vt:lpstr>
      <vt:lpstr>Tensile Strength Increases with Increased PVC</vt:lpstr>
      <vt:lpstr>Elongation Does Not Correlate Well with Extender Particle Size</vt:lpstr>
      <vt:lpstr>Elongation Does Not Correlate Well with Extender Particle Size</vt:lpstr>
      <vt:lpstr>Elongation Decreases with Increased PVC</vt:lpstr>
      <vt:lpstr>Tensile Strength Increases with the Inclusion of Zinc Oxide</vt:lpstr>
      <vt:lpstr>Elongation Decreases with the Inclusion of Zinc Oxide</vt:lpstr>
      <vt:lpstr>Tensile Strength Increases with Increasing Fraction of Critical</vt:lpstr>
      <vt:lpstr>Elongation Decreases with Increasing Fraction of Critical</vt:lpstr>
      <vt:lpstr>Balancing Tensile and Elongation</vt:lpstr>
      <vt:lpstr>Balancing Tensile and Elongation Removing Zinc Favors Elongation</vt:lpstr>
      <vt:lpstr>Balancing Tensile and Elongation Higher PVC/CPVC Restores Tensile Strength</vt:lpstr>
      <vt:lpstr>Weathering Dramatically Alters Tensile and Elongation</vt:lpstr>
      <vt:lpstr>Coalescent Usage Impacts the Balance Adding Texanol Reduces Tensile Strength</vt:lpstr>
      <vt:lpstr>Coalescent Usage Impacts the Balance Adding Texanol Increases Elongation </vt:lpstr>
      <vt:lpstr>Summary of Direct and Inverse Relationships</vt:lpstr>
      <vt:lpstr>Method for Evaluating Two Cycle Recovery</vt:lpstr>
      <vt:lpstr>Recovery Improves with the Inclusion of Zinc Oxide</vt:lpstr>
      <vt:lpstr>Recovery Improves with Decreasing Fraction of Critical</vt:lpstr>
      <vt:lpstr>Variables Combine to Produce a Wide Range of Recovery Values</vt:lpstr>
      <vt:lpstr>Recovery Shows Trends by Particle Morphology</vt:lpstr>
      <vt:lpstr>Weathering Improves Recovery</vt:lpstr>
      <vt:lpstr>Summary of Direct and Inverse Relationships</vt:lpstr>
      <vt:lpstr>Method for Evaluating Dirt Pick-up Resistance</vt:lpstr>
      <vt:lpstr>Dirt Pick-up Resistance Improves with Decreasing Particle Size</vt:lpstr>
      <vt:lpstr>Dirt Pick-Up Resistance Worsens with the Inclusion of Zinc Oxide</vt:lpstr>
      <vt:lpstr>Weathered Dirt Pick-up Resistance is Impacted by Extender Type </vt:lpstr>
      <vt:lpstr>Summary of Direct and Inverse Relationships</vt:lpstr>
      <vt:lpstr>Exploring Further</vt:lpstr>
      <vt:lpstr>Selecting an  Extender Package: Variables to Consider</vt:lpstr>
      <vt:lpstr>Using Extenders to Target Desired Properties</vt:lpstr>
      <vt:lpstr>Using Extenders to Target Desired Properties</vt:lpstr>
      <vt:lpstr>Using Extenders to Target Desired Properties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2013-11-07T07:28:53Z</dcterms:created>
  <dcterms:modified xsi:type="dcterms:W3CDTF">2018-09-21T19:54:04Z</dcterms:modified>
</cp:coreProperties>
</file>